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97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E486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E486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670548" y="3895343"/>
            <a:ext cx="2470785" cy="2658110"/>
          </a:xfrm>
          <a:custGeom>
            <a:avLst/>
            <a:gdLst/>
            <a:ahLst/>
            <a:cxnLst/>
            <a:rect l="l" t="t" r="r" b="b"/>
            <a:pathLst>
              <a:path w="2470784" h="2658109">
                <a:moveTo>
                  <a:pt x="2470784" y="0"/>
                </a:moveTo>
                <a:lnTo>
                  <a:pt x="1714500" y="756284"/>
                </a:lnTo>
              </a:path>
              <a:path w="2470784" h="2658109">
                <a:moveTo>
                  <a:pt x="2470404" y="187451"/>
                </a:moveTo>
                <a:lnTo>
                  <a:pt x="0" y="2657906"/>
                </a:lnTo>
              </a:path>
              <a:path w="2470784" h="2658109">
                <a:moveTo>
                  <a:pt x="2470404" y="265175"/>
                </a:moveTo>
                <a:lnTo>
                  <a:pt x="899159" y="183644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695438" y="4039361"/>
            <a:ext cx="1442085" cy="1504950"/>
          </a:xfrm>
          <a:custGeom>
            <a:avLst/>
            <a:gdLst/>
            <a:ahLst/>
            <a:cxnLst/>
            <a:rect l="l" t="t" r="r" b="b"/>
            <a:pathLst>
              <a:path w="1442084" h="1504950">
                <a:moveTo>
                  <a:pt x="1441322" y="0"/>
                </a:moveTo>
                <a:lnTo>
                  <a:pt x="0" y="1441323"/>
                </a:lnTo>
              </a:path>
              <a:path w="1442084" h="1504950">
                <a:moveTo>
                  <a:pt x="1441957" y="457200"/>
                </a:moveTo>
                <a:lnTo>
                  <a:pt x="394715" y="1504442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5817" y="542289"/>
            <a:ext cx="7592364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56333"/>
            <a:ext cx="8039100" cy="3996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E486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iweb.org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iweb.org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image" Target="../media/image60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919" y="5796"/>
            <a:ext cx="9154160" cy="6844665"/>
            <a:chOff x="7919" y="5796"/>
            <a:chExt cx="9154160" cy="6844665"/>
          </a:xfrm>
        </p:grpSpPr>
        <p:sp>
          <p:nvSpPr>
            <p:cNvPr id="4" name="object 4"/>
            <p:cNvSpPr/>
            <p:nvPr/>
          </p:nvSpPr>
          <p:spPr>
            <a:xfrm>
              <a:off x="6009132" y="1170432"/>
              <a:ext cx="3134995" cy="3134995"/>
            </a:xfrm>
            <a:custGeom>
              <a:avLst/>
              <a:gdLst/>
              <a:ahLst/>
              <a:cxnLst/>
              <a:rect l="l" t="t" r="r" b="b"/>
              <a:pathLst>
                <a:path w="3134995" h="3134995">
                  <a:moveTo>
                    <a:pt x="3134741" y="0"/>
                  </a:moveTo>
                  <a:lnTo>
                    <a:pt x="0" y="3134741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34255" y="1353819"/>
              <a:ext cx="4810125" cy="4810125"/>
            </a:xfrm>
            <a:custGeom>
              <a:avLst/>
              <a:gdLst/>
              <a:ahLst/>
              <a:cxnLst/>
              <a:rect l="l" t="t" r="r" b="b"/>
              <a:pathLst>
                <a:path w="4810125" h="4810125">
                  <a:moveTo>
                    <a:pt x="4809744" y="0"/>
                  </a:moveTo>
                  <a:lnTo>
                    <a:pt x="0" y="480975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25796" y="1469136"/>
              <a:ext cx="3912235" cy="3912235"/>
            </a:xfrm>
            <a:custGeom>
              <a:avLst/>
              <a:gdLst/>
              <a:ahLst/>
              <a:cxnLst/>
              <a:rect l="l" t="t" r="r" b="b"/>
              <a:pathLst>
                <a:path w="3912234" h="3912235">
                  <a:moveTo>
                    <a:pt x="3912108" y="0"/>
                  </a:moveTo>
                  <a:lnTo>
                    <a:pt x="0" y="3912108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05805" y="1308353"/>
              <a:ext cx="3839845" cy="3839845"/>
            </a:xfrm>
            <a:custGeom>
              <a:avLst/>
              <a:gdLst/>
              <a:ahLst/>
              <a:cxnLst/>
              <a:rect l="l" t="t" r="r" b="b"/>
              <a:pathLst>
                <a:path w="3839845" h="3839845">
                  <a:moveTo>
                    <a:pt x="3839464" y="0"/>
                  </a:moveTo>
                  <a:lnTo>
                    <a:pt x="0" y="3839464"/>
                  </a:lnTo>
                </a:path>
              </a:pathLst>
            </a:custGeom>
            <a:ln w="320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08141" y="1771649"/>
              <a:ext cx="3430904" cy="3430904"/>
            </a:xfrm>
            <a:custGeom>
              <a:avLst/>
              <a:gdLst/>
              <a:ahLst/>
              <a:cxnLst/>
              <a:rect l="l" t="t" r="r" b="b"/>
              <a:pathLst>
                <a:path w="3430904" h="3430904">
                  <a:moveTo>
                    <a:pt x="3430524" y="0"/>
                  </a:moveTo>
                  <a:lnTo>
                    <a:pt x="0" y="3430524"/>
                  </a:lnTo>
                </a:path>
              </a:pathLst>
            </a:custGeom>
            <a:ln w="320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9" y="5796"/>
              <a:ext cx="9136080" cy="684428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669916" y="2100808"/>
            <a:ext cx="3707765" cy="787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dirty="0">
                <a:solidFill>
                  <a:srgbClr val="81A42C"/>
                </a:solidFill>
                <a:latin typeface="Century Gothic"/>
                <a:cs typeface="Century Gothic"/>
              </a:rPr>
              <a:t>PRESENTED</a:t>
            </a:r>
            <a:r>
              <a:rPr sz="2000" spc="-60" dirty="0">
                <a:solidFill>
                  <a:srgbClr val="81A42C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81A42C"/>
                </a:solidFill>
                <a:latin typeface="Century Gothic"/>
                <a:cs typeface="Century Gothic"/>
              </a:rPr>
              <a:t>BY:</a:t>
            </a:r>
            <a:r>
              <a:rPr sz="2000" spc="-60" dirty="0">
                <a:solidFill>
                  <a:srgbClr val="81A42C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81A42C"/>
                </a:solidFill>
                <a:latin typeface="Century Gothic"/>
                <a:cs typeface="Century Gothic"/>
              </a:rPr>
              <a:t>Insert</a:t>
            </a:r>
            <a:r>
              <a:rPr sz="2000" spc="-65" dirty="0">
                <a:solidFill>
                  <a:srgbClr val="81A42C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81A42C"/>
                </a:solidFill>
                <a:latin typeface="Century Gothic"/>
                <a:cs typeface="Century Gothic"/>
              </a:rPr>
              <a:t>Presenter</a:t>
            </a:r>
            <a:endParaRPr sz="2000" dirty="0">
              <a:latin typeface="Century Gothic"/>
              <a:cs typeface="Century Gothic"/>
            </a:endParaRPr>
          </a:p>
          <a:p>
            <a:pPr marL="1614170">
              <a:lnSpc>
                <a:spcPct val="10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579FBE"/>
                </a:solidFill>
                <a:latin typeface="Century Gothic"/>
                <a:cs typeface="Century Gothic"/>
              </a:rPr>
              <a:t>Insert</a:t>
            </a:r>
            <a:r>
              <a:rPr lang="en-US" sz="2000" spc="-35" dirty="0">
                <a:solidFill>
                  <a:srgbClr val="579FBE"/>
                </a:solidFill>
                <a:latin typeface="Century Gothic"/>
                <a:cs typeface="Century Gothic"/>
              </a:rPr>
              <a:t> </a:t>
            </a:r>
            <a:r>
              <a:rPr lang="en-US" sz="2000" dirty="0">
                <a:solidFill>
                  <a:srgbClr val="579FBE"/>
                </a:solidFill>
                <a:latin typeface="Century Gothic"/>
                <a:cs typeface="Century Gothic"/>
              </a:rPr>
              <a:t>Term</a:t>
            </a:r>
            <a:r>
              <a:rPr lang="en-US" sz="2000" spc="-15" dirty="0">
                <a:solidFill>
                  <a:srgbClr val="579FBE"/>
                </a:solidFill>
                <a:latin typeface="Century Gothic"/>
                <a:cs typeface="Century Gothic"/>
              </a:rPr>
              <a:t> </a:t>
            </a:r>
            <a:r>
              <a:rPr lang="en-US" sz="2000" spc="-20" dirty="0">
                <a:solidFill>
                  <a:srgbClr val="579FBE"/>
                </a:solidFill>
                <a:latin typeface="Century Gothic"/>
                <a:cs typeface="Century Gothic"/>
              </a:rPr>
              <a:t>Dates</a:t>
            </a:r>
            <a:endParaRPr sz="2000" dirty="0">
              <a:latin typeface="Century Gothic"/>
              <a:cs typeface="Century Gothic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0158" y="2938525"/>
            <a:ext cx="2543683" cy="9809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2528" y="4576517"/>
            <a:ext cx="3038475" cy="162496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R="175895">
              <a:lnSpc>
                <a:spcPts val="2790"/>
              </a:lnSpc>
              <a:spcBef>
                <a:spcPts val="690"/>
              </a:spcBef>
            </a:pPr>
            <a:r>
              <a:rPr sz="2900" spc="-10" dirty="0">
                <a:solidFill>
                  <a:srgbClr val="FFFFFF"/>
                </a:solidFill>
                <a:latin typeface="Century Gothic"/>
                <a:cs typeface="Century Gothic"/>
              </a:rPr>
              <a:t>LEGAL RESPONSIBILITIES</a:t>
            </a:r>
            <a:endParaRPr sz="29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10"/>
              </a:spcBef>
            </a:pPr>
            <a:endParaRPr sz="2900">
              <a:latin typeface="Century Gothic"/>
              <a:cs typeface="Century Gothic"/>
            </a:endParaRPr>
          </a:p>
          <a:p>
            <a:pPr algn="r">
              <a:lnSpc>
                <a:spcPct val="100000"/>
              </a:lnSpc>
            </a:pPr>
            <a:r>
              <a:rPr sz="1200" spc="-25" dirty="0">
                <a:solidFill>
                  <a:srgbClr val="3C1E53"/>
                </a:solidFill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4495800"/>
              <a:ext cx="3886200" cy="990600"/>
            </a:xfrm>
            <a:custGeom>
              <a:avLst/>
              <a:gdLst/>
              <a:ahLst/>
              <a:cxnLst/>
              <a:rect l="l" t="t" r="r" b="b"/>
              <a:pathLst>
                <a:path w="3886200" h="990600">
                  <a:moveTo>
                    <a:pt x="38862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3886200" y="9906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789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37428" y="4789170"/>
            <a:ext cx="3243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Legal</a:t>
            </a:r>
            <a:r>
              <a:rPr sz="2400" spc="-10" dirty="0">
                <a:latin typeface="Arial"/>
                <a:cs typeface="Arial"/>
              </a:rPr>
              <a:t> Responsibilities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154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789F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976121"/>
            <a:ext cx="7473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96695" algn="l"/>
              </a:tabLst>
            </a:pP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MPI</a:t>
            </a:r>
            <a:r>
              <a:rPr sz="18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VISION: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	BUILD</a:t>
            </a:r>
            <a:r>
              <a:rPr sz="18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8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RICH</a:t>
            </a:r>
            <a:r>
              <a:rPr sz="18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GLOBAL</a:t>
            </a:r>
            <a:r>
              <a:rPr sz="18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MEETING</a:t>
            </a:r>
            <a:r>
              <a:rPr sz="18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INDUSTRY</a:t>
            </a:r>
            <a:r>
              <a:rPr sz="18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COMMUNITY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20666" y="2831719"/>
            <a:ext cx="4164965" cy="3015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The</a:t>
            </a:r>
            <a:r>
              <a:rPr sz="2000" b="1" spc="-3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Vision</a:t>
            </a:r>
            <a:r>
              <a:rPr sz="2000" b="1" spc="-4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is</a:t>
            </a:r>
            <a:r>
              <a:rPr sz="2000" b="1" spc="-2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delivered</a:t>
            </a:r>
            <a:r>
              <a:rPr sz="2000" b="1" spc="-6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by</a:t>
            </a:r>
            <a:r>
              <a:rPr sz="2000" b="1" spc="-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spc="-20" dirty="0">
                <a:solidFill>
                  <a:srgbClr val="92D050"/>
                </a:solidFill>
                <a:latin typeface="Century Gothic"/>
                <a:cs typeface="Century Gothic"/>
              </a:rPr>
              <a:t>four</a:t>
            </a:r>
            <a:endParaRPr sz="2000">
              <a:latin typeface="Century Gothic"/>
              <a:cs typeface="Century Gothic"/>
            </a:endParaRPr>
          </a:p>
          <a:p>
            <a:pPr marL="20320">
              <a:lnSpc>
                <a:spcPct val="100000"/>
              </a:lnSpc>
              <a:spcBef>
                <a:spcPts val="10"/>
              </a:spcBef>
            </a:pPr>
            <a:r>
              <a:rPr sz="2000" b="1" spc="-10" dirty="0">
                <a:solidFill>
                  <a:srgbClr val="92D050"/>
                </a:solidFill>
                <a:latin typeface="Century Gothic"/>
                <a:cs typeface="Century Gothic"/>
              </a:rPr>
              <a:t>strategies:</a:t>
            </a:r>
            <a:endParaRPr sz="2000">
              <a:latin typeface="Century Gothic"/>
              <a:cs typeface="Century Gothic"/>
            </a:endParaRPr>
          </a:p>
          <a:p>
            <a:pPr marL="190500">
              <a:lnSpc>
                <a:spcPct val="100000"/>
              </a:lnSpc>
              <a:spcBef>
                <a:spcPts val="108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Evolve</a:t>
            </a:r>
            <a:r>
              <a:rPr sz="2000" b="1" spc="-5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to</a:t>
            </a:r>
            <a:r>
              <a:rPr sz="2000" b="1" spc="-2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a</a:t>
            </a:r>
            <a:r>
              <a:rPr sz="2000" b="1" spc="-1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global</a:t>
            </a:r>
            <a:r>
              <a:rPr sz="2000" b="1" spc="-10" dirty="0">
                <a:solidFill>
                  <a:srgbClr val="92D050"/>
                </a:solidFill>
                <a:latin typeface="Century Gothic"/>
                <a:cs typeface="Century Gothic"/>
              </a:rPr>
              <a:t> community</a:t>
            </a:r>
            <a:endParaRPr sz="2000">
              <a:latin typeface="Century Gothic"/>
              <a:cs typeface="Century Gothic"/>
            </a:endParaRPr>
          </a:p>
          <a:p>
            <a:pPr marL="477520" marR="546100" indent="-287020">
              <a:lnSpc>
                <a:spcPct val="100000"/>
              </a:lnSpc>
              <a:spcBef>
                <a:spcPts val="108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2D050"/>
                </a:solidFill>
                <a:latin typeface="Century Gothic"/>
                <a:cs typeface="Century Gothic"/>
              </a:rPr>
              <a:t>Re-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imagine</a:t>
            </a:r>
            <a:r>
              <a:rPr sz="2000" b="1" spc="-3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our</a:t>
            </a:r>
            <a:r>
              <a:rPr sz="2000" b="1" spc="-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92D050"/>
                </a:solidFill>
                <a:latin typeface="Century Gothic"/>
                <a:cs typeface="Century Gothic"/>
              </a:rPr>
              <a:t>business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relationship</a:t>
            </a:r>
            <a:r>
              <a:rPr sz="2000" b="1" spc="-6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with</a:t>
            </a:r>
            <a:r>
              <a:rPr sz="2000" b="1" spc="-4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92D050"/>
                </a:solidFill>
                <a:latin typeface="Century Gothic"/>
                <a:cs typeface="Century Gothic"/>
              </a:rPr>
              <a:t>chapters</a:t>
            </a:r>
            <a:endParaRPr sz="2000">
              <a:latin typeface="Century Gothic"/>
              <a:cs typeface="Century Gothic"/>
            </a:endParaRPr>
          </a:p>
          <a:p>
            <a:pPr marL="477520" marR="35560" indent="-287020">
              <a:lnSpc>
                <a:spcPct val="100000"/>
              </a:lnSpc>
              <a:spcBef>
                <a:spcPts val="108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Elevate</a:t>
            </a:r>
            <a:r>
              <a:rPr sz="2000" b="1" spc="-4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the</a:t>
            </a:r>
            <a:r>
              <a:rPr sz="2000" b="1" spc="-2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92D050"/>
                </a:solidFill>
                <a:latin typeface="Century Gothic"/>
                <a:cs typeface="Century Gothic"/>
              </a:rPr>
              <a:t>member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conversation</a:t>
            </a:r>
            <a:r>
              <a:rPr sz="2000" b="1" spc="-9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and</a:t>
            </a:r>
            <a:r>
              <a:rPr sz="2000" b="1" spc="-5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92D050"/>
                </a:solidFill>
                <a:latin typeface="Century Gothic"/>
                <a:cs typeface="Century Gothic"/>
              </a:rPr>
              <a:t>experience</a:t>
            </a:r>
            <a:endParaRPr sz="2000">
              <a:latin typeface="Century Gothic"/>
              <a:cs typeface="Century Gothic"/>
            </a:endParaRPr>
          </a:p>
          <a:p>
            <a:pPr marL="190500">
              <a:lnSpc>
                <a:spcPct val="100000"/>
              </a:lnSpc>
              <a:spcBef>
                <a:spcPts val="108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Build</a:t>
            </a:r>
            <a:r>
              <a:rPr sz="2000" b="1" spc="-3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92D050"/>
                </a:solidFill>
                <a:latin typeface="Century Gothic"/>
                <a:cs typeface="Century Gothic"/>
              </a:rPr>
              <a:t>a great</a:t>
            </a:r>
            <a:r>
              <a:rPr sz="2000" b="1" spc="-1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92D050"/>
                </a:solidFill>
                <a:latin typeface="Century Gothic"/>
                <a:cs typeface="Century Gothic"/>
              </a:rPr>
              <a:t>organization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4540" y="1750517"/>
            <a:ext cx="15011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C00000"/>
                </a:solidFill>
              </a:rPr>
              <a:t>MPI </a:t>
            </a:r>
            <a:r>
              <a:rPr sz="2000" spc="-10" dirty="0">
                <a:solidFill>
                  <a:srgbClr val="C00000"/>
                </a:solidFill>
              </a:rPr>
              <a:t>Mission: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764540" y="2162682"/>
            <a:ext cx="2860675" cy="211455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b="1" dirty="0">
                <a:solidFill>
                  <a:srgbClr val="C00000"/>
                </a:solidFill>
                <a:latin typeface="Century Gothic"/>
                <a:cs typeface="Century Gothic"/>
              </a:rPr>
              <a:t>Make</a:t>
            </a:r>
            <a:r>
              <a:rPr sz="2000" b="1" spc="-1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entury Gothic"/>
                <a:cs typeface="Century Gothic"/>
              </a:rPr>
              <a:t>our</a:t>
            </a:r>
            <a:r>
              <a:rPr sz="2000" b="1" spc="-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entury Gothic"/>
                <a:cs typeface="Century Gothic"/>
              </a:rPr>
              <a:t>members </a:t>
            </a:r>
            <a:r>
              <a:rPr sz="2000" b="1" dirty="0">
                <a:solidFill>
                  <a:srgbClr val="C00000"/>
                </a:solidFill>
                <a:latin typeface="Century Gothic"/>
                <a:cs typeface="Century Gothic"/>
              </a:rPr>
              <a:t>successful</a:t>
            </a:r>
            <a:r>
              <a:rPr sz="2000" b="1" spc="-50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entury Gothic"/>
                <a:cs typeface="Century Gothic"/>
              </a:rPr>
              <a:t>by</a:t>
            </a:r>
            <a:r>
              <a:rPr sz="2000" b="1" spc="-10" dirty="0">
                <a:solidFill>
                  <a:srgbClr val="C00000"/>
                </a:solidFill>
                <a:latin typeface="Century Gothic"/>
                <a:cs typeface="Century Gothic"/>
              </a:rPr>
              <a:t> building </a:t>
            </a:r>
            <a:r>
              <a:rPr sz="2000" b="1" dirty="0">
                <a:solidFill>
                  <a:srgbClr val="C00000"/>
                </a:solidFill>
                <a:latin typeface="Century Gothic"/>
                <a:cs typeface="Century Gothic"/>
              </a:rPr>
              <a:t>human</a:t>
            </a:r>
            <a:r>
              <a:rPr sz="2000" b="1" spc="-2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entury Gothic"/>
                <a:cs typeface="Century Gothic"/>
              </a:rPr>
              <a:t>connections</a:t>
            </a:r>
            <a:r>
              <a:rPr sz="2000" b="1" spc="-60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000" b="1" spc="-25" dirty="0">
                <a:solidFill>
                  <a:srgbClr val="C00000"/>
                </a:solidFill>
                <a:latin typeface="Century Gothic"/>
                <a:cs typeface="Century Gothic"/>
              </a:rPr>
              <a:t>to:</a:t>
            </a:r>
            <a:endParaRPr sz="2000">
              <a:latin typeface="Century Gothic"/>
              <a:cs typeface="Century Gothic"/>
            </a:endParaRPr>
          </a:p>
          <a:p>
            <a:pPr marL="151765" indent="-139065">
              <a:lnSpc>
                <a:spcPct val="100000"/>
              </a:lnSpc>
              <a:spcBef>
                <a:spcPts val="810"/>
              </a:spcBef>
              <a:buClr>
                <a:srgbClr val="FFFFFF"/>
              </a:buClr>
              <a:buSzPct val="80000"/>
              <a:buFont typeface="Century Gothic"/>
              <a:buChar char="-"/>
              <a:tabLst>
                <a:tab pos="151765" algn="l"/>
              </a:tabLst>
            </a:pPr>
            <a:r>
              <a:rPr sz="2000" b="1" spc="-10" dirty="0">
                <a:solidFill>
                  <a:srgbClr val="C00000"/>
                </a:solidFill>
                <a:latin typeface="Century Gothic"/>
                <a:cs typeface="Century Gothic"/>
              </a:rPr>
              <a:t>Knowledge/Ideas</a:t>
            </a:r>
            <a:endParaRPr sz="2000">
              <a:latin typeface="Century Gothic"/>
              <a:cs typeface="Century Gothic"/>
            </a:endParaRPr>
          </a:p>
          <a:p>
            <a:pPr marL="151765" indent="-139065">
              <a:lnSpc>
                <a:spcPct val="100000"/>
              </a:lnSpc>
              <a:spcBef>
                <a:spcPts val="840"/>
              </a:spcBef>
              <a:buClr>
                <a:srgbClr val="FFFFFF"/>
              </a:buClr>
              <a:buSzPct val="80000"/>
              <a:buFont typeface="Century Gothic"/>
              <a:buChar char="-"/>
              <a:tabLst>
                <a:tab pos="151765" algn="l"/>
              </a:tabLst>
            </a:pPr>
            <a:r>
              <a:rPr sz="2000" b="1" spc="-10" dirty="0">
                <a:solidFill>
                  <a:srgbClr val="C00000"/>
                </a:solidFill>
                <a:latin typeface="Century Gothic"/>
                <a:cs typeface="Century Gothic"/>
              </a:rPr>
              <a:t>Relationships</a:t>
            </a:r>
            <a:endParaRPr sz="2000">
              <a:latin typeface="Century Gothic"/>
              <a:cs typeface="Century Gothic"/>
            </a:endParaRPr>
          </a:p>
          <a:p>
            <a:pPr marL="151765" indent="-139065">
              <a:lnSpc>
                <a:spcPct val="100000"/>
              </a:lnSpc>
              <a:spcBef>
                <a:spcPts val="840"/>
              </a:spcBef>
              <a:buClr>
                <a:srgbClr val="FFFFFF"/>
              </a:buClr>
              <a:buSzPct val="80000"/>
              <a:buFont typeface="Century Gothic"/>
              <a:buChar char="-"/>
              <a:tabLst>
                <a:tab pos="151765" algn="l"/>
              </a:tabLst>
            </a:pPr>
            <a:r>
              <a:rPr sz="2000" b="1" spc="-10" dirty="0">
                <a:solidFill>
                  <a:srgbClr val="C00000"/>
                </a:solidFill>
                <a:latin typeface="Century Gothic"/>
                <a:cs typeface="Century Gothic"/>
              </a:rPr>
              <a:t>Marketplaces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31235" y="1487424"/>
            <a:ext cx="6120765" cy="5071110"/>
            <a:chOff x="3031235" y="1487424"/>
            <a:chExt cx="6120765" cy="5071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31235" y="1487424"/>
              <a:ext cx="2850641" cy="28506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4447" y="2246376"/>
              <a:ext cx="1773174" cy="80391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5940" y="306070"/>
            <a:ext cx="54178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Century Gothic"/>
                <a:cs typeface="Century Gothic"/>
              </a:rPr>
              <a:t>ASSOCIATIONS</a:t>
            </a:r>
            <a:r>
              <a:rPr b="0" spc="-60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ARE</a:t>
            </a:r>
            <a:r>
              <a:rPr b="0" spc="-50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UNIQUE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9740" y="909573"/>
            <a:ext cx="6044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8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same</a:t>
            </a:r>
            <a:r>
              <a:rPr sz="28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group</a:t>
            </a:r>
            <a:r>
              <a:rPr sz="28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8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people</a:t>
            </a:r>
            <a:r>
              <a:rPr sz="28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are</a:t>
            </a:r>
            <a:r>
              <a:rPr sz="28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20" dirty="0">
                <a:solidFill>
                  <a:srgbClr val="0E486E"/>
                </a:solidFill>
                <a:latin typeface="Century Gothic"/>
                <a:cs typeface="Century Gothic"/>
              </a:rPr>
              <a:t>the:</a:t>
            </a:r>
            <a:endParaRPr sz="2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7934" y="2352801"/>
            <a:ext cx="13214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Century Gothic"/>
                <a:cs typeface="Century Gothic"/>
              </a:rPr>
              <a:t>Owners</a:t>
            </a:r>
            <a:endParaRPr sz="2800">
              <a:latin typeface="Century Gothic"/>
              <a:cs typeface="Century Gothic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020311" y="3203448"/>
            <a:ext cx="2851150" cy="2851150"/>
            <a:chOff x="4020311" y="3203448"/>
            <a:chExt cx="2851150" cy="28511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0311" y="3203448"/>
              <a:ext cx="2850641" cy="28506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47259" y="4363212"/>
              <a:ext cx="2003297" cy="72161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938140" y="4458970"/>
            <a:ext cx="159956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solidFill>
                  <a:srgbClr val="FFFFFF"/>
                </a:solidFill>
                <a:latin typeface="Century Gothic"/>
                <a:cs typeface="Century Gothic"/>
              </a:rPr>
              <a:t>Workforce</a:t>
            </a:r>
            <a:endParaRPr sz="2500">
              <a:latin typeface="Century Gothic"/>
              <a:cs typeface="Century Gothic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040635" y="3203448"/>
            <a:ext cx="2851150" cy="2851150"/>
            <a:chOff x="2040635" y="3203448"/>
            <a:chExt cx="2851150" cy="285115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0635" y="3203448"/>
              <a:ext cx="2850641" cy="285064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70175" y="4363212"/>
              <a:ext cx="2038350" cy="72161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360422" y="4458970"/>
            <a:ext cx="1634489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solidFill>
                  <a:srgbClr val="FFFFFF"/>
                </a:solidFill>
                <a:latin typeface="Century Gothic"/>
                <a:cs typeface="Century Gothic"/>
              </a:rPr>
              <a:t>Customers</a:t>
            </a:r>
            <a:endParaRPr sz="25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6257" y="440817"/>
            <a:ext cx="538988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/>
              <a:t>BASIC</a:t>
            </a:r>
            <a:r>
              <a:rPr sz="2500" spc="-110" dirty="0"/>
              <a:t> </a:t>
            </a:r>
            <a:r>
              <a:rPr sz="2500" dirty="0"/>
              <a:t>RESPONSIBILITIES</a:t>
            </a:r>
            <a:r>
              <a:rPr sz="2500" spc="-65" dirty="0"/>
              <a:t> </a:t>
            </a:r>
            <a:r>
              <a:rPr sz="2500" dirty="0"/>
              <a:t>OF</a:t>
            </a:r>
            <a:r>
              <a:rPr sz="2500" spc="-110" dirty="0"/>
              <a:t> </a:t>
            </a:r>
            <a:r>
              <a:rPr sz="2500" spc="-10" dirty="0"/>
              <a:t>BOARDS</a:t>
            </a:r>
            <a:endParaRPr sz="25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08764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5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3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Determine</a:t>
            </a:r>
            <a:r>
              <a:rPr sz="2000" b="1" spc="-7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and</a:t>
            </a:r>
            <a:r>
              <a:rPr sz="2000" b="1" spc="-2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advance</a:t>
            </a:r>
            <a:r>
              <a:rPr sz="2000" b="1" spc="-35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mission</a:t>
            </a:r>
            <a:r>
              <a:rPr sz="2000" b="1" spc="-5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&amp;</a:t>
            </a:r>
            <a:r>
              <a:rPr sz="2000" b="1" spc="-25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values</a:t>
            </a:r>
            <a:endParaRPr sz="2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Manage</a:t>
            </a:r>
            <a:r>
              <a:rPr sz="2000" b="1" spc="-45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organization’s</a:t>
            </a:r>
            <a:r>
              <a:rPr sz="2000" b="1" spc="-60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resources</a:t>
            </a:r>
            <a:endParaRPr sz="2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Disclose</a:t>
            </a:r>
            <a:r>
              <a:rPr sz="2000" b="1" spc="-5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conflicts</a:t>
            </a:r>
            <a:r>
              <a:rPr sz="2000" b="1" spc="-45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of</a:t>
            </a:r>
            <a:r>
              <a:rPr sz="2000" b="1" spc="-5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interest</a:t>
            </a:r>
            <a:endParaRPr sz="2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3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Maintain</a:t>
            </a:r>
            <a:r>
              <a:rPr sz="2000" b="1" spc="-20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confidentiality</a:t>
            </a:r>
            <a:endParaRPr sz="2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Be</a:t>
            </a:r>
            <a:r>
              <a:rPr sz="2000" b="1" spc="-5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informed</a:t>
            </a:r>
            <a:endParaRPr sz="2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59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Determine</a:t>
            </a:r>
            <a:r>
              <a:rPr sz="2000" b="1" spc="-7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and</a:t>
            </a:r>
            <a:r>
              <a:rPr sz="2000" b="1" spc="-15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monitor</a:t>
            </a:r>
            <a:r>
              <a:rPr sz="2000" b="1" spc="-55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programs</a:t>
            </a:r>
            <a:r>
              <a:rPr sz="2000" b="1" spc="-3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&amp;</a:t>
            </a:r>
            <a:r>
              <a:rPr sz="2000" b="1" spc="-15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services</a:t>
            </a:r>
            <a:endParaRPr sz="2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Enhance</a:t>
            </a:r>
            <a:r>
              <a:rPr sz="2000" b="1" spc="-4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image</a:t>
            </a:r>
            <a:r>
              <a:rPr sz="2000" b="1" spc="-35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&amp;</a:t>
            </a:r>
            <a:r>
              <a:rPr sz="2000" b="1" spc="-25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promote</a:t>
            </a:r>
            <a:r>
              <a:rPr sz="2000" b="1" spc="-45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organization</a:t>
            </a:r>
            <a:endParaRPr sz="2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Select,</a:t>
            </a:r>
            <a:r>
              <a:rPr sz="2000" b="1" spc="-45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support</a:t>
            </a:r>
            <a:r>
              <a:rPr sz="2000" b="1" spc="-2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and</a:t>
            </a:r>
            <a:r>
              <a:rPr sz="2000" b="1" spc="-2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review</a:t>
            </a:r>
            <a:r>
              <a:rPr sz="2000" b="1" spc="-45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management</a:t>
            </a:r>
            <a:endParaRPr sz="2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Assess</a:t>
            </a:r>
            <a:r>
              <a:rPr sz="2000" b="1" spc="-45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performance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34355" y="3890771"/>
            <a:ext cx="4017645" cy="2667635"/>
            <a:chOff x="5134355" y="3890771"/>
            <a:chExt cx="4017645" cy="26676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34355" y="4378439"/>
              <a:ext cx="2219705" cy="110872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0303" y="4415027"/>
              <a:ext cx="1619250" cy="72009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5879" y="4765547"/>
              <a:ext cx="2218181" cy="72008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8340" y="306070"/>
            <a:ext cx="65620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Century Gothic"/>
                <a:cs typeface="Century Gothic"/>
              </a:rPr>
              <a:t>LEGAL</a:t>
            </a:r>
            <a:r>
              <a:rPr b="0" spc="-4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DUTIES</a:t>
            </a:r>
            <a:r>
              <a:rPr b="0" spc="-20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OF</a:t>
            </a:r>
            <a:r>
              <a:rPr b="0" spc="-20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BOARD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SERVICE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439667" y="1368539"/>
            <a:ext cx="2110105" cy="1109345"/>
            <a:chOff x="3439667" y="1368539"/>
            <a:chExt cx="2110105" cy="110934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39667" y="1368539"/>
              <a:ext cx="2109978" cy="11087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41419" y="1405128"/>
              <a:ext cx="1619250" cy="7200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4487" y="1755648"/>
              <a:ext cx="1204722" cy="72008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32682" y="1499742"/>
            <a:ext cx="1128395" cy="75692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75260" marR="5080" indent="-163195">
              <a:lnSpc>
                <a:spcPts val="2760"/>
              </a:lnSpc>
              <a:spcBef>
                <a:spcPts val="385"/>
              </a:spcBef>
            </a:pPr>
            <a:r>
              <a:rPr sz="2500" dirty="0">
                <a:solidFill>
                  <a:srgbClr val="FFFFFF"/>
                </a:solidFill>
                <a:latin typeface="Century Gothic"/>
                <a:cs typeface="Century Gothic"/>
              </a:rPr>
              <a:t>Duty</a:t>
            </a:r>
            <a:r>
              <a:rPr sz="25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500" spc="-25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2500" spc="-20" dirty="0">
                <a:solidFill>
                  <a:srgbClr val="FFFFFF"/>
                </a:solidFill>
                <a:latin typeface="Century Gothic"/>
                <a:cs typeface="Century Gothic"/>
              </a:rPr>
              <a:t>Care</a:t>
            </a:r>
            <a:endParaRPr sz="2500">
              <a:latin typeface="Century Gothic"/>
              <a:cs typeface="Century Gothic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27091" y="2833103"/>
            <a:ext cx="872502" cy="113920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325871" y="4509338"/>
            <a:ext cx="1814830" cy="75692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indent="344170">
              <a:lnSpc>
                <a:spcPts val="2760"/>
              </a:lnSpc>
              <a:spcBef>
                <a:spcPts val="390"/>
              </a:spcBef>
            </a:pPr>
            <a:r>
              <a:rPr sz="2500" dirty="0">
                <a:solidFill>
                  <a:srgbClr val="FFFFFF"/>
                </a:solidFill>
                <a:latin typeface="Century Gothic"/>
                <a:cs typeface="Century Gothic"/>
              </a:rPr>
              <a:t>Duty</a:t>
            </a:r>
            <a:r>
              <a:rPr sz="25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500" spc="-25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2500" spc="-10" dirty="0">
                <a:solidFill>
                  <a:srgbClr val="FFFFFF"/>
                </a:solidFill>
                <a:latin typeface="Century Gothic"/>
                <a:cs typeface="Century Gothic"/>
              </a:rPr>
              <a:t>Obedience</a:t>
            </a:r>
            <a:endParaRPr sz="2500">
              <a:latin typeface="Century Gothic"/>
              <a:cs typeface="Century Gothic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44111" y="4719815"/>
            <a:ext cx="1101089" cy="374154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702307" y="4378439"/>
            <a:ext cx="2110105" cy="1109345"/>
            <a:chOff x="1702307" y="4378439"/>
            <a:chExt cx="2110105" cy="1109345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02307" y="4378439"/>
              <a:ext cx="2109977" cy="11087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04059" y="4415028"/>
              <a:ext cx="1619250" cy="72009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13203" y="4765548"/>
              <a:ext cx="1512570" cy="72008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194686" y="4509338"/>
            <a:ext cx="1128395" cy="75692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1590" marR="5080" indent="-9525">
              <a:lnSpc>
                <a:spcPts val="2760"/>
              </a:lnSpc>
              <a:spcBef>
                <a:spcPts val="390"/>
              </a:spcBef>
            </a:pPr>
            <a:r>
              <a:rPr sz="2500" dirty="0">
                <a:solidFill>
                  <a:srgbClr val="FFFFFF"/>
                </a:solidFill>
                <a:latin typeface="Century Gothic"/>
                <a:cs typeface="Century Gothic"/>
              </a:rPr>
              <a:t>Duty</a:t>
            </a:r>
            <a:r>
              <a:rPr sz="25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500" spc="-25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2500" spc="-10" dirty="0">
                <a:solidFill>
                  <a:srgbClr val="FFFFFF"/>
                </a:solidFill>
                <a:latin typeface="Century Gothic"/>
                <a:cs typeface="Century Gothic"/>
              </a:rPr>
              <a:t>Loyalty</a:t>
            </a:r>
            <a:endParaRPr sz="2500">
              <a:latin typeface="Century Gothic"/>
              <a:cs typeface="Century Gothic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189732" y="2833103"/>
            <a:ext cx="872502" cy="113920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80770"/>
            <a:ext cx="26409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LEGAL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DUTIES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24035" rIns="0" bIns="0" rtlCol="0">
            <a:spAutoFit/>
          </a:bodyPr>
          <a:lstStyle/>
          <a:p>
            <a:pPr marL="622300">
              <a:lnSpc>
                <a:spcPct val="100000"/>
              </a:lnSpc>
              <a:spcBef>
                <a:spcPts val="1725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latin typeface="Century Gothic"/>
                <a:cs typeface="Century Gothic"/>
              </a:rPr>
              <a:t>Duty</a:t>
            </a:r>
            <a:r>
              <a:rPr b="1" spc="-5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of</a:t>
            </a:r>
            <a:r>
              <a:rPr b="1" spc="-45" dirty="0">
                <a:latin typeface="Century Gothic"/>
                <a:cs typeface="Century Gothic"/>
              </a:rPr>
              <a:t> </a:t>
            </a:r>
            <a:r>
              <a:rPr b="1" spc="-20" dirty="0">
                <a:latin typeface="Century Gothic"/>
                <a:cs typeface="Century Gothic"/>
              </a:rPr>
              <a:t>Care</a:t>
            </a:r>
            <a:endParaRPr sz="2250">
              <a:latin typeface="Century Gothic"/>
              <a:cs typeface="Century Gothic"/>
            </a:endParaRPr>
          </a:p>
          <a:p>
            <a:pPr marL="1078865">
              <a:lnSpc>
                <a:spcPct val="100000"/>
              </a:lnSpc>
              <a:spcBef>
                <a:spcPts val="104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Attaches</a:t>
            </a:r>
            <a:r>
              <a:rPr sz="1800" spc="-5" dirty="0"/>
              <a:t> </a:t>
            </a:r>
            <a:r>
              <a:rPr sz="1800" dirty="0"/>
              <a:t>to</a:t>
            </a:r>
            <a:r>
              <a:rPr sz="1800" spc="-25" dirty="0"/>
              <a:t> </a:t>
            </a:r>
            <a:r>
              <a:rPr sz="1800" dirty="0"/>
              <a:t>you</a:t>
            </a:r>
            <a:r>
              <a:rPr sz="1800" spc="-30" dirty="0"/>
              <a:t> </a:t>
            </a:r>
            <a:r>
              <a:rPr sz="1800" spc="-10" dirty="0"/>
              <a:t>personally</a:t>
            </a:r>
            <a:endParaRPr sz="1800">
              <a:latin typeface="Times New Roman"/>
              <a:cs typeface="Times New Roman"/>
            </a:endParaRPr>
          </a:p>
          <a:p>
            <a:pPr marL="1078865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Protect</a:t>
            </a:r>
            <a:r>
              <a:rPr sz="1800" spc="-15" dirty="0"/>
              <a:t> </a:t>
            </a:r>
            <a:r>
              <a:rPr sz="1800" dirty="0"/>
              <a:t>confidential</a:t>
            </a:r>
            <a:r>
              <a:rPr sz="1800" spc="-40" dirty="0"/>
              <a:t> </a:t>
            </a:r>
            <a:r>
              <a:rPr sz="1800" spc="-10" dirty="0"/>
              <a:t>information</a:t>
            </a:r>
            <a:endParaRPr sz="1800">
              <a:latin typeface="Times New Roman"/>
              <a:cs typeface="Times New Roman"/>
            </a:endParaRPr>
          </a:p>
          <a:p>
            <a:pPr marL="1078865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Responsible</a:t>
            </a:r>
            <a:r>
              <a:rPr sz="1800" spc="-25" dirty="0"/>
              <a:t> </a:t>
            </a:r>
            <a:r>
              <a:rPr sz="1800" dirty="0"/>
              <a:t>to</a:t>
            </a:r>
            <a:r>
              <a:rPr sz="1800" spc="-20" dirty="0"/>
              <a:t> </a:t>
            </a:r>
            <a:r>
              <a:rPr sz="1800" dirty="0"/>
              <a:t>entire</a:t>
            </a:r>
            <a:r>
              <a:rPr sz="1800" spc="-20" dirty="0"/>
              <a:t> </a:t>
            </a:r>
            <a:r>
              <a:rPr sz="1800" spc="-10" dirty="0"/>
              <a:t>membership</a:t>
            </a:r>
            <a:endParaRPr sz="1800">
              <a:latin typeface="Times New Roman"/>
              <a:cs typeface="Times New Roman"/>
            </a:endParaRPr>
          </a:p>
          <a:p>
            <a:pPr marL="1078865">
              <a:lnSpc>
                <a:spcPct val="100000"/>
              </a:lnSpc>
              <a:spcBef>
                <a:spcPts val="103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Be</a:t>
            </a:r>
            <a:r>
              <a:rPr sz="1800" spc="-25" dirty="0"/>
              <a:t> </a:t>
            </a:r>
            <a:r>
              <a:rPr sz="1800" dirty="0"/>
              <a:t>informed;</a:t>
            </a:r>
            <a:r>
              <a:rPr sz="1800" spc="-50" dirty="0"/>
              <a:t> </a:t>
            </a:r>
            <a:r>
              <a:rPr sz="1800" dirty="0"/>
              <a:t>participate;</a:t>
            </a:r>
            <a:r>
              <a:rPr sz="1800" spc="-35" dirty="0"/>
              <a:t> </a:t>
            </a:r>
            <a:r>
              <a:rPr sz="1800" spc="-10" dirty="0"/>
              <a:t>understand</a:t>
            </a:r>
            <a:endParaRPr sz="1800">
              <a:latin typeface="Times New Roman"/>
              <a:cs typeface="Times New Roman"/>
            </a:endParaRPr>
          </a:p>
          <a:p>
            <a:pPr marL="1078865">
              <a:lnSpc>
                <a:spcPct val="100000"/>
              </a:lnSpc>
              <a:spcBef>
                <a:spcPts val="103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7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Informed</a:t>
            </a:r>
            <a:r>
              <a:rPr sz="1800" spc="-65" dirty="0"/>
              <a:t> </a:t>
            </a:r>
            <a:r>
              <a:rPr sz="1800" dirty="0"/>
              <a:t>and</a:t>
            </a:r>
            <a:r>
              <a:rPr sz="1800" spc="-40" dirty="0"/>
              <a:t> </a:t>
            </a:r>
            <a:r>
              <a:rPr sz="1800" dirty="0"/>
              <a:t>independent</a:t>
            </a:r>
            <a:r>
              <a:rPr sz="1800" spc="-20" dirty="0"/>
              <a:t> </a:t>
            </a:r>
            <a:r>
              <a:rPr sz="1800" spc="-10" dirty="0"/>
              <a:t>judgment</a:t>
            </a:r>
            <a:endParaRPr sz="1800">
              <a:latin typeface="Times New Roman"/>
              <a:cs typeface="Times New Roman"/>
            </a:endParaRPr>
          </a:p>
          <a:p>
            <a:pPr marL="1078865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Duty</a:t>
            </a:r>
            <a:r>
              <a:rPr sz="1800" spc="-35" dirty="0"/>
              <a:t> </a:t>
            </a:r>
            <a:r>
              <a:rPr sz="1800" dirty="0"/>
              <a:t>continues</a:t>
            </a:r>
            <a:r>
              <a:rPr sz="1800" spc="-20" dirty="0"/>
              <a:t> </a:t>
            </a:r>
            <a:r>
              <a:rPr sz="1800" spc="-10" dirty="0"/>
              <a:t>indefinitely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80770"/>
            <a:ext cx="26409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LEGAL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DUTIES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98194" y="1261389"/>
            <a:ext cx="4850130" cy="4877435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0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E486E"/>
                </a:solidFill>
                <a:latin typeface="Century Gothic"/>
                <a:cs typeface="Century Gothic"/>
              </a:rPr>
              <a:t>Duty</a:t>
            </a:r>
            <a:r>
              <a:rPr sz="2800" b="1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b="1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800" b="1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Loyalty</a:t>
            </a:r>
            <a:endParaRPr sz="2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5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Speaks</a:t>
            </a:r>
            <a:r>
              <a:rPr sz="18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8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situation</a:t>
            </a:r>
            <a:r>
              <a:rPr sz="18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at</a:t>
            </a:r>
            <a:r>
              <a:rPr sz="18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hand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Association</a:t>
            </a:r>
            <a:r>
              <a:rPr sz="18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comes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first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Personal</a:t>
            </a:r>
            <a:r>
              <a:rPr sz="18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gain;</a:t>
            </a:r>
            <a:r>
              <a:rPr sz="18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Conflict</a:t>
            </a:r>
            <a:r>
              <a:rPr sz="18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8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interest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Best</a:t>
            </a:r>
            <a:r>
              <a:rPr sz="18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interests of</a:t>
            </a:r>
            <a:r>
              <a:rPr sz="18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organization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Can</a:t>
            </a:r>
            <a:r>
              <a:rPr sz="18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do</a:t>
            </a:r>
            <a:r>
              <a:rPr sz="18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work or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supply</a:t>
            </a:r>
            <a:r>
              <a:rPr sz="18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services</a:t>
            </a:r>
            <a:endParaRPr sz="1800">
              <a:latin typeface="Century Gothic"/>
              <a:cs typeface="Century Gothic"/>
            </a:endParaRPr>
          </a:p>
          <a:p>
            <a:pPr marL="927100">
              <a:lnSpc>
                <a:spcPct val="100000"/>
              </a:lnSpc>
              <a:spcBef>
                <a:spcPts val="1245"/>
              </a:spcBef>
            </a:pPr>
            <a:r>
              <a:rPr sz="2250" spc="7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800" spc="70" dirty="0">
                <a:solidFill>
                  <a:srgbClr val="0E486E"/>
                </a:solidFill>
                <a:latin typeface="Century Gothic"/>
                <a:cs typeface="Century Gothic"/>
              </a:rPr>
              <a:t>IF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fair</a:t>
            </a:r>
            <a:r>
              <a:rPr sz="2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process</a:t>
            </a:r>
            <a:endParaRPr sz="2800">
              <a:latin typeface="Century Gothic"/>
              <a:cs typeface="Century Gothic"/>
            </a:endParaRPr>
          </a:p>
          <a:p>
            <a:pPr marL="1213485" marR="358775" indent="-287020">
              <a:lnSpc>
                <a:spcPct val="100000"/>
              </a:lnSpc>
              <a:spcBef>
                <a:spcPts val="1275"/>
              </a:spcBef>
            </a:pPr>
            <a:r>
              <a:rPr sz="2250" spc="65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800" spc="65" dirty="0">
                <a:solidFill>
                  <a:srgbClr val="0E486E"/>
                </a:solidFill>
                <a:latin typeface="Century Gothic"/>
                <a:cs typeface="Century Gothic"/>
              </a:rPr>
              <a:t>No</a:t>
            </a:r>
            <a:r>
              <a:rPr sz="2800" spc="-10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appearance</a:t>
            </a:r>
            <a:r>
              <a:rPr sz="28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35" dirty="0">
                <a:solidFill>
                  <a:srgbClr val="0E486E"/>
                </a:solidFill>
                <a:latin typeface="Century Gothic"/>
                <a:cs typeface="Century Gothic"/>
              </a:rPr>
              <a:t>of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impropriety</a:t>
            </a:r>
            <a:endParaRPr sz="2800">
              <a:latin typeface="Century Gothic"/>
              <a:cs typeface="Century Gothic"/>
            </a:endParaRPr>
          </a:p>
          <a:p>
            <a:pPr marL="927100">
              <a:lnSpc>
                <a:spcPct val="100000"/>
              </a:lnSpc>
              <a:spcBef>
                <a:spcPts val="1270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Otherwise</a:t>
            </a:r>
            <a:r>
              <a:rPr sz="2800" spc="-10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STEP</a:t>
            </a:r>
            <a:r>
              <a:rPr sz="280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ASIDE</a:t>
            </a:r>
            <a:endParaRPr sz="2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80770"/>
            <a:ext cx="26409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LEGAL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DUTIES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98194" y="1326023"/>
            <a:ext cx="4570095" cy="3689985"/>
          </a:xfrm>
          <a:prstGeom prst="rect">
            <a:avLst/>
          </a:prstGeom>
        </p:spPr>
        <p:txBody>
          <a:bodyPr vert="horz" wrap="square" lIns="0" tIns="285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45"/>
              </a:spcBef>
            </a:pPr>
            <a:r>
              <a:rPr sz="28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3600" b="1" dirty="0">
                <a:solidFill>
                  <a:srgbClr val="0E486E"/>
                </a:solidFill>
                <a:latin typeface="Century Gothic"/>
                <a:cs typeface="Century Gothic"/>
              </a:rPr>
              <a:t>Duty of</a:t>
            </a:r>
            <a:r>
              <a:rPr sz="3600" b="1" spc="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36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Obedience</a:t>
            </a:r>
            <a:endParaRPr sz="36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7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1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Applies</a:t>
            </a:r>
            <a:r>
              <a:rPr sz="18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to group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as</a:t>
            </a:r>
            <a:r>
              <a:rPr sz="18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 whole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Follow</a:t>
            </a:r>
            <a:r>
              <a:rPr sz="18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laws, policies,</a:t>
            </a:r>
            <a:r>
              <a:rPr sz="18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rules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8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Engage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18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debate;</a:t>
            </a:r>
            <a:r>
              <a:rPr sz="1800" spc="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participate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8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Speak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one</a:t>
            </a:r>
            <a:r>
              <a:rPr sz="18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voice;</a:t>
            </a:r>
            <a:r>
              <a:rPr sz="18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united</a:t>
            </a:r>
            <a:r>
              <a:rPr sz="18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front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Do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not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speak</a:t>
            </a:r>
            <a:r>
              <a:rPr sz="18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poorly</a:t>
            </a:r>
            <a:r>
              <a:rPr sz="18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8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decisions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Believe</a:t>
            </a:r>
            <a:r>
              <a:rPr sz="18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18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the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process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Trouble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can</a:t>
            </a:r>
            <a:r>
              <a:rPr sz="18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18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co$$$tly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671830"/>
            <a:ext cx="543306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128135" algn="l"/>
              </a:tabLst>
            </a:pPr>
            <a:r>
              <a:rPr sz="2900" b="0" dirty="0">
                <a:latin typeface="Century Gothic"/>
                <a:cs typeface="Century Gothic"/>
              </a:rPr>
              <a:t>CONFLICT</a:t>
            </a:r>
            <a:r>
              <a:rPr sz="2900" b="0" spc="-50" dirty="0">
                <a:latin typeface="Century Gothic"/>
                <a:cs typeface="Century Gothic"/>
              </a:rPr>
              <a:t> </a:t>
            </a:r>
            <a:r>
              <a:rPr sz="2900" b="0" dirty="0">
                <a:latin typeface="Century Gothic"/>
                <a:cs typeface="Century Gothic"/>
              </a:rPr>
              <a:t>OF</a:t>
            </a:r>
            <a:r>
              <a:rPr sz="2900" b="0" spc="-30" dirty="0">
                <a:latin typeface="Century Gothic"/>
                <a:cs typeface="Century Gothic"/>
              </a:rPr>
              <a:t> </a:t>
            </a:r>
            <a:r>
              <a:rPr sz="2900" b="0" spc="-10" dirty="0">
                <a:latin typeface="Century Gothic"/>
                <a:cs typeface="Century Gothic"/>
              </a:rPr>
              <a:t>INTEREST</a:t>
            </a:r>
            <a:r>
              <a:rPr sz="2900" b="0" dirty="0">
                <a:latin typeface="Century Gothic"/>
                <a:cs typeface="Century Gothic"/>
              </a:rPr>
              <a:t>	-</a:t>
            </a:r>
            <a:r>
              <a:rPr sz="2900" b="0" spc="-15" dirty="0">
                <a:latin typeface="Century Gothic"/>
                <a:cs typeface="Century Gothic"/>
              </a:rPr>
              <a:t> </a:t>
            </a:r>
            <a:r>
              <a:rPr sz="2900" b="0" spc="-10" dirty="0">
                <a:latin typeface="Century Gothic"/>
                <a:cs typeface="Century Gothic"/>
              </a:rPr>
              <a:t>“COI”</a:t>
            </a:r>
            <a:endParaRPr sz="2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336294"/>
            <a:ext cx="6891020" cy="4147185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REQUIREMENTS:</a:t>
            </a:r>
            <a:endParaRPr sz="2400">
              <a:latin typeface="Century Gothic"/>
              <a:cs typeface="Century Gothic"/>
            </a:endParaRPr>
          </a:p>
          <a:p>
            <a:pPr marL="12700" marR="2379980" indent="457200">
              <a:lnSpc>
                <a:spcPct val="140800"/>
              </a:lnSpc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Honesty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4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DISCLOSURE OPTIONS: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Excusal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from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discussion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Excusal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from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deliberation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Excusal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from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decision</a:t>
            </a:r>
            <a:endParaRPr sz="24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175"/>
              </a:spcBef>
              <a:tabLst>
                <a:tab pos="840105" algn="l"/>
              </a:tabLst>
            </a:pPr>
            <a:r>
              <a:rPr sz="190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i="1" dirty="0">
                <a:solidFill>
                  <a:srgbClr val="FFFFFF"/>
                </a:solidFill>
                <a:latin typeface="Century Gothic"/>
                <a:cs typeface="Century Gothic"/>
              </a:rPr>
              <a:t>Whichever</a:t>
            </a:r>
            <a:r>
              <a:rPr sz="2400" i="1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entury Gothic"/>
                <a:cs typeface="Century Gothic"/>
              </a:rPr>
              <a:t>chosen,</a:t>
            </a:r>
            <a:r>
              <a:rPr sz="2400" i="1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entury Gothic"/>
                <a:cs typeface="Century Gothic"/>
              </a:rPr>
              <a:t>document</a:t>
            </a:r>
            <a:r>
              <a:rPr sz="2400" i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2400" i="1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i="1" spc="-10" dirty="0">
                <a:solidFill>
                  <a:srgbClr val="FFFFFF"/>
                </a:solidFill>
                <a:latin typeface="Century Gothic"/>
                <a:cs typeface="Century Gothic"/>
              </a:rPr>
              <a:t>minutes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Last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resort: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Resignation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839470"/>
            <a:ext cx="45669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LIABILITY</a:t>
            </a:r>
            <a:r>
              <a:rPr b="0" spc="-30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OF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DIRECTORS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74823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27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Breach</a:t>
            </a:r>
            <a:r>
              <a:rPr sz="2400" spc="-15" dirty="0"/>
              <a:t> </a:t>
            </a:r>
            <a:r>
              <a:rPr sz="2400" dirty="0"/>
              <a:t>of</a:t>
            </a:r>
            <a:r>
              <a:rPr sz="2400" spc="-20" dirty="0"/>
              <a:t> </a:t>
            </a:r>
            <a:r>
              <a:rPr sz="2400" dirty="0"/>
              <a:t>fiduciary</a:t>
            </a:r>
            <a:r>
              <a:rPr sz="2400" spc="-65" dirty="0"/>
              <a:t> </a:t>
            </a:r>
            <a:r>
              <a:rPr sz="2400" spc="-10" dirty="0"/>
              <a:t>duties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Disregard</a:t>
            </a:r>
            <a:r>
              <a:rPr sz="2400" spc="-55" dirty="0"/>
              <a:t> </a:t>
            </a:r>
            <a:r>
              <a:rPr sz="2400" dirty="0"/>
              <a:t>of</a:t>
            </a:r>
            <a:r>
              <a:rPr sz="2400" spc="-25" dirty="0"/>
              <a:t> </a:t>
            </a:r>
            <a:r>
              <a:rPr sz="2400" dirty="0"/>
              <a:t>duties</a:t>
            </a:r>
            <a:r>
              <a:rPr sz="2400" spc="-50" dirty="0"/>
              <a:t> </a:t>
            </a:r>
            <a:r>
              <a:rPr sz="2400" dirty="0"/>
              <a:t>to</a:t>
            </a:r>
            <a:r>
              <a:rPr sz="2400" spc="-25" dirty="0"/>
              <a:t> </a:t>
            </a:r>
            <a:r>
              <a:rPr sz="2400" dirty="0"/>
              <a:t>the</a:t>
            </a:r>
            <a:r>
              <a:rPr sz="2400" spc="-35" dirty="0"/>
              <a:t> </a:t>
            </a:r>
            <a:r>
              <a:rPr sz="2400" spc="-10" dirty="0"/>
              <a:t>organization</a:t>
            </a:r>
            <a:endParaRPr sz="24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Third</a:t>
            </a:r>
            <a:r>
              <a:rPr sz="2400" spc="-45" dirty="0"/>
              <a:t> </a:t>
            </a:r>
            <a:r>
              <a:rPr sz="2400" dirty="0"/>
              <a:t>party</a:t>
            </a:r>
            <a:r>
              <a:rPr sz="2400" spc="-35" dirty="0"/>
              <a:t> </a:t>
            </a:r>
            <a:r>
              <a:rPr sz="2400" spc="-10" dirty="0"/>
              <a:t>claims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Harm</a:t>
            </a:r>
            <a:r>
              <a:rPr sz="2400" spc="-55" dirty="0"/>
              <a:t> </a:t>
            </a:r>
            <a:r>
              <a:rPr sz="2400" dirty="0"/>
              <a:t>caused</a:t>
            </a:r>
            <a:r>
              <a:rPr sz="2400" spc="-30" dirty="0"/>
              <a:t> </a:t>
            </a:r>
            <a:r>
              <a:rPr sz="2400" dirty="0"/>
              <a:t>to</a:t>
            </a:r>
            <a:r>
              <a:rPr sz="2400" spc="-35" dirty="0"/>
              <a:t> </a:t>
            </a:r>
            <a:r>
              <a:rPr sz="2400" spc="-10" dirty="0"/>
              <a:t>another</a:t>
            </a:r>
            <a:endParaRPr sz="24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Statutory</a:t>
            </a:r>
            <a:r>
              <a:rPr sz="2400" spc="-55" dirty="0"/>
              <a:t> </a:t>
            </a:r>
            <a:r>
              <a:rPr sz="2400" spc="-10" dirty="0"/>
              <a:t>liability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/>
              <a:t>Anti-</a:t>
            </a:r>
            <a:r>
              <a:rPr sz="2400" dirty="0"/>
              <a:t>trust,</a:t>
            </a:r>
            <a:r>
              <a:rPr sz="2400" spc="-25" dirty="0"/>
              <a:t> </a:t>
            </a:r>
            <a:r>
              <a:rPr sz="2400" spc="-10" dirty="0"/>
              <a:t>discrimination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786130"/>
            <a:ext cx="360045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b="0" dirty="0">
                <a:latin typeface="Century Gothic"/>
                <a:cs typeface="Century Gothic"/>
              </a:rPr>
              <a:t>TABLE</a:t>
            </a:r>
            <a:r>
              <a:rPr sz="2900" b="0" spc="-20" dirty="0">
                <a:latin typeface="Century Gothic"/>
                <a:cs typeface="Century Gothic"/>
              </a:rPr>
              <a:t> </a:t>
            </a:r>
            <a:r>
              <a:rPr sz="2900" b="0" dirty="0">
                <a:latin typeface="Century Gothic"/>
                <a:cs typeface="Century Gothic"/>
              </a:rPr>
              <a:t>OF</a:t>
            </a:r>
            <a:r>
              <a:rPr sz="2900" b="0" spc="5" dirty="0">
                <a:latin typeface="Century Gothic"/>
                <a:cs typeface="Century Gothic"/>
              </a:rPr>
              <a:t> </a:t>
            </a:r>
            <a:r>
              <a:rPr sz="2900" b="0" spc="-10" dirty="0">
                <a:latin typeface="Century Gothic"/>
                <a:cs typeface="Century Gothic"/>
              </a:rPr>
              <a:t>CONTENTS</a:t>
            </a:r>
            <a:endParaRPr sz="2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458213"/>
            <a:ext cx="7803515" cy="449453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99085" marR="1909445" indent="-287020">
              <a:lnSpc>
                <a:spcPts val="3030"/>
              </a:lnSpc>
              <a:spcBef>
                <a:spcPts val="470"/>
              </a:spcBef>
            </a:pPr>
            <a:r>
              <a:rPr sz="22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General</a:t>
            </a:r>
            <a:r>
              <a:rPr sz="2800" spc="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Responsibilities</a:t>
            </a:r>
            <a:r>
              <a:rPr sz="2800" spc="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8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Board Participation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Legal</a:t>
            </a:r>
            <a:r>
              <a:rPr sz="2800" spc="-8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Responsibilities</a:t>
            </a:r>
            <a:r>
              <a:rPr sz="28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8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28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Participation</a:t>
            </a:r>
            <a:endParaRPr sz="2800" dirty="0">
              <a:latin typeface="Century Gothic"/>
              <a:cs typeface="Century Gothic"/>
            </a:endParaRPr>
          </a:p>
          <a:p>
            <a:pPr marL="299085" marR="5080" indent="-287020">
              <a:lnSpc>
                <a:spcPts val="3030"/>
              </a:lnSpc>
              <a:spcBef>
                <a:spcPts val="1310"/>
              </a:spcBef>
            </a:pPr>
            <a:r>
              <a:rPr sz="22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Using</a:t>
            </a:r>
            <a:r>
              <a:rPr sz="2800" spc="-1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800" spc="-10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8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r>
              <a:rPr sz="2800" spc="-9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Resources</a:t>
            </a:r>
            <a:r>
              <a:rPr sz="2800" spc="-9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25" dirty="0">
                <a:solidFill>
                  <a:srgbClr val="0E486E"/>
                </a:solidFill>
                <a:latin typeface="Century Gothic"/>
                <a:cs typeface="Century Gothic"/>
              </a:rPr>
              <a:t>on </a:t>
            </a:r>
            <a:r>
              <a:rPr sz="2800" u="sng" spc="-10" dirty="0">
                <a:solidFill>
                  <a:srgbClr val="0D2D46"/>
                </a:solidFill>
                <a:uFill>
                  <a:solidFill>
                    <a:srgbClr val="0D2D46"/>
                  </a:solidFill>
                </a:uFill>
                <a:latin typeface="Century Gothic"/>
                <a:cs typeface="Century Gothic"/>
                <a:hlinkClick r:id="rId2"/>
              </a:rPr>
              <a:t>www.mpiweb.org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Policies</a:t>
            </a:r>
            <a:r>
              <a:rPr sz="2800" spc="-1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28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Procedures</a:t>
            </a:r>
            <a:r>
              <a:rPr sz="28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Overview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22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800" spc="1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Calendar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Association</a:t>
            </a:r>
            <a:r>
              <a:rPr sz="2800" spc="-19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Management</a:t>
            </a:r>
            <a:r>
              <a:rPr sz="2800" spc="-10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Overview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Overview</a:t>
            </a:r>
            <a:r>
              <a:rPr sz="280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8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Vision</a:t>
            </a:r>
            <a:r>
              <a:rPr sz="28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28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Goals</a:t>
            </a:r>
            <a:r>
              <a:rPr sz="28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28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(insert</a:t>
            </a:r>
            <a:r>
              <a:rPr sz="28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10" dirty="0">
                <a:solidFill>
                  <a:srgbClr val="0E486E"/>
                </a:solidFill>
                <a:latin typeface="Century Gothic"/>
                <a:cs typeface="Century Gothic"/>
              </a:rPr>
              <a:t>term)</a:t>
            </a:r>
            <a:endParaRPr sz="28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MINIMIZE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spc="-20" dirty="0">
                <a:latin typeface="Century Gothic"/>
                <a:cs typeface="Century Gothic"/>
              </a:rPr>
              <a:t>RISK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0739" y="1590802"/>
            <a:ext cx="6978015" cy="3924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Insurance</a:t>
            </a:r>
            <a:endParaRPr sz="2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735"/>
              </a:spcBef>
            </a:pP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Duty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Care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-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Use good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judgment;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due</a:t>
            </a:r>
            <a:endParaRPr sz="2400">
              <a:latin typeface="Century Gothic"/>
              <a:cs typeface="Century Gothic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diligence</a:t>
            </a:r>
            <a:r>
              <a:rPr sz="24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decisions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92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Loyalty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-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Avoid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conflicts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interest</a:t>
            </a:r>
            <a:r>
              <a:rPr sz="24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personal</a:t>
            </a:r>
            <a:endParaRPr sz="2400">
              <a:latin typeface="Century Gothic"/>
              <a:cs typeface="Century Gothic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gain;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“best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interests”</a:t>
            </a:r>
            <a:endParaRPr sz="2400">
              <a:latin typeface="Century Gothic"/>
              <a:cs typeface="Century Gothic"/>
            </a:endParaRPr>
          </a:p>
          <a:p>
            <a:pPr marL="299085" marR="1085850" indent="-287020">
              <a:lnSpc>
                <a:spcPct val="100000"/>
              </a:lnSpc>
              <a:spcBef>
                <a:spcPts val="292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Obedience</a:t>
            </a:r>
            <a:r>
              <a:rPr sz="24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-</a:t>
            </a:r>
            <a:r>
              <a:rPr sz="2400" spc="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Faithful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mission;</a:t>
            </a:r>
            <a:r>
              <a:rPr sz="24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follow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governing</a:t>
            </a:r>
            <a:r>
              <a:rPr sz="24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documents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4592" y="986015"/>
            <a:ext cx="8987790" cy="5572125"/>
            <a:chOff x="164592" y="986015"/>
            <a:chExt cx="8987790" cy="55721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592" y="986015"/>
              <a:ext cx="6695694" cy="85726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116" y="1158239"/>
              <a:ext cx="3527298" cy="58140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9892" y="1955279"/>
              <a:ext cx="6695694" cy="89383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1415" y="1987296"/>
              <a:ext cx="3632454" cy="5798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47159" y="1987296"/>
              <a:ext cx="430542" cy="57988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01083" y="1987296"/>
              <a:ext cx="2103882" cy="57988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1415" y="2267711"/>
              <a:ext cx="1436370" cy="57988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55192" y="2923031"/>
              <a:ext cx="6695694" cy="85572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6716" y="3095243"/>
              <a:ext cx="3579114" cy="5814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0492" y="3892296"/>
              <a:ext cx="6695694" cy="85572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52016" y="4064508"/>
              <a:ext cx="1754885" cy="57988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60192" y="4064508"/>
              <a:ext cx="3731513" cy="5798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45792" y="4860035"/>
              <a:ext cx="6694170" cy="89536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47315" y="4892040"/>
              <a:ext cx="3490722" cy="58140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91327" y="4892040"/>
              <a:ext cx="2103881" cy="58140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47315" y="5172455"/>
              <a:ext cx="1466850" cy="581406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35940" y="306070"/>
            <a:ext cx="657288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Century Gothic"/>
                <a:cs typeface="Century Gothic"/>
              </a:rPr>
              <a:t>HIERARCHY</a:t>
            </a:r>
            <a:r>
              <a:rPr b="0" spc="-3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OF</a:t>
            </a:r>
            <a:r>
              <a:rPr b="0" spc="-10" dirty="0">
                <a:latin typeface="Century Gothic"/>
                <a:cs typeface="Century Gothic"/>
              </a:rPr>
              <a:t> DOCUMENTATION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17093" y="1232662"/>
            <a:ext cx="6840855" cy="4346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3370" indent="-28067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93370" algn="l"/>
              </a:tabLst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National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local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laws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900"/>
              </a:spcBef>
              <a:buClr>
                <a:srgbClr val="FFFFFF"/>
              </a:buClr>
              <a:buFont typeface="Century Gothic"/>
              <a:buAutoNum type="arabicPeriod"/>
            </a:pPr>
            <a:endParaRPr sz="2000">
              <a:latin typeface="Century Gothic"/>
              <a:cs typeface="Century Gothic"/>
            </a:endParaRPr>
          </a:p>
          <a:p>
            <a:pPr marL="508000" marR="1192530" indent="280670">
              <a:lnSpc>
                <a:spcPts val="2210"/>
              </a:lnSpc>
              <a:buAutoNum type="arabicPeriod"/>
              <a:tabLst>
                <a:tab pos="788670" algn="l"/>
              </a:tabLst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Articles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Incorporation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-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entury Gothic"/>
                <a:cs typeface="Century Gothic"/>
              </a:rPr>
              <a:t>Contract</a:t>
            </a:r>
            <a:r>
              <a:rPr sz="2000" i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spc="-20" dirty="0">
                <a:solidFill>
                  <a:srgbClr val="FFFFFF"/>
                </a:solidFill>
                <a:latin typeface="Century Gothic"/>
                <a:cs typeface="Century Gothic"/>
              </a:rPr>
              <a:t>with </a:t>
            </a:r>
            <a:r>
              <a:rPr sz="2000" i="1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000" i="1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entury Gothic"/>
                <a:cs typeface="Century Gothic"/>
              </a:rPr>
              <a:t>state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630"/>
              </a:spcBef>
              <a:buClr>
                <a:srgbClr val="FFFFFF"/>
              </a:buClr>
              <a:buFont typeface="Century Gothic"/>
              <a:buAutoNum type="arabicPeriod"/>
            </a:pPr>
            <a:endParaRPr sz="2000">
              <a:latin typeface="Century Gothic"/>
              <a:cs typeface="Century Gothic"/>
            </a:endParaRPr>
          </a:p>
          <a:p>
            <a:pPr marL="1283335" indent="-280670">
              <a:lnSpc>
                <a:spcPct val="100000"/>
              </a:lnSpc>
              <a:buAutoNum type="arabicPeriod"/>
              <a:tabLst>
                <a:tab pos="1283335" algn="l"/>
              </a:tabLst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Nonprofit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status</a:t>
            </a: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from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IRS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Century Gothic"/>
              <a:buAutoNum type="arabicPeriod"/>
            </a:pP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20"/>
              </a:spcBef>
              <a:buClr>
                <a:srgbClr val="FFFFFF"/>
              </a:buClr>
              <a:buFont typeface="Century Gothic"/>
              <a:buAutoNum type="arabicPeriod"/>
            </a:pPr>
            <a:endParaRPr sz="2000">
              <a:latin typeface="Century Gothic"/>
              <a:cs typeface="Century Gothic"/>
            </a:endParaRPr>
          </a:p>
          <a:p>
            <a:pPr marL="1778635" indent="-28067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778635" algn="l"/>
              </a:tabLst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Bylaws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|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entury Gothic"/>
                <a:cs typeface="Century Gothic"/>
              </a:rPr>
              <a:t>Contract</a:t>
            </a:r>
            <a:r>
              <a:rPr sz="2000" i="1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entury Gothic"/>
                <a:cs typeface="Century Gothic"/>
              </a:rPr>
              <a:t>with</a:t>
            </a:r>
            <a:r>
              <a:rPr sz="2000" i="1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entury Gothic"/>
                <a:cs typeface="Century Gothic"/>
              </a:rPr>
              <a:t>our</a:t>
            </a:r>
            <a:r>
              <a:rPr sz="2000" i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entury Gothic"/>
                <a:cs typeface="Century Gothic"/>
              </a:rPr>
              <a:t>members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900"/>
              </a:spcBef>
              <a:buClr>
                <a:srgbClr val="FFFFFF"/>
              </a:buClr>
              <a:buFont typeface="Century Gothic"/>
              <a:buAutoNum type="arabicPeriod"/>
            </a:pPr>
            <a:endParaRPr sz="2000">
              <a:latin typeface="Century Gothic"/>
              <a:cs typeface="Century Gothic"/>
            </a:endParaRPr>
          </a:p>
          <a:p>
            <a:pPr marL="1993264" marR="5080" indent="280670">
              <a:lnSpc>
                <a:spcPts val="2210"/>
              </a:lnSpc>
              <a:buAutoNum type="arabicPeriod"/>
              <a:tabLst>
                <a:tab pos="2273935" algn="l"/>
              </a:tabLst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Policies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Procedures|</a:t>
            </a:r>
            <a:r>
              <a:rPr sz="20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entury Gothic"/>
                <a:cs typeface="Century Gothic"/>
              </a:rPr>
              <a:t>Contract</a:t>
            </a:r>
            <a:r>
              <a:rPr sz="2000" i="1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i="1" spc="-20" dirty="0">
                <a:solidFill>
                  <a:srgbClr val="FFFFFF"/>
                </a:solidFill>
                <a:latin typeface="Century Gothic"/>
                <a:cs typeface="Century Gothic"/>
              </a:rPr>
              <a:t>with </a:t>
            </a:r>
            <a:r>
              <a:rPr sz="2000" i="1" spc="-10" dirty="0">
                <a:solidFill>
                  <a:srgbClr val="FFFFFF"/>
                </a:solidFill>
                <a:latin typeface="Century Gothic"/>
                <a:cs typeface="Century Gothic"/>
              </a:rPr>
              <a:t>ourselves</a:t>
            </a:r>
            <a:endParaRPr sz="2000">
              <a:latin typeface="Century Gothic"/>
              <a:cs typeface="Century Gothic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284976" y="1601724"/>
            <a:ext cx="2077085" cy="3474085"/>
            <a:chOff x="6284976" y="1601724"/>
            <a:chExt cx="2077085" cy="3474085"/>
          </a:xfrm>
        </p:grpSpPr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84976" y="1601724"/>
              <a:ext cx="592086" cy="57226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80276" y="2569463"/>
              <a:ext cx="592074" cy="57378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275576" y="3525012"/>
              <a:ext cx="592086" cy="57226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770876" y="4501883"/>
              <a:ext cx="590575" cy="5737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8833"/>
            <a:ext cx="59747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NONPROFIT</a:t>
            </a:r>
            <a:r>
              <a:rPr spc="-55" dirty="0"/>
              <a:t> </a:t>
            </a:r>
            <a:r>
              <a:rPr dirty="0"/>
              <a:t>STATUS</a:t>
            </a:r>
            <a:r>
              <a:rPr spc="-15" dirty="0"/>
              <a:t> </a:t>
            </a:r>
            <a:r>
              <a:rPr dirty="0"/>
              <a:t>– </a:t>
            </a:r>
            <a:r>
              <a:rPr spc="-10" dirty="0"/>
              <a:t>501(C)(3)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1943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94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</a:rPr>
              <a:t>Is</a:t>
            </a:r>
            <a:r>
              <a:rPr sz="2000" spc="-3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a</a:t>
            </a:r>
            <a:r>
              <a:rPr sz="2000" spc="-2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tax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status,</a:t>
            </a:r>
            <a:r>
              <a:rPr sz="2000" spc="-5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not</a:t>
            </a:r>
            <a:r>
              <a:rPr sz="2000" spc="-1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a</a:t>
            </a:r>
            <a:r>
              <a:rPr sz="2000" spc="-2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way</a:t>
            </a:r>
            <a:r>
              <a:rPr sz="2000" spc="-2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of</a:t>
            </a:r>
            <a:r>
              <a:rPr sz="2000" spc="-1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doing</a:t>
            </a:r>
            <a:r>
              <a:rPr sz="2000" spc="-15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business</a:t>
            </a:r>
            <a:endParaRPr sz="2000">
              <a:latin typeface="Times New Roman"/>
              <a:cs typeface="Times New Roman"/>
            </a:endParaRPr>
          </a:p>
          <a:p>
            <a:pPr marL="622300">
              <a:lnSpc>
                <a:spcPct val="100000"/>
              </a:lnSpc>
              <a:spcBef>
                <a:spcPts val="84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</a:rPr>
              <a:t>Educational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or</a:t>
            </a:r>
            <a:r>
              <a:rPr sz="2000" spc="-15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scientific</a:t>
            </a:r>
            <a:endParaRPr sz="2000">
              <a:latin typeface="Times New Roman"/>
              <a:cs typeface="Times New Roman"/>
            </a:endParaRPr>
          </a:p>
          <a:p>
            <a:pPr marL="622300">
              <a:lnSpc>
                <a:spcPct val="100000"/>
              </a:lnSpc>
              <a:spcBef>
                <a:spcPts val="84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</a:rPr>
              <a:t>Contributions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usually</a:t>
            </a:r>
            <a:r>
              <a:rPr sz="2000" spc="-55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deductible</a:t>
            </a:r>
            <a:endParaRPr sz="2000">
              <a:latin typeface="Times New Roman"/>
              <a:cs typeface="Times New Roman"/>
            </a:endParaRPr>
          </a:p>
          <a:p>
            <a:pPr marL="622300">
              <a:lnSpc>
                <a:spcPct val="100000"/>
              </a:lnSpc>
              <a:spcBef>
                <a:spcPts val="84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3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</a:rPr>
              <a:t>Very</a:t>
            </a:r>
            <a:r>
              <a:rPr sz="2000" spc="-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limited</a:t>
            </a:r>
            <a:r>
              <a:rPr sz="2000" spc="-5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lobbying</a:t>
            </a:r>
            <a:r>
              <a:rPr sz="2000" spc="-30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allowed</a:t>
            </a:r>
            <a:endParaRPr sz="2000">
              <a:latin typeface="Times New Roman"/>
              <a:cs typeface="Times New Roman"/>
            </a:endParaRPr>
          </a:p>
          <a:p>
            <a:pPr marL="622300">
              <a:lnSpc>
                <a:spcPct val="100000"/>
              </a:lnSpc>
              <a:spcBef>
                <a:spcPts val="84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</a:rPr>
              <a:t>Cannot</a:t>
            </a:r>
            <a:r>
              <a:rPr sz="2000" spc="-3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be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involved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in</a:t>
            </a:r>
            <a:r>
              <a:rPr sz="2000" spc="-2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political</a:t>
            </a:r>
            <a:r>
              <a:rPr sz="2000" spc="-50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campaign</a:t>
            </a:r>
            <a:endParaRPr sz="2000">
              <a:latin typeface="Times New Roman"/>
              <a:cs typeface="Times New Roman"/>
            </a:endParaRPr>
          </a:p>
          <a:p>
            <a:pPr marL="622300">
              <a:lnSpc>
                <a:spcPts val="2280"/>
              </a:lnSpc>
              <a:spcBef>
                <a:spcPts val="84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</a:rPr>
              <a:t>Exempt</a:t>
            </a:r>
            <a:r>
              <a:rPr sz="2000" spc="-5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from</a:t>
            </a:r>
            <a:r>
              <a:rPr sz="2000" spc="-1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federal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income</a:t>
            </a:r>
            <a:r>
              <a:rPr sz="2000" spc="-2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tax</a:t>
            </a:r>
            <a:r>
              <a:rPr sz="2000" spc="-50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(with</a:t>
            </a:r>
            <a:endParaRPr sz="2000">
              <a:latin typeface="Times New Roman"/>
              <a:cs typeface="Times New Roman"/>
            </a:endParaRPr>
          </a:p>
          <a:p>
            <a:pPr marL="908685">
              <a:lnSpc>
                <a:spcPts val="2280"/>
              </a:lnSpc>
            </a:pPr>
            <a:r>
              <a:rPr sz="2000" spc="-10" dirty="0">
                <a:solidFill>
                  <a:srgbClr val="FFFFFF"/>
                </a:solidFill>
              </a:rPr>
              <a:t>exceptions)</a:t>
            </a:r>
            <a:endParaRPr sz="2000"/>
          </a:p>
          <a:p>
            <a:pPr marL="165100">
              <a:lnSpc>
                <a:spcPct val="100000"/>
              </a:lnSpc>
              <a:spcBef>
                <a:spcPts val="84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</a:rPr>
              <a:t>Not-</a:t>
            </a:r>
            <a:r>
              <a:rPr sz="2000" spc="-10" dirty="0">
                <a:solidFill>
                  <a:srgbClr val="FFFFFF"/>
                </a:solidFill>
              </a:rPr>
              <a:t>for-</a:t>
            </a:r>
            <a:r>
              <a:rPr sz="2000" dirty="0">
                <a:solidFill>
                  <a:srgbClr val="FFFFFF"/>
                </a:solidFill>
              </a:rPr>
              <a:t>profit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does</a:t>
            </a:r>
            <a:r>
              <a:rPr sz="2000" spc="-1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not</a:t>
            </a:r>
            <a:r>
              <a:rPr sz="2000" spc="-3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mean</a:t>
            </a:r>
            <a:r>
              <a:rPr sz="2000" spc="-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NO</a:t>
            </a:r>
            <a:r>
              <a:rPr sz="2000" spc="-30" dirty="0">
                <a:solidFill>
                  <a:srgbClr val="FFFFFF"/>
                </a:solidFill>
              </a:rPr>
              <a:t> </a:t>
            </a:r>
            <a:r>
              <a:rPr sz="2000" spc="-10" dirty="0">
                <a:solidFill>
                  <a:srgbClr val="FFFFFF"/>
                </a:solidFill>
              </a:rPr>
              <a:t>profit</a:t>
            </a:r>
            <a:endParaRPr sz="20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85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Century Gothic"/>
                <a:cs typeface="Century Gothic"/>
              </a:rPr>
              <a:t>NO</a:t>
            </a:r>
            <a:r>
              <a:rPr sz="2000" b="1" spc="-25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9900"/>
                </a:solidFill>
                <a:latin typeface="Century Gothic"/>
                <a:cs typeface="Century Gothic"/>
              </a:rPr>
              <a:t>MONEY,</a:t>
            </a:r>
            <a:r>
              <a:rPr sz="2000" b="1" spc="-35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9900"/>
                </a:solidFill>
                <a:latin typeface="Century Gothic"/>
                <a:cs typeface="Century Gothic"/>
              </a:rPr>
              <a:t>NO</a:t>
            </a:r>
            <a:r>
              <a:rPr sz="2000" b="1" spc="-15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009900"/>
                </a:solidFill>
                <a:latin typeface="Century Gothic"/>
                <a:cs typeface="Century Gothic"/>
              </a:rPr>
              <a:t>MISSION!!!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WHAT</a:t>
            </a:r>
            <a:r>
              <a:rPr b="0" spc="-10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ABOUT</a:t>
            </a:r>
            <a:r>
              <a:rPr b="0" spc="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COMMITTEES?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Committees’</a:t>
            </a:r>
            <a:r>
              <a:rPr sz="2400" spc="-100" dirty="0"/>
              <a:t> </a:t>
            </a:r>
            <a:r>
              <a:rPr sz="2400" spc="-20" dirty="0"/>
              <a:t>Role</a:t>
            </a:r>
            <a:endParaRPr sz="2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89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Extend</a:t>
            </a:r>
            <a:r>
              <a:rPr sz="2400" spc="-35" dirty="0"/>
              <a:t> </a:t>
            </a:r>
            <a:r>
              <a:rPr sz="2400" dirty="0"/>
              <a:t>the</a:t>
            </a:r>
            <a:r>
              <a:rPr sz="2400" spc="-40" dirty="0"/>
              <a:t> </a:t>
            </a:r>
            <a:r>
              <a:rPr sz="2400" dirty="0"/>
              <a:t>work</a:t>
            </a:r>
            <a:r>
              <a:rPr sz="2400" spc="-55" dirty="0"/>
              <a:t> </a:t>
            </a:r>
            <a:r>
              <a:rPr sz="2400" dirty="0"/>
              <a:t>of</a:t>
            </a:r>
            <a:r>
              <a:rPr sz="2400" spc="-40" dirty="0"/>
              <a:t> </a:t>
            </a:r>
            <a:r>
              <a:rPr sz="2400" dirty="0"/>
              <a:t>the</a:t>
            </a:r>
            <a:r>
              <a:rPr sz="2400" spc="-35" dirty="0"/>
              <a:t> </a:t>
            </a:r>
            <a:r>
              <a:rPr sz="2400" spc="-10" dirty="0"/>
              <a:t>board</a:t>
            </a:r>
            <a:endParaRPr sz="2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88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Provide</a:t>
            </a:r>
            <a:r>
              <a:rPr sz="2400" spc="-40" dirty="0"/>
              <a:t> </a:t>
            </a:r>
            <a:r>
              <a:rPr sz="2400" dirty="0"/>
              <a:t>regular</a:t>
            </a:r>
            <a:r>
              <a:rPr sz="2400" spc="-10" dirty="0"/>
              <a:t> reports</a:t>
            </a:r>
            <a:endParaRPr sz="2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89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Recruit</a:t>
            </a:r>
            <a:r>
              <a:rPr sz="2400" spc="-45" dirty="0"/>
              <a:t> </a:t>
            </a:r>
            <a:r>
              <a:rPr sz="2400" dirty="0"/>
              <a:t>and</a:t>
            </a:r>
            <a:r>
              <a:rPr sz="2400" spc="-30" dirty="0"/>
              <a:t> </a:t>
            </a:r>
            <a:r>
              <a:rPr sz="2400" dirty="0"/>
              <a:t>plan</a:t>
            </a:r>
            <a:r>
              <a:rPr sz="2400" spc="-30" dirty="0"/>
              <a:t> </a:t>
            </a:r>
            <a:r>
              <a:rPr sz="2400" dirty="0"/>
              <a:t>for</a:t>
            </a:r>
            <a:r>
              <a:rPr sz="2400" spc="-40" dirty="0"/>
              <a:t> </a:t>
            </a:r>
            <a:r>
              <a:rPr sz="2400" dirty="0"/>
              <a:t>future</a:t>
            </a:r>
            <a:r>
              <a:rPr sz="2400" spc="-30" dirty="0"/>
              <a:t> </a:t>
            </a:r>
            <a:r>
              <a:rPr sz="2400" spc="-10" dirty="0"/>
              <a:t>leadership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89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Board</a:t>
            </a:r>
            <a:r>
              <a:rPr sz="2400" spc="-30" dirty="0"/>
              <a:t> </a:t>
            </a:r>
            <a:r>
              <a:rPr sz="2400" dirty="0"/>
              <a:t>Liaison</a:t>
            </a:r>
            <a:r>
              <a:rPr sz="2400" spc="-55" dirty="0"/>
              <a:t> </a:t>
            </a:r>
            <a:r>
              <a:rPr sz="2400" spc="-20" dirty="0"/>
              <a:t>Role</a:t>
            </a:r>
            <a:endParaRPr sz="2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89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SHARE</a:t>
            </a:r>
            <a:r>
              <a:rPr sz="2400" spc="-45" dirty="0"/>
              <a:t> </a:t>
            </a:r>
            <a:r>
              <a:rPr sz="2400" spc="-10" dirty="0"/>
              <a:t>information</a:t>
            </a:r>
            <a:endParaRPr sz="2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89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SUPPORT</a:t>
            </a:r>
            <a:r>
              <a:rPr sz="2400" spc="-30" dirty="0"/>
              <a:t> </a:t>
            </a:r>
            <a:r>
              <a:rPr sz="2400" spc="-10" dirty="0"/>
              <a:t>activities</a:t>
            </a:r>
            <a:endParaRPr sz="2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88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Look</a:t>
            </a:r>
            <a:r>
              <a:rPr sz="2400" spc="-40" dirty="0"/>
              <a:t> </a:t>
            </a:r>
            <a:r>
              <a:rPr sz="2400" dirty="0"/>
              <a:t>out</a:t>
            </a:r>
            <a:r>
              <a:rPr sz="2400" spc="-25" dirty="0"/>
              <a:t> </a:t>
            </a:r>
            <a:r>
              <a:rPr sz="2400" dirty="0"/>
              <a:t>for</a:t>
            </a:r>
            <a:r>
              <a:rPr sz="2400" spc="-30" dirty="0"/>
              <a:t> </a:t>
            </a:r>
            <a:r>
              <a:rPr sz="2400" dirty="0"/>
              <a:t>the</a:t>
            </a:r>
            <a:r>
              <a:rPr sz="2400" spc="-30" dirty="0"/>
              <a:t> </a:t>
            </a:r>
            <a:r>
              <a:rPr sz="2400" spc="-10" dirty="0"/>
              <a:t>WHOLE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610870"/>
            <a:ext cx="3632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BOARD</a:t>
            </a:r>
            <a:r>
              <a:rPr b="0" spc="-20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IN</a:t>
            </a:r>
            <a:r>
              <a:rPr b="0" spc="-20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ACTION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2959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2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No</a:t>
            </a:r>
            <a:r>
              <a:rPr sz="2400" spc="-45" dirty="0"/>
              <a:t> </a:t>
            </a:r>
            <a:r>
              <a:rPr sz="2400" dirty="0"/>
              <a:t>individual</a:t>
            </a:r>
            <a:r>
              <a:rPr sz="2400" spc="-55" dirty="0"/>
              <a:t> </a:t>
            </a:r>
            <a:r>
              <a:rPr sz="2400" dirty="0"/>
              <a:t>authority</a:t>
            </a:r>
            <a:r>
              <a:rPr sz="2400" spc="-80" dirty="0"/>
              <a:t> </a:t>
            </a:r>
            <a:r>
              <a:rPr sz="2400" dirty="0"/>
              <a:t>as</a:t>
            </a:r>
            <a:r>
              <a:rPr sz="2400" spc="-40" dirty="0"/>
              <a:t> </a:t>
            </a:r>
            <a:r>
              <a:rPr sz="2400" dirty="0"/>
              <a:t>board</a:t>
            </a:r>
            <a:r>
              <a:rPr sz="2400" spc="-35" dirty="0"/>
              <a:t> </a:t>
            </a:r>
            <a:r>
              <a:rPr sz="2400" spc="-10" dirty="0"/>
              <a:t>members</a:t>
            </a:r>
            <a:endParaRPr sz="2400">
              <a:latin typeface="Times New Roman"/>
              <a:cs typeface="Times New Roman"/>
            </a:endParaRPr>
          </a:p>
          <a:p>
            <a:pPr marL="527685" marR="203835" indent="-28702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All</a:t>
            </a:r>
            <a:r>
              <a:rPr sz="2400" spc="-55" dirty="0"/>
              <a:t> </a:t>
            </a:r>
            <a:r>
              <a:rPr sz="2400" dirty="0"/>
              <a:t>authority</a:t>
            </a:r>
            <a:r>
              <a:rPr sz="2400" spc="-70" dirty="0"/>
              <a:t> </a:t>
            </a:r>
            <a:r>
              <a:rPr sz="2400" dirty="0"/>
              <a:t>belongs</a:t>
            </a:r>
            <a:r>
              <a:rPr sz="2400" spc="-40" dirty="0"/>
              <a:t> </a:t>
            </a:r>
            <a:r>
              <a:rPr sz="2400" dirty="0"/>
              <a:t>to</a:t>
            </a:r>
            <a:r>
              <a:rPr sz="2400" spc="-40" dirty="0"/>
              <a:t> </a:t>
            </a:r>
            <a:r>
              <a:rPr sz="2400" dirty="0"/>
              <a:t>the</a:t>
            </a:r>
            <a:r>
              <a:rPr sz="2400" spc="-40" dirty="0"/>
              <a:t> </a:t>
            </a:r>
            <a:r>
              <a:rPr sz="2400" dirty="0"/>
              <a:t>board</a:t>
            </a:r>
            <a:r>
              <a:rPr sz="2400" spc="-30" dirty="0"/>
              <a:t> </a:t>
            </a:r>
            <a:r>
              <a:rPr sz="2400" dirty="0"/>
              <a:t>as</a:t>
            </a:r>
            <a:r>
              <a:rPr sz="2400" spc="-35" dirty="0"/>
              <a:t> </a:t>
            </a:r>
            <a:r>
              <a:rPr sz="2400" dirty="0"/>
              <a:t>a</a:t>
            </a:r>
            <a:r>
              <a:rPr sz="2400" spc="-40" dirty="0"/>
              <a:t> </a:t>
            </a:r>
            <a:r>
              <a:rPr sz="2400" spc="-10" dirty="0"/>
              <a:t>whole </a:t>
            </a:r>
            <a:r>
              <a:rPr sz="2400" dirty="0"/>
              <a:t>when</a:t>
            </a:r>
            <a:r>
              <a:rPr sz="2400" spc="-25" dirty="0"/>
              <a:t> </a:t>
            </a:r>
            <a:r>
              <a:rPr sz="2400" dirty="0"/>
              <a:t>acting</a:t>
            </a:r>
            <a:r>
              <a:rPr sz="2400" spc="-70" dirty="0"/>
              <a:t> </a:t>
            </a:r>
            <a:r>
              <a:rPr sz="2400" dirty="0"/>
              <a:t>as</a:t>
            </a:r>
            <a:r>
              <a:rPr sz="2400" spc="-20" dirty="0"/>
              <a:t> </a:t>
            </a:r>
            <a:r>
              <a:rPr sz="2400" dirty="0"/>
              <a:t>a</a:t>
            </a:r>
            <a:r>
              <a:rPr sz="2400" spc="-25" dirty="0"/>
              <a:t> </a:t>
            </a:r>
            <a:r>
              <a:rPr sz="2400" spc="-10" dirty="0"/>
              <a:t>group</a:t>
            </a:r>
            <a:endParaRPr sz="2400">
              <a:latin typeface="Times New Roman"/>
              <a:cs typeface="Times New Roman"/>
            </a:endParaRPr>
          </a:p>
          <a:p>
            <a:pPr marL="527685" marR="5080" indent="-28702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No</a:t>
            </a:r>
            <a:r>
              <a:rPr sz="2400" spc="-10" dirty="0"/>
              <a:t> </a:t>
            </a:r>
            <a:r>
              <a:rPr sz="2400" dirty="0"/>
              <a:t>speaking</a:t>
            </a:r>
            <a:r>
              <a:rPr sz="2400" spc="-35" dirty="0"/>
              <a:t> </a:t>
            </a:r>
            <a:r>
              <a:rPr sz="2400" dirty="0"/>
              <a:t>on</a:t>
            </a:r>
            <a:r>
              <a:rPr sz="2400" spc="-15" dirty="0"/>
              <a:t> </a:t>
            </a:r>
            <a:r>
              <a:rPr sz="2400" dirty="0"/>
              <a:t>behalf</a:t>
            </a:r>
            <a:r>
              <a:rPr sz="2400" spc="-20" dirty="0"/>
              <a:t> </a:t>
            </a:r>
            <a:r>
              <a:rPr sz="2400" dirty="0"/>
              <a:t>of</a:t>
            </a:r>
            <a:r>
              <a:rPr sz="2400" spc="-15" dirty="0"/>
              <a:t> </a:t>
            </a:r>
            <a:r>
              <a:rPr sz="2400" dirty="0"/>
              <a:t>organization</a:t>
            </a:r>
            <a:r>
              <a:rPr sz="2400" spc="-45" dirty="0"/>
              <a:t> </a:t>
            </a:r>
            <a:r>
              <a:rPr sz="2400" spc="-10" dirty="0"/>
              <a:t>without authorization</a:t>
            </a:r>
            <a:endParaRPr sz="24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Board</a:t>
            </a:r>
            <a:r>
              <a:rPr sz="2400" b="1" spc="-55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should</a:t>
            </a:r>
            <a:r>
              <a:rPr sz="2400" b="1" spc="-50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deal</a:t>
            </a:r>
            <a:r>
              <a:rPr sz="2400" b="1" spc="-40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with</a:t>
            </a:r>
            <a:r>
              <a:rPr sz="2400" b="1" spc="-50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issues</a:t>
            </a:r>
            <a:r>
              <a:rPr sz="2400" b="1" spc="-60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affecting</a:t>
            </a:r>
            <a:r>
              <a:rPr sz="2400" b="1" spc="-30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spc="-25" dirty="0">
                <a:solidFill>
                  <a:srgbClr val="CC0000"/>
                </a:solidFill>
                <a:latin typeface="Century Gothic"/>
                <a:cs typeface="Century Gothic"/>
              </a:rPr>
              <a:t>the</a:t>
            </a:r>
            <a:endParaRPr sz="2400">
              <a:latin typeface="Century Gothic"/>
              <a:cs typeface="Century Gothic"/>
            </a:endParaRPr>
          </a:p>
          <a:p>
            <a:pPr marL="527685">
              <a:lnSpc>
                <a:spcPct val="100000"/>
              </a:lnSpc>
            </a:pP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WHOLE</a:t>
            </a:r>
            <a:r>
              <a:rPr sz="2400" b="1" spc="-90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organization,</a:t>
            </a:r>
            <a:r>
              <a:rPr sz="2400" b="1" spc="-80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CC0000"/>
                </a:solidFill>
                <a:latin typeface="Century Gothic"/>
                <a:cs typeface="Century Gothic"/>
              </a:rPr>
              <a:t>not</a:t>
            </a:r>
            <a:r>
              <a:rPr sz="2400" b="1" spc="-80" dirty="0">
                <a:solidFill>
                  <a:srgbClr val="CC0000"/>
                </a:solidFill>
                <a:latin typeface="Century Gothic"/>
                <a:cs typeface="Century Gothic"/>
              </a:rPr>
              <a:t> </a:t>
            </a:r>
            <a:r>
              <a:rPr sz="2400" b="1" spc="-10" dirty="0">
                <a:solidFill>
                  <a:srgbClr val="CC0000"/>
                </a:solidFill>
                <a:latin typeface="Century Gothic"/>
                <a:cs typeface="Century Gothic"/>
              </a:rPr>
              <a:t>individuals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BOARD</a:t>
            </a:r>
            <a:r>
              <a:rPr b="0" spc="-20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MEETINGS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579359"/>
            <a:ext cx="6476365" cy="4148454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Attendance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 quorum</a:t>
            </a:r>
            <a:endParaRPr sz="24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person, conference</a:t>
            </a:r>
            <a:r>
              <a:rPr sz="24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call,</a:t>
            </a:r>
            <a:r>
              <a:rPr sz="24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e-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mail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vote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Decisions</a:t>
            </a:r>
            <a:r>
              <a:rPr sz="24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belong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whole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Motions</a:t>
            </a:r>
            <a:r>
              <a:rPr sz="24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belong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endParaRPr sz="24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Robert’s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Rules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Order</a:t>
            </a:r>
            <a:endParaRPr sz="24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0E486E"/>
                </a:solidFill>
                <a:latin typeface="Century Gothic"/>
                <a:cs typeface="Century Gothic"/>
              </a:rPr>
              <a:t>“</a:t>
            </a:r>
            <a:r>
              <a:rPr sz="2400" i="1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i="1" dirty="0">
                <a:solidFill>
                  <a:srgbClr val="0E486E"/>
                </a:solidFill>
                <a:latin typeface="Century Gothic"/>
                <a:cs typeface="Century Gothic"/>
              </a:rPr>
              <a:t>I</a:t>
            </a:r>
            <a:r>
              <a:rPr sz="2400" i="1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i="1" dirty="0">
                <a:solidFill>
                  <a:srgbClr val="0E486E"/>
                </a:solidFill>
                <a:latin typeface="Century Gothic"/>
                <a:cs typeface="Century Gothic"/>
              </a:rPr>
              <a:t>move</a:t>
            </a:r>
            <a:r>
              <a:rPr sz="2400" i="1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i="1" dirty="0">
                <a:solidFill>
                  <a:srgbClr val="0E486E"/>
                </a:solidFill>
                <a:latin typeface="Century Gothic"/>
                <a:cs typeface="Century Gothic"/>
              </a:rPr>
              <a:t>that…”</a:t>
            </a:r>
            <a:r>
              <a:rPr sz="2400" i="1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or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i="1" dirty="0">
                <a:solidFill>
                  <a:srgbClr val="0E486E"/>
                </a:solidFill>
                <a:latin typeface="Century Gothic"/>
                <a:cs typeface="Century Gothic"/>
              </a:rPr>
              <a:t>“I</a:t>
            </a:r>
            <a:r>
              <a:rPr sz="2400" i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i="1" dirty="0">
                <a:solidFill>
                  <a:srgbClr val="0E486E"/>
                </a:solidFill>
                <a:latin typeface="Century Gothic"/>
                <a:cs typeface="Century Gothic"/>
              </a:rPr>
              <a:t>move</a:t>
            </a:r>
            <a:r>
              <a:rPr sz="2400" i="1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i="1" spc="-20" dirty="0">
                <a:solidFill>
                  <a:srgbClr val="0E486E"/>
                </a:solidFill>
                <a:latin typeface="Century Gothic"/>
                <a:cs typeface="Century Gothic"/>
              </a:rPr>
              <a:t>to…”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Responsible</a:t>
            </a:r>
            <a:r>
              <a:rPr sz="24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even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if</a:t>
            </a:r>
            <a:r>
              <a:rPr sz="24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absent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or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not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voting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9900"/>
                </a:solidFill>
                <a:latin typeface="Century Gothic"/>
                <a:cs typeface="Century Gothic"/>
              </a:rPr>
              <a:t>Abstention</a:t>
            </a:r>
            <a:r>
              <a:rPr sz="2400" b="1" spc="-40" dirty="0">
                <a:solidFill>
                  <a:srgbClr val="FF99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FF9900"/>
                </a:solidFill>
                <a:latin typeface="Century Gothic"/>
                <a:cs typeface="Century Gothic"/>
              </a:rPr>
              <a:t>=</a:t>
            </a:r>
            <a:r>
              <a:rPr sz="2400" b="1" spc="-40" dirty="0">
                <a:solidFill>
                  <a:srgbClr val="FF99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FF9900"/>
                </a:solidFill>
                <a:latin typeface="Century Gothic"/>
                <a:cs typeface="Century Gothic"/>
              </a:rPr>
              <a:t>non</a:t>
            </a:r>
            <a:r>
              <a:rPr sz="2400" b="1" spc="-45" dirty="0">
                <a:solidFill>
                  <a:srgbClr val="FF9900"/>
                </a:solidFill>
                <a:latin typeface="Century Gothic"/>
                <a:cs typeface="Century Gothic"/>
              </a:rPr>
              <a:t> </a:t>
            </a:r>
            <a:r>
              <a:rPr sz="2400" b="1" spc="-10" dirty="0">
                <a:solidFill>
                  <a:srgbClr val="FF9900"/>
                </a:solidFill>
                <a:latin typeface="Century Gothic"/>
                <a:cs typeface="Century Gothic"/>
              </a:rPr>
              <a:t>participating</a:t>
            </a:r>
            <a:r>
              <a:rPr sz="2400" b="1" spc="-35" dirty="0">
                <a:solidFill>
                  <a:srgbClr val="FF9900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FF9900"/>
                </a:solidFill>
                <a:latin typeface="Century Gothic"/>
                <a:cs typeface="Century Gothic"/>
              </a:rPr>
              <a:t>in</a:t>
            </a:r>
            <a:r>
              <a:rPr sz="2400" b="1" spc="-45" dirty="0">
                <a:solidFill>
                  <a:srgbClr val="FF9900"/>
                </a:solidFill>
                <a:latin typeface="Century Gothic"/>
                <a:cs typeface="Century Gothic"/>
              </a:rPr>
              <a:t> </a:t>
            </a:r>
            <a:r>
              <a:rPr sz="2400" b="1" spc="-20" dirty="0">
                <a:solidFill>
                  <a:srgbClr val="FF9900"/>
                </a:solidFill>
                <a:latin typeface="Century Gothic"/>
                <a:cs typeface="Century Gothic"/>
              </a:rPr>
              <a:t>vote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4627" y="1065275"/>
            <a:ext cx="7937500" cy="5492750"/>
            <a:chOff x="1214627" y="1065275"/>
            <a:chExt cx="7937500" cy="5492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627" y="5184647"/>
              <a:ext cx="7320533" cy="6819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4627" y="4154411"/>
              <a:ext cx="7320533" cy="10462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4627" y="3125711"/>
              <a:ext cx="7320533" cy="1044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4627" y="2095487"/>
              <a:ext cx="7320533" cy="10447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4627" y="1065275"/>
              <a:ext cx="7320533" cy="104470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5940" y="344170"/>
            <a:ext cx="59035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Century Gothic"/>
                <a:cs typeface="Century Gothic"/>
              </a:rPr>
              <a:t>EFFECTIVE</a:t>
            </a:r>
            <a:r>
              <a:rPr b="0" spc="-4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BOARD</a:t>
            </a:r>
            <a:r>
              <a:rPr b="0" spc="-4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LEADERSHIP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420492" y="1198626"/>
            <a:ext cx="4909820" cy="4497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Support</a:t>
            </a:r>
            <a:r>
              <a:rPr sz="23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3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board</a:t>
            </a:r>
            <a:r>
              <a:rPr sz="23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23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3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Century Gothic"/>
                <a:cs typeface="Century Gothic"/>
              </a:rPr>
              <a:t>mission</a:t>
            </a:r>
            <a:endParaRPr sz="2300">
              <a:latin typeface="Century Gothic"/>
              <a:cs typeface="Century Gothic"/>
            </a:endParaRPr>
          </a:p>
          <a:p>
            <a:pPr marL="573405" marR="564515" indent="-1270" algn="ctr">
              <a:lnSpc>
                <a:spcPts val="8109"/>
              </a:lnSpc>
              <a:spcBef>
                <a:spcPts val="960"/>
              </a:spcBef>
            </a:pP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Manage</a:t>
            </a:r>
            <a:r>
              <a:rPr sz="23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Century Gothic"/>
                <a:cs typeface="Century Gothic"/>
              </a:rPr>
              <a:t>resources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Communicate</a:t>
            </a:r>
            <a:r>
              <a:rPr sz="2300"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Century Gothic"/>
                <a:cs typeface="Century Gothic"/>
              </a:rPr>
              <a:t>respectfully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Maintain</a:t>
            </a:r>
            <a:r>
              <a:rPr sz="23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Century Gothic"/>
                <a:cs typeface="Century Gothic"/>
              </a:rPr>
              <a:t>confidentiality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Avoid</a:t>
            </a:r>
            <a:r>
              <a:rPr sz="23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conflicts</a:t>
            </a:r>
            <a:r>
              <a:rPr sz="23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2300" spc="-10" dirty="0">
                <a:solidFill>
                  <a:srgbClr val="FFFFFF"/>
                </a:solidFill>
                <a:latin typeface="Century Gothic"/>
                <a:cs typeface="Century Gothic"/>
              </a:rPr>
              <a:t> interest</a:t>
            </a:r>
            <a:endParaRPr sz="23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51840">
              <a:lnSpc>
                <a:spcPct val="100000"/>
              </a:lnSpc>
              <a:spcBef>
                <a:spcPts val="105"/>
              </a:spcBef>
            </a:pPr>
            <a:r>
              <a:rPr dirty="0"/>
              <a:t>SPECIFIC</a:t>
            </a:r>
            <a:r>
              <a:rPr spc="-45" dirty="0"/>
              <a:t> </a:t>
            </a:r>
            <a:r>
              <a:rPr dirty="0"/>
              <a:t>BOARD</a:t>
            </a:r>
            <a:r>
              <a:rPr spc="-20" dirty="0"/>
              <a:t> </a:t>
            </a:r>
            <a:r>
              <a:rPr spc="-10" dirty="0"/>
              <a:t>RESPONSIBILITIES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51405" y="3247135"/>
            <a:ext cx="18859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endParaRPr sz="1450">
              <a:latin typeface="Wingdings 3"/>
              <a:cs typeface="Wingdings 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594" y="2431316"/>
            <a:ext cx="4227195" cy="1069975"/>
          </a:xfrm>
          <a:prstGeom prst="rect">
            <a:avLst/>
          </a:prstGeom>
        </p:spPr>
        <p:txBody>
          <a:bodyPr vert="horz" wrap="square" lIns="0" tIns="2209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9"/>
              </a:spcBef>
              <a:tabLst>
                <a:tab pos="621665" algn="l"/>
              </a:tabLst>
            </a:pPr>
            <a:r>
              <a:rPr sz="2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i="1" dirty="0">
                <a:solidFill>
                  <a:srgbClr val="C00000"/>
                </a:solidFill>
                <a:latin typeface="Century Gothic"/>
                <a:cs typeface="Century Gothic"/>
              </a:rPr>
              <a:t>Read</a:t>
            </a:r>
            <a:r>
              <a:rPr sz="2800" i="1" spc="-4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800" i="1" dirty="0">
                <a:solidFill>
                  <a:srgbClr val="C00000"/>
                </a:solidFill>
                <a:latin typeface="Century Gothic"/>
                <a:cs typeface="Century Gothic"/>
              </a:rPr>
              <a:t>all</a:t>
            </a:r>
            <a:r>
              <a:rPr sz="2800" i="1" spc="-5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800" i="1" dirty="0">
                <a:solidFill>
                  <a:srgbClr val="C00000"/>
                </a:solidFill>
                <a:latin typeface="Century Gothic"/>
                <a:cs typeface="Century Gothic"/>
              </a:rPr>
              <a:t>about</a:t>
            </a:r>
            <a:r>
              <a:rPr sz="2800" i="1" spc="-50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800" i="1" spc="-25" dirty="0">
                <a:solidFill>
                  <a:srgbClr val="C00000"/>
                </a:solidFill>
                <a:latin typeface="Century Gothic"/>
                <a:cs typeface="Century Gothic"/>
              </a:rPr>
              <a:t>it!</a:t>
            </a:r>
            <a:endParaRPr sz="2800">
              <a:latin typeface="Century Gothic"/>
              <a:cs typeface="Century Gothic"/>
            </a:endParaRPr>
          </a:p>
          <a:p>
            <a:pPr marL="1022985">
              <a:lnSpc>
                <a:spcPct val="100000"/>
              </a:lnSpc>
              <a:spcBef>
                <a:spcPts val="1060"/>
              </a:spcBef>
            </a:pPr>
            <a:r>
              <a:rPr sz="1800" i="1" dirty="0">
                <a:solidFill>
                  <a:srgbClr val="C00000"/>
                </a:solidFill>
                <a:latin typeface="Century Gothic"/>
                <a:cs typeface="Century Gothic"/>
              </a:rPr>
              <a:t>Refer</a:t>
            </a:r>
            <a:r>
              <a:rPr sz="1800" i="1" spc="-2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1800" i="1" dirty="0">
                <a:solidFill>
                  <a:srgbClr val="C00000"/>
                </a:solidFill>
                <a:latin typeface="Century Gothic"/>
                <a:cs typeface="Century Gothic"/>
              </a:rPr>
              <a:t>to</a:t>
            </a:r>
            <a:r>
              <a:rPr sz="1800" i="1" spc="-4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1800" i="1" dirty="0">
                <a:solidFill>
                  <a:srgbClr val="C00000"/>
                </a:solidFill>
                <a:latin typeface="Century Gothic"/>
                <a:cs typeface="Century Gothic"/>
              </a:rPr>
              <a:t>your</a:t>
            </a:r>
            <a:r>
              <a:rPr sz="1800" i="1" spc="-2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1800" i="1" dirty="0">
                <a:solidFill>
                  <a:srgbClr val="C00000"/>
                </a:solidFill>
                <a:latin typeface="Century Gothic"/>
                <a:cs typeface="Century Gothic"/>
              </a:rPr>
              <a:t>Job</a:t>
            </a:r>
            <a:r>
              <a:rPr sz="1800" i="1" spc="-30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1800" i="1" spc="-10" dirty="0">
                <a:solidFill>
                  <a:srgbClr val="C00000"/>
                </a:solidFill>
                <a:latin typeface="Century Gothic"/>
                <a:cs typeface="Century Gothic"/>
              </a:rPr>
              <a:t>Description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4749546"/>
            <a:ext cx="552386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32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THREE</a:t>
            </a:r>
            <a:r>
              <a:rPr sz="32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MOST</a:t>
            </a: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 IMPORTANT THINGS?</a:t>
            </a:r>
            <a:endParaRPr sz="320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44752" y="1367027"/>
            <a:ext cx="5642610" cy="4070350"/>
            <a:chOff x="1444752" y="1367027"/>
            <a:chExt cx="5642610" cy="40703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0428" y="1367027"/>
              <a:ext cx="5186933" cy="40698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4752" y="2586227"/>
              <a:ext cx="1942338" cy="16314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2328" y="2712719"/>
              <a:ext cx="1262634" cy="10035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8384" y="3203448"/>
              <a:ext cx="1768602" cy="100355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17877" y="2849372"/>
            <a:ext cx="1198880" cy="105029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 indent="313690">
              <a:lnSpc>
                <a:spcPts val="3860"/>
              </a:lnSpc>
              <a:spcBef>
                <a:spcPts val="515"/>
              </a:spcBef>
            </a:pPr>
            <a:r>
              <a:rPr sz="3500" b="0" spc="-25" dirty="0">
                <a:latin typeface="Century Gothic"/>
                <a:cs typeface="Century Gothic"/>
              </a:rPr>
              <a:t>Be </a:t>
            </a:r>
            <a:r>
              <a:rPr sz="3500" b="0" spc="-10" dirty="0">
                <a:latin typeface="Century Gothic"/>
                <a:cs typeface="Century Gothic"/>
              </a:rPr>
              <a:t>There</a:t>
            </a:r>
            <a:endParaRPr sz="3500">
              <a:latin typeface="Century Gothic"/>
              <a:cs typeface="Century Gothic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23488" y="2586227"/>
            <a:ext cx="1985010" cy="1631950"/>
            <a:chOff x="3523488" y="2586227"/>
            <a:chExt cx="1985010" cy="163195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3488" y="2586227"/>
              <a:ext cx="1985010" cy="16314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36264" y="2712719"/>
              <a:ext cx="1870710" cy="100355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16680" y="3203447"/>
              <a:ext cx="1189481" cy="100355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906139" y="2849372"/>
            <a:ext cx="1179830" cy="105029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93370" marR="5080" indent="-280670">
              <a:lnSpc>
                <a:spcPts val="3860"/>
              </a:lnSpc>
              <a:spcBef>
                <a:spcPts val="515"/>
              </a:spcBef>
            </a:pPr>
            <a:r>
              <a:rPr sz="3500" spc="-20" dirty="0">
                <a:solidFill>
                  <a:srgbClr val="FFFFFF"/>
                </a:solidFill>
                <a:latin typeface="Century Gothic"/>
                <a:cs typeface="Century Gothic"/>
              </a:rPr>
              <a:t>Show </a:t>
            </a:r>
            <a:r>
              <a:rPr sz="3500" spc="-25" dirty="0">
                <a:solidFill>
                  <a:srgbClr val="FFFFFF"/>
                </a:solidFill>
                <a:latin typeface="Century Gothic"/>
                <a:cs typeface="Century Gothic"/>
              </a:rPr>
              <a:t>Up</a:t>
            </a:r>
            <a:endParaRPr sz="3500">
              <a:latin typeface="Century Gothic"/>
              <a:cs typeface="Century Gothic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42788" y="2586227"/>
            <a:ext cx="2094864" cy="1631950"/>
            <a:chOff x="5542788" y="2586227"/>
            <a:chExt cx="2094864" cy="163195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42788" y="2586227"/>
              <a:ext cx="2094738" cy="16314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44312" y="2958084"/>
              <a:ext cx="2091689" cy="100355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814821" y="3094177"/>
            <a:ext cx="1522730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spc="-10" dirty="0">
                <a:latin typeface="Century Gothic"/>
                <a:cs typeface="Century Gothic"/>
              </a:rPr>
              <a:t>Attend</a:t>
            </a:r>
            <a:endParaRPr sz="35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2528" y="4726333"/>
            <a:ext cx="3038475" cy="14751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QUESTIONS?</a:t>
            </a:r>
            <a:endParaRPr sz="3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370"/>
              </a:spcBef>
            </a:pPr>
            <a:endParaRPr sz="3200">
              <a:latin typeface="Century Gothic"/>
              <a:cs typeface="Century Gothic"/>
            </a:endParaRPr>
          </a:p>
          <a:p>
            <a:pPr algn="r">
              <a:lnSpc>
                <a:spcPct val="100000"/>
              </a:lnSpc>
              <a:spcBef>
                <a:spcPts val="5"/>
              </a:spcBef>
            </a:pPr>
            <a:r>
              <a:rPr sz="1200" spc="-25" dirty="0">
                <a:solidFill>
                  <a:srgbClr val="3C1E53"/>
                </a:solidFill>
                <a:latin typeface="Arial"/>
                <a:cs typeface="Arial"/>
              </a:rPr>
              <a:t>29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4495800"/>
              <a:ext cx="3886200" cy="990600"/>
            </a:xfrm>
            <a:custGeom>
              <a:avLst/>
              <a:gdLst/>
              <a:ahLst/>
              <a:cxnLst/>
              <a:rect l="l" t="t" r="r" b="b"/>
              <a:pathLst>
                <a:path w="3886200" h="990600">
                  <a:moveTo>
                    <a:pt x="38862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3886200" y="9906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789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443217" y="4789170"/>
            <a:ext cx="1517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Questions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154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789F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89828" y="4565980"/>
            <a:ext cx="2879725" cy="82232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 marR="5080">
              <a:lnSpc>
                <a:spcPts val="2790"/>
              </a:lnSpc>
              <a:spcBef>
                <a:spcPts val="775"/>
              </a:spcBef>
            </a:pPr>
            <a:r>
              <a:rPr sz="2900" spc="-10" dirty="0">
                <a:solidFill>
                  <a:srgbClr val="FFFFFF"/>
                </a:solidFill>
                <a:latin typeface="Century Gothic"/>
                <a:cs typeface="Century Gothic"/>
              </a:rPr>
              <a:t>BOARD RESPONSIBILITIES</a:t>
            </a:r>
            <a:endParaRPr sz="2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57800" y="6003747"/>
            <a:ext cx="3657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67030" algn="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3C1E53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257800" y="0"/>
              <a:ext cx="3886200" cy="6858000"/>
            </a:xfrm>
            <a:custGeom>
              <a:avLst/>
              <a:gdLst/>
              <a:ahLst/>
              <a:cxnLst/>
              <a:rect l="l" t="t" r="r" b="b"/>
              <a:pathLst>
                <a:path w="3886200" h="6858000">
                  <a:moveTo>
                    <a:pt x="3886200" y="0"/>
                  </a:moveTo>
                  <a:lnTo>
                    <a:pt x="3657600" y="0"/>
                  </a:lnTo>
                  <a:lnTo>
                    <a:pt x="3657600" y="4495800"/>
                  </a:lnTo>
                  <a:lnTo>
                    <a:pt x="0" y="4495800"/>
                  </a:lnTo>
                  <a:lnTo>
                    <a:pt x="0" y="5486400"/>
                  </a:lnTo>
                  <a:lnTo>
                    <a:pt x="3657600" y="5486400"/>
                  </a:lnTo>
                  <a:lnTo>
                    <a:pt x="3657600" y="6858000"/>
                  </a:lnTo>
                  <a:lnTo>
                    <a:pt x="3886200" y="6858000"/>
                  </a:lnTo>
                  <a:lnTo>
                    <a:pt x="3886200" y="5486400"/>
                  </a:lnTo>
                  <a:lnTo>
                    <a:pt x="3886200" y="44958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579F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LEADERS</a:t>
            </a:r>
            <a:r>
              <a:rPr b="0" spc="-4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COMMUNITY</a:t>
            </a:r>
            <a:r>
              <a:rPr b="0" spc="-20" dirty="0">
                <a:latin typeface="Century Gothic"/>
                <a:cs typeface="Century Gothic"/>
              </a:rPr>
              <a:t> </a:t>
            </a:r>
            <a:r>
              <a:rPr b="0" spc="-25" dirty="0">
                <a:latin typeface="Century Gothic"/>
                <a:cs typeface="Century Gothic"/>
              </a:rPr>
              <a:t>ON </a:t>
            </a:r>
            <a:r>
              <a:rPr b="0" spc="-10" dirty="0">
                <a:latin typeface="Century Gothic"/>
                <a:cs typeface="Century Gothic"/>
              </a:rPr>
              <a:t>MPIWEB.ORG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844" y="2417463"/>
            <a:ext cx="3383279" cy="188023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How</a:t>
            </a:r>
            <a:r>
              <a:rPr sz="28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8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find</a:t>
            </a:r>
            <a:r>
              <a:rPr sz="28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25" dirty="0">
                <a:solidFill>
                  <a:srgbClr val="0E486E"/>
                </a:solidFill>
                <a:latin typeface="Century Gothic"/>
                <a:cs typeface="Century Gothic"/>
              </a:rPr>
              <a:t>it:</a:t>
            </a:r>
            <a:endParaRPr sz="2800">
              <a:latin typeface="Century Gothic"/>
              <a:cs typeface="Century Gothic"/>
            </a:endParaRPr>
          </a:p>
          <a:p>
            <a:pPr marL="469265">
              <a:lnSpc>
                <a:spcPct val="100000"/>
              </a:lnSpc>
              <a:spcBef>
                <a:spcPts val="106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1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Visit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u="sng" spc="-10" dirty="0">
                <a:solidFill>
                  <a:srgbClr val="0D2D46"/>
                </a:solidFill>
                <a:uFill>
                  <a:solidFill>
                    <a:srgbClr val="0D2D46"/>
                  </a:solidFill>
                </a:uFill>
                <a:latin typeface="Century Gothic"/>
                <a:cs typeface="Century Gothic"/>
                <a:hlinkClick r:id="rId2"/>
              </a:rPr>
              <a:t>www.mpiweb.org</a:t>
            </a:r>
            <a:endParaRPr sz="1800">
              <a:latin typeface="Century Gothic"/>
              <a:cs typeface="Century Gothic"/>
            </a:endParaRPr>
          </a:p>
          <a:p>
            <a:pPr marL="469265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Log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25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endParaRPr sz="1800">
              <a:latin typeface="Century Gothic"/>
              <a:cs typeface="Century Gothic"/>
            </a:endParaRPr>
          </a:p>
          <a:p>
            <a:pPr marL="469265">
              <a:lnSpc>
                <a:spcPct val="100000"/>
              </a:lnSpc>
              <a:spcBef>
                <a:spcPts val="103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Select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0E486E"/>
                </a:solidFill>
                <a:latin typeface="Century Gothic"/>
                <a:cs typeface="Century Gothic"/>
              </a:rPr>
              <a:t>Leaders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291084"/>
            <a:ext cx="8686800" cy="565251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384428"/>
            <a:ext cx="67322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MPI</a:t>
            </a:r>
            <a:r>
              <a:rPr spc="-30" dirty="0"/>
              <a:t> </a:t>
            </a:r>
            <a:r>
              <a:rPr dirty="0"/>
              <a:t>CHAPTER</a:t>
            </a:r>
            <a:r>
              <a:rPr spc="-65" dirty="0"/>
              <a:t> </a:t>
            </a:r>
            <a:r>
              <a:rPr dirty="0"/>
              <a:t>LEADER</a:t>
            </a:r>
            <a:r>
              <a:rPr spc="-40" dirty="0"/>
              <a:t> </a:t>
            </a:r>
            <a:r>
              <a:rPr spc="-10" dirty="0"/>
              <a:t>COMMUNITY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911814"/>
            <a:ext cx="7587615" cy="502729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700" b="1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Management</a:t>
            </a:r>
            <a:r>
              <a:rPr sz="1700" b="1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700" b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Operations</a:t>
            </a:r>
            <a:endParaRPr sz="1700">
              <a:latin typeface="Century Gothic"/>
              <a:cs typeface="Century Gothic"/>
            </a:endParaRPr>
          </a:p>
          <a:p>
            <a:pPr marL="756285" marR="107950" indent="-287020">
              <a:lnSpc>
                <a:spcPct val="80000"/>
              </a:lnSpc>
              <a:spcBef>
                <a:spcPts val="915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Reports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|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Membership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Reports</a:t>
            </a:r>
            <a:r>
              <a:rPr sz="1300" spc="2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w/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renewals,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reinstates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dropped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member 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info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Management</a:t>
            </a:r>
            <a:endParaRPr sz="1300">
              <a:latin typeface="Century Gothic"/>
              <a:cs typeface="Century Gothic"/>
            </a:endParaRPr>
          </a:p>
          <a:p>
            <a:pPr marL="756285" marR="586740">
              <a:lnSpc>
                <a:spcPct val="80000"/>
              </a:lnSpc>
              <a:spcBef>
                <a:spcPts val="915"/>
              </a:spcBef>
            </a:pP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Includes</a:t>
            </a:r>
            <a:r>
              <a:rPr sz="13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MILLION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cool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things.</a:t>
            </a:r>
            <a:r>
              <a:rPr sz="1300" spc="2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Robert’s</a:t>
            </a:r>
            <a:r>
              <a:rPr sz="13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Rules,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Document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Templates,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Tradeshow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Equipment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Request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Link,</a:t>
            </a:r>
            <a:r>
              <a:rPr sz="13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Collateral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Request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Link,</a:t>
            </a:r>
            <a:r>
              <a:rPr sz="13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CEU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Guidelines</a:t>
            </a:r>
            <a:r>
              <a:rPr sz="13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&amp;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Tracking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Form,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How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Samples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building</a:t>
            </a:r>
            <a:r>
              <a:rPr sz="13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new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forms!</a:t>
            </a:r>
            <a:endParaRPr sz="1300">
              <a:latin typeface="Century Gothic"/>
              <a:cs typeface="Century Gothic"/>
            </a:endParaRPr>
          </a:p>
          <a:p>
            <a:pPr marL="756285" marR="328930" indent="-287020">
              <a:lnSpc>
                <a:spcPts val="1250"/>
              </a:lnSpc>
              <a:spcBef>
                <a:spcPts val="9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Finance</a:t>
            </a:r>
            <a:r>
              <a:rPr sz="1300" spc="30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|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Best</a:t>
            </a:r>
            <a:r>
              <a:rPr sz="13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Practices,</a:t>
            </a:r>
            <a:r>
              <a:rPr sz="13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Grants</a:t>
            </a:r>
            <a:r>
              <a:rPr sz="13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Application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Forms,</a:t>
            </a:r>
            <a:r>
              <a:rPr sz="1300" spc="3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Investment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 Policies, 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etc.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1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Resources</a:t>
            </a:r>
            <a:r>
              <a:rPr sz="1300" spc="2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|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Newsletters</a:t>
            </a:r>
            <a:r>
              <a:rPr sz="13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Leaders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Conference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Info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Marketing/Communications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Logos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Brand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Standards</a:t>
            </a:r>
            <a:endParaRPr sz="1300">
              <a:latin typeface="Century Gothic"/>
              <a:cs typeface="Century Gothic"/>
            </a:endParaRPr>
          </a:p>
          <a:p>
            <a:pPr marL="756285" marR="5080" indent="-287020">
              <a:lnSpc>
                <a:spcPts val="1250"/>
              </a:lnSpc>
              <a:spcBef>
                <a:spcPts val="9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Marketing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Communications</a:t>
            </a:r>
            <a:r>
              <a:rPr sz="13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|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Marketing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Plan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Sample,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Newsletter</a:t>
            </a:r>
            <a:r>
              <a:rPr sz="1300" spc="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Templates,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Website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</a:t>
            </a:r>
            <a:endParaRPr sz="1300">
              <a:latin typeface="Century Gothic"/>
              <a:cs typeface="Century Gothic"/>
            </a:endParaRPr>
          </a:p>
          <a:p>
            <a:pPr marL="756285" marR="230504" indent="-287020">
              <a:lnSpc>
                <a:spcPct val="80000"/>
              </a:lnSpc>
              <a:spcBef>
                <a:spcPts val="919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Headquarters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Marketing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Communications</a:t>
            </a:r>
            <a:r>
              <a:rPr sz="13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|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Web Banner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Ads,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HTML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email templates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Membership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5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Membership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Member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Care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Manual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Monthly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Rebate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Reconciliation</a:t>
            </a:r>
            <a:endParaRPr sz="13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915400" cy="577748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382905"/>
            <a:ext cx="68389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MPI</a:t>
            </a:r>
            <a:r>
              <a:rPr b="0" spc="-10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CHAPTER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LEADER</a:t>
            </a:r>
            <a:r>
              <a:rPr b="0" spc="-30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COMMUNITY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1166322"/>
            <a:ext cx="6716395" cy="48990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Education</a:t>
            </a:r>
            <a:r>
              <a:rPr sz="1700" b="1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700" b="1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Programming</a:t>
            </a:r>
            <a:r>
              <a:rPr sz="1700" b="1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Resources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5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Content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Database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Role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Training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Webinars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5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Global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Industry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Events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Calendar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Certified</a:t>
            </a:r>
            <a:r>
              <a:rPr sz="13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Meeting</a:t>
            </a:r>
            <a:r>
              <a:rPr sz="13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Management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(CMM)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Certified</a:t>
            </a:r>
            <a:r>
              <a:rPr sz="13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Meeting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Professionals</a:t>
            </a:r>
            <a:r>
              <a:rPr sz="13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(CMP)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Grant</a:t>
            </a:r>
            <a:r>
              <a:rPr sz="1700" b="1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700" b="1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Foundation</a:t>
            </a:r>
            <a:r>
              <a:rPr sz="1700" b="1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Information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5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Liaison</a:t>
            </a:r>
            <a:r>
              <a:rPr sz="13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Resources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Grant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Application</a:t>
            </a:r>
            <a:r>
              <a:rPr sz="1300" spc="2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Grant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Evaluation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Samples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Approved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Grants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700" b="1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Key</a:t>
            </a:r>
            <a:r>
              <a:rPr sz="1700" b="1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Information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5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Vision/Mission</a:t>
            </a:r>
            <a:r>
              <a:rPr sz="13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Statement</a:t>
            </a:r>
            <a:r>
              <a:rPr sz="13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3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Core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Values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Minimum</a:t>
            </a:r>
            <a:r>
              <a:rPr sz="13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Bylaws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(June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2009)</a:t>
            </a:r>
            <a:r>
              <a:rPr sz="1300" spc="2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Bylaws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(Rev.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November</a:t>
            </a:r>
            <a:r>
              <a:rPr sz="13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2008)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5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Policy</a:t>
            </a:r>
            <a:r>
              <a:rPr sz="13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Manual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(Rev.</a:t>
            </a:r>
            <a:r>
              <a:rPr sz="13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February</a:t>
            </a:r>
            <a:r>
              <a:rPr sz="13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2009)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Code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Ethics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595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3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Industry</a:t>
            </a:r>
            <a:r>
              <a:rPr sz="13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Acronyms</a:t>
            </a:r>
            <a:endParaRPr sz="13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0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Buy</a:t>
            </a:r>
            <a:r>
              <a:rPr sz="13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3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</a:t>
            </a:r>
            <a:endParaRPr sz="13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1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(INSERT</a:t>
            </a:r>
            <a:r>
              <a:rPr b="0" spc="-40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NAME)CHAPTER</a:t>
            </a:r>
            <a:r>
              <a:rPr b="0" spc="-5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WEBSITE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844" y="2467754"/>
            <a:ext cx="3385820" cy="147510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How</a:t>
            </a:r>
            <a:r>
              <a:rPr sz="28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8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dirty="0">
                <a:solidFill>
                  <a:srgbClr val="0E486E"/>
                </a:solidFill>
                <a:latin typeface="Century Gothic"/>
                <a:cs typeface="Century Gothic"/>
              </a:rPr>
              <a:t>find</a:t>
            </a:r>
            <a:r>
              <a:rPr sz="28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800" spc="-25" dirty="0">
                <a:solidFill>
                  <a:srgbClr val="0E486E"/>
                </a:solidFill>
                <a:latin typeface="Century Gothic"/>
                <a:cs typeface="Century Gothic"/>
              </a:rPr>
              <a:t>it:</a:t>
            </a:r>
            <a:endParaRPr sz="2800">
              <a:latin typeface="Century Gothic"/>
              <a:cs typeface="Century Gothic"/>
            </a:endParaRPr>
          </a:p>
          <a:p>
            <a:pPr marL="469265">
              <a:lnSpc>
                <a:spcPct val="100000"/>
              </a:lnSpc>
              <a:spcBef>
                <a:spcPts val="106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Visit</a:t>
            </a:r>
            <a:r>
              <a:rPr sz="18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(enter</a:t>
            </a:r>
            <a:r>
              <a:rPr sz="1800" spc="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8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site)</a:t>
            </a:r>
            <a:endParaRPr sz="1800">
              <a:latin typeface="Century Gothic"/>
              <a:cs typeface="Century Gothic"/>
            </a:endParaRPr>
          </a:p>
          <a:p>
            <a:pPr marL="469265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E486E"/>
                </a:solidFill>
                <a:latin typeface="Century Gothic"/>
                <a:cs typeface="Century Gothic"/>
              </a:rPr>
              <a:t>Log</a:t>
            </a:r>
            <a:r>
              <a:rPr sz="18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spc="-25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53923"/>
            <a:ext cx="7924800" cy="571347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496570"/>
            <a:ext cx="47828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CHAPTER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LEADER</a:t>
            </a:r>
            <a:r>
              <a:rPr b="0" spc="-3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TOOLS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230223"/>
            <a:ext cx="6350635" cy="472059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1700" b="1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Your</a:t>
            </a:r>
            <a:r>
              <a:rPr sz="1700" b="1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Immediate</a:t>
            </a:r>
            <a:r>
              <a:rPr sz="1700" b="1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Attention: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links</a:t>
            </a:r>
            <a:r>
              <a:rPr sz="17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700" spc="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current,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relevant</a:t>
            </a:r>
            <a:r>
              <a:rPr sz="17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documents/forms</a:t>
            </a:r>
            <a:endParaRPr sz="1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Talking</a:t>
            </a:r>
            <a:r>
              <a:rPr sz="1700" b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Points</a:t>
            </a:r>
            <a:r>
              <a:rPr sz="1700" b="1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-</a:t>
            </a:r>
            <a:r>
              <a:rPr sz="1700" b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700" b="1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Volunteer</a:t>
            </a:r>
            <a:r>
              <a:rPr sz="1700" b="1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News</a:t>
            </a:r>
            <a:r>
              <a:rPr sz="1700" b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Resource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past</a:t>
            </a:r>
            <a:r>
              <a:rPr sz="17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issues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7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7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new</a:t>
            </a:r>
            <a:r>
              <a:rPr sz="17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7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Volunteer</a:t>
            </a:r>
            <a:r>
              <a:rPr sz="17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eNewsletter</a:t>
            </a:r>
            <a:endParaRPr sz="1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Operations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Industry</a:t>
            </a:r>
            <a:r>
              <a:rPr sz="17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Calendar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Business</a:t>
            </a:r>
            <a:r>
              <a:rPr sz="17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Plan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5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r>
              <a:rPr sz="17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Roster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17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Rosters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7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Bylaws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Policies</a:t>
            </a:r>
            <a:r>
              <a:rPr sz="17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7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Procedures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Conference</a:t>
            </a:r>
            <a:r>
              <a:rPr sz="17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Call</a:t>
            </a:r>
            <a:r>
              <a:rPr sz="17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Numbers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Who</a:t>
            </a:r>
            <a:r>
              <a:rPr sz="17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7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Call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17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7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Directors</a:t>
            </a:r>
            <a:r>
              <a:rPr sz="17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Organizational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 Charts</a:t>
            </a:r>
            <a:endParaRPr sz="17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626440"/>
            <a:ext cx="433959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b="0" dirty="0">
                <a:latin typeface="Century Gothic"/>
                <a:cs typeface="Century Gothic"/>
              </a:rPr>
              <a:t>CHAPTER</a:t>
            </a:r>
            <a:r>
              <a:rPr sz="2900" b="0" spc="-30" dirty="0">
                <a:latin typeface="Century Gothic"/>
                <a:cs typeface="Century Gothic"/>
              </a:rPr>
              <a:t> </a:t>
            </a:r>
            <a:r>
              <a:rPr sz="2900" b="0" dirty="0">
                <a:latin typeface="Century Gothic"/>
                <a:cs typeface="Century Gothic"/>
              </a:rPr>
              <a:t>LEADER</a:t>
            </a:r>
            <a:r>
              <a:rPr sz="2900" b="0" spc="-30" dirty="0">
                <a:latin typeface="Century Gothic"/>
                <a:cs typeface="Century Gothic"/>
              </a:rPr>
              <a:t> </a:t>
            </a:r>
            <a:r>
              <a:rPr sz="2900" b="0" spc="-10" dirty="0">
                <a:latin typeface="Century Gothic"/>
                <a:cs typeface="Century Gothic"/>
              </a:rPr>
              <a:t>TOOLS</a:t>
            </a:r>
            <a:endParaRPr sz="2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140" y="1331823"/>
            <a:ext cx="6259195" cy="45942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2990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Finance</a:t>
            </a:r>
            <a:r>
              <a:rPr sz="1700" b="1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700" b="1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805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Budget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805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Check</a:t>
            </a:r>
            <a:r>
              <a:rPr sz="17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Request</a:t>
            </a:r>
            <a:r>
              <a:rPr sz="17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Form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805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Past</a:t>
            </a:r>
            <a:r>
              <a:rPr sz="17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17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Financial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Recaps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805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7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Interest</a:t>
            </a:r>
            <a:r>
              <a:rPr sz="17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Form</a:t>
            </a:r>
            <a:endParaRPr sz="1700">
              <a:latin typeface="Century Gothic"/>
              <a:cs typeface="Century Gothic"/>
            </a:endParaRPr>
          </a:p>
          <a:p>
            <a:pPr marR="2837815" algn="r">
              <a:lnSpc>
                <a:spcPct val="100000"/>
              </a:lnSpc>
              <a:spcBef>
                <a:spcPts val="805"/>
              </a:spcBef>
              <a:tabLst>
                <a:tab pos="2863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Marketing</a:t>
            </a:r>
            <a:r>
              <a:rPr sz="1700" b="1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700" b="1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Communications</a:t>
            </a:r>
            <a:endParaRPr sz="1700">
              <a:latin typeface="Century Gothic"/>
              <a:cs typeface="Century Gothic"/>
            </a:endParaRPr>
          </a:p>
          <a:p>
            <a:pPr marR="2886075" algn="r">
              <a:lnSpc>
                <a:spcPct val="100000"/>
              </a:lnSpc>
              <a:spcBef>
                <a:spcPts val="805"/>
              </a:spcBef>
              <a:tabLst>
                <a:tab pos="2863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"Get</a:t>
            </a:r>
            <a:r>
              <a:rPr sz="17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7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Word</a:t>
            </a:r>
            <a:r>
              <a:rPr sz="1700" spc="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Out"</a:t>
            </a:r>
            <a:r>
              <a:rPr sz="17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Form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8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Social</a:t>
            </a:r>
            <a:r>
              <a:rPr sz="17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Media</a:t>
            </a:r>
            <a:r>
              <a:rPr sz="17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Platform</a:t>
            </a:r>
            <a:r>
              <a:rPr sz="17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Announcement</a:t>
            </a:r>
            <a:r>
              <a:rPr sz="17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81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MarComm</a:t>
            </a:r>
            <a:r>
              <a:rPr sz="1700" spc="-8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Process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800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MarComm</a:t>
            </a:r>
            <a:r>
              <a:rPr sz="1700" spc="-8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Timeline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805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7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Style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 Guide</a:t>
            </a:r>
            <a:endParaRPr sz="1700">
              <a:latin typeface="Century Gothic"/>
              <a:cs typeface="Century Gothic"/>
            </a:endParaRPr>
          </a:p>
          <a:p>
            <a:pPr marL="469900">
              <a:lnSpc>
                <a:spcPts val="1939"/>
              </a:lnSpc>
              <a:spcBef>
                <a:spcPts val="805"/>
              </a:spcBef>
              <a:tabLst>
                <a:tab pos="756285" algn="l"/>
              </a:tabLst>
            </a:pPr>
            <a:r>
              <a:rPr sz="13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3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Newsletters</a:t>
            </a:r>
            <a:r>
              <a:rPr sz="17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Article</a:t>
            </a:r>
            <a:r>
              <a:rPr sz="17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Submission</a:t>
            </a:r>
            <a:r>
              <a:rPr sz="17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Guidelines</a:t>
            </a:r>
            <a:r>
              <a:rPr sz="17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7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Author</a:t>
            </a:r>
            <a:endParaRPr sz="1700">
              <a:latin typeface="Century Gothic"/>
              <a:cs typeface="Century Gothic"/>
            </a:endParaRPr>
          </a:p>
          <a:p>
            <a:pPr marL="756285">
              <a:lnSpc>
                <a:spcPts val="1939"/>
              </a:lnSpc>
            </a:pPr>
            <a:r>
              <a:rPr sz="1700" spc="-10" dirty="0">
                <a:solidFill>
                  <a:srgbClr val="0E486E"/>
                </a:solidFill>
                <a:latin typeface="Century Gothic"/>
                <a:cs typeface="Century Gothic"/>
              </a:rPr>
              <a:t>Agreement</a:t>
            </a:r>
            <a:endParaRPr sz="17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648970"/>
            <a:ext cx="47828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CHAPTER</a:t>
            </a:r>
            <a:r>
              <a:rPr b="0" spc="-2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LEADER</a:t>
            </a:r>
            <a:r>
              <a:rPr b="0" spc="-35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TOOLS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1537823"/>
            <a:ext cx="4425315" cy="416623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1800" b="1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E486E"/>
                </a:solidFill>
                <a:latin typeface="Century Gothic"/>
                <a:cs typeface="Century Gothic"/>
              </a:rPr>
              <a:t>History</a:t>
            </a:r>
            <a:r>
              <a:rPr sz="1800" b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800" b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Logistics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Standard</a:t>
            </a:r>
            <a:r>
              <a:rPr sz="16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16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History/RFP</a:t>
            </a:r>
            <a:r>
              <a:rPr sz="16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</a:t>
            </a:r>
            <a:endParaRPr sz="16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Onsite</a:t>
            </a:r>
            <a:r>
              <a:rPr sz="16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Registration</a:t>
            </a:r>
            <a:r>
              <a:rPr sz="16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10" dirty="0">
                <a:solidFill>
                  <a:srgbClr val="0E486E"/>
                </a:solidFill>
                <a:latin typeface="Century Gothic"/>
                <a:cs typeface="Century Gothic"/>
              </a:rPr>
              <a:t>Requirements</a:t>
            </a:r>
            <a:endParaRPr sz="16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16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Registration</a:t>
            </a:r>
            <a:r>
              <a:rPr sz="16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10" dirty="0">
                <a:solidFill>
                  <a:srgbClr val="0E486E"/>
                </a:solidFill>
                <a:latin typeface="Century Gothic"/>
                <a:cs typeface="Century Gothic"/>
              </a:rPr>
              <a:t>Statistics</a:t>
            </a:r>
            <a:endParaRPr sz="1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10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r>
              <a:rPr sz="1800" b="1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8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Tools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0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16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Agenda</a:t>
            </a:r>
            <a:r>
              <a:rPr sz="1600" spc="-10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</a:t>
            </a:r>
            <a:endParaRPr sz="16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16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Minutes</a:t>
            </a:r>
            <a:r>
              <a:rPr sz="160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</a:t>
            </a:r>
            <a:endParaRPr sz="16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16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Monthly</a:t>
            </a:r>
            <a:r>
              <a:rPr sz="16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Report</a:t>
            </a:r>
            <a:r>
              <a:rPr sz="16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</a:t>
            </a:r>
            <a:endParaRPr sz="16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16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Roster</a:t>
            </a:r>
            <a:r>
              <a:rPr sz="16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</a:t>
            </a:r>
            <a:endParaRPr sz="16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1600" spc="-8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Acceptance</a:t>
            </a:r>
            <a:r>
              <a:rPr sz="1600" spc="-10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20" dirty="0">
                <a:solidFill>
                  <a:srgbClr val="0E486E"/>
                </a:solidFill>
                <a:latin typeface="Century Gothic"/>
                <a:cs typeface="Century Gothic"/>
              </a:rPr>
              <a:t>Form</a:t>
            </a:r>
            <a:endParaRPr sz="16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  <a:tabLst>
                <a:tab pos="756285" algn="l"/>
              </a:tabLst>
            </a:pPr>
            <a:r>
              <a:rPr sz="1250" spc="-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2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1600" spc="-10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0E486E"/>
                </a:solidFill>
                <a:latin typeface="Century Gothic"/>
                <a:cs typeface="Century Gothic"/>
              </a:rPr>
              <a:t>Transition</a:t>
            </a:r>
            <a:r>
              <a:rPr sz="1600" spc="-8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600" spc="-10" dirty="0">
                <a:solidFill>
                  <a:srgbClr val="0E486E"/>
                </a:solidFill>
                <a:latin typeface="Century Gothic"/>
                <a:cs typeface="Century Gothic"/>
              </a:rPr>
              <a:t>Checklist</a:t>
            </a:r>
            <a:endParaRPr sz="1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4993385"/>
            <a:ext cx="63658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BOARD</a:t>
            </a:r>
            <a:r>
              <a:rPr sz="32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LIAISON</a:t>
            </a:r>
            <a:r>
              <a:rPr sz="32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RESPONSIBILITIES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140" y="597153"/>
            <a:ext cx="570484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Understand</a:t>
            </a:r>
            <a:r>
              <a:rPr sz="26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6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chapter’s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budget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98956" y="953465"/>
            <a:ext cx="514032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600" b="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share</a:t>
            </a:r>
            <a:r>
              <a:rPr sz="2600" b="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it</a:t>
            </a:r>
            <a:r>
              <a:rPr sz="2600" b="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2600" b="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600" b="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spc="-1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140" y="1466214"/>
            <a:ext cx="6250940" cy="271780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99085" marR="54610" indent="-287020">
              <a:lnSpc>
                <a:spcPts val="2810"/>
              </a:lnSpc>
              <a:spcBef>
                <a:spcPts val="455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Review</a:t>
            </a:r>
            <a:r>
              <a:rPr sz="26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6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monthly</a:t>
            </a:r>
            <a:r>
              <a:rPr sz="26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financial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reports,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question</a:t>
            </a:r>
            <a:r>
              <a:rPr sz="26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any</a:t>
            </a:r>
            <a:r>
              <a:rPr sz="26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discrepancies,</a:t>
            </a:r>
            <a:r>
              <a:rPr sz="26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confirm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endParaRPr sz="2600">
              <a:latin typeface="Century Gothic"/>
              <a:cs typeface="Century Gothic"/>
            </a:endParaRPr>
          </a:p>
          <a:p>
            <a:pPr marL="299085" marR="5080" indent="-287020">
              <a:lnSpc>
                <a:spcPts val="2810"/>
              </a:lnSpc>
              <a:spcBef>
                <a:spcPts val="1220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Ensure</a:t>
            </a:r>
            <a:r>
              <a:rPr sz="26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important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documents</a:t>
            </a:r>
            <a:r>
              <a:rPr sz="26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are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shared</a:t>
            </a:r>
            <a:r>
              <a:rPr sz="26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6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confirm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accuracy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26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the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business</a:t>
            </a:r>
            <a:r>
              <a:rPr sz="26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plan,</a:t>
            </a:r>
            <a:r>
              <a:rPr sz="26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26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tracking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updates,</a:t>
            </a:r>
            <a:r>
              <a:rPr sz="26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20" dirty="0">
                <a:solidFill>
                  <a:srgbClr val="0E486E"/>
                </a:solidFill>
                <a:latin typeface="Century Gothic"/>
                <a:cs typeface="Century Gothic"/>
              </a:rPr>
              <a:t>etc.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2528" y="4726333"/>
            <a:ext cx="3038475" cy="14751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QUESTIONS?</a:t>
            </a:r>
            <a:endParaRPr sz="3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370"/>
              </a:spcBef>
            </a:pPr>
            <a:endParaRPr sz="3200">
              <a:latin typeface="Century Gothic"/>
              <a:cs typeface="Century Gothic"/>
            </a:endParaRPr>
          </a:p>
          <a:p>
            <a:pPr algn="r">
              <a:lnSpc>
                <a:spcPct val="100000"/>
              </a:lnSpc>
              <a:spcBef>
                <a:spcPts val="5"/>
              </a:spcBef>
            </a:pPr>
            <a:r>
              <a:rPr sz="1200" spc="-25" dirty="0">
                <a:solidFill>
                  <a:srgbClr val="3C1E53"/>
                </a:solidFill>
                <a:latin typeface="Arial"/>
                <a:cs typeface="Arial"/>
              </a:rPr>
              <a:t>40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4495800"/>
              <a:ext cx="3886200" cy="990600"/>
            </a:xfrm>
            <a:custGeom>
              <a:avLst/>
              <a:gdLst/>
              <a:ahLst/>
              <a:cxnLst/>
              <a:rect l="l" t="t" r="r" b="b"/>
              <a:pathLst>
                <a:path w="3886200" h="990600">
                  <a:moveTo>
                    <a:pt x="38862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3886200" y="9906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789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253" y="4789170"/>
            <a:ext cx="1703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Questions?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154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789F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328159" y="1164336"/>
            <a:ext cx="4833620" cy="5005705"/>
            <a:chOff x="4328159" y="1164336"/>
            <a:chExt cx="4833620" cy="5005705"/>
          </a:xfrm>
        </p:grpSpPr>
        <p:sp>
          <p:nvSpPr>
            <p:cNvPr id="4" name="object 4"/>
            <p:cNvSpPr/>
            <p:nvPr/>
          </p:nvSpPr>
          <p:spPr>
            <a:xfrm>
              <a:off x="4334255" y="1170432"/>
              <a:ext cx="4810125" cy="4993640"/>
            </a:xfrm>
            <a:custGeom>
              <a:avLst/>
              <a:gdLst/>
              <a:ahLst/>
              <a:cxnLst/>
              <a:rect l="l" t="t" r="r" b="b"/>
              <a:pathLst>
                <a:path w="4810125" h="4993640">
                  <a:moveTo>
                    <a:pt x="4809617" y="0"/>
                  </a:moveTo>
                  <a:lnTo>
                    <a:pt x="1674876" y="3134741"/>
                  </a:lnTo>
                </a:path>
                <a:path w="4810125" h="4993640">
                  <a:moveTo>
                    <a:pt x="4809744" y="183388"/>
                  </a:moveTo>
                  <a:lnTo>
                    <a:pt x="0" y="4993144"/>
                  </a:lnTo>
                </a:path>
                <a:path w="4810125" h="4993640">
                  <a:moveTo>
                    <a:pt x="4803648" y="298703"/>
                  </a:moveTo>
                  <a:lnTo>
                    <a:pt x="891540" y="4210811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05805" y="1308354"/>
              <a:ext cx="3839845" cy="3893820"/>
            </a:xfrm>
            <a:custGeom>
              <a:avLst/>
              <a:gdLst/>
              <a:ahLst/>
              <a:cxnLst/>
              <a:rect l="l" t="t" r="r" b="b"/>
              <a:pathLst>
                <a:path w="3839845" h="3893820">
                  <a:moveTo>
                    <a:pt x="3839464" y="0"/>
                  </a:moveTo>
                  <a:lnTo>
                    <a:pt x="0" y="3839464"/>
                  </a:lnTo>
                </a:path>
                <a:path w="3839845" h="3893820">
                  <a:moveTo>
                    <a:pt x="3832860" y="463296"/>
                  </a:moveTo>
                  <a:lnTo>
                    <a:pt x="402336" y="3893820"/>
                  </a:lnTo>
                </a:path>
              </a:pathLst>
            </a:custGeom>
            <a:ln w="320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72436" y="2251405"/>
            <a:ext cx="55054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1210" marR="5080" indent="-779145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solidFill>
                  <a:srgbClr val="B0172B"/>
                </a:solidFill>
                <a:latin typeface="Century Gothic"/>
                <a:cs typeface="Century Gothic"/>
              </a:rPr>
              <a:t>POLICIES</a:t>
            </a:r>
            <a:r>
              <a:rPr sz="3600" b="0" spc="-60" dirty="0">
                <a:solidFill>
                  <a:srgbClr val="B0172B"/>
                </a:solidFill>
                <a:latin typeface="Century Gothic"/>
                <a:cs typeface="Century Gothic"/>
              </a:rPr>
              <a:t> </a:t>
            </a:r>
            <a:r>
              <a:rPr sz="3600" b="0" dirty="0">
                <a:solidFill>
                  <a:srgbClr val="B0172B"/>
                </a:solidFill>
                <a:latin typeface="Century Gothic"/>
                <a:cs typeface="Century Gothic"/>
              </a:rPr>
              <a:t>&amp;</a:t>
            </a:r>
            <a:r>
              <a:rPr sz="3600" b="0" spc="-10" dirty="0">
                <a:solidFill>
                  <a:srgbClr val="B0172B"/>
                </a:solidFill>
                <a:latin typeface="Century Gothic"/>
                <a:cs typeface="Century Gothic"/>
              </a:rPr>
              <a:t> PROCEDURES </a:t>
            </a:r>
            <a:r>
              <a:rPr sz="3600" b="0" dirty="0">
                <a:solidFill>
                  <a:srgbClr val="B0172B"/>
                </a:solidFill>
                <a:latin typeface="Century Gothic"/>
                <a:cs typeface="Century Gothic"/>
              </a:rPr>
              <a:t>QUICK</a:t>
            </a:r>
            <a:r>
              <a:rPr sz="3600" b="0" spc="-114" dirty="0">
                <a:solidFill>
                  <a:srgbClr val="B0172B"/>
                </a:solidFill>
                <a:latin typeface="Century Gothic"/>
                <a:cs typeface="Century Gothic"/>
              </a:rPr>
              <a:t> </a:t>
            </a:r>
            <a:r>
              <a:rPr sz="3600" b="0" spc="-10" dirty="0">
                <a:solidFill>
                  <a:srgbClr val="B0172B"/>
                </a:solidFill>
                <a:latin typeface="Century Gothic"/>
                <a:cs typeface="Century Gothic"/>
              </a:rPr>
              <a:t>OVERVIEW</a:t>
            </a:r>
            <a:endParaRPr sz="3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939" rIns="0" bIns="0" rtlCol="0">
            <a:spAutoFit/>
          </a:bodyPr>
          <a:lstStyle/>
          <a:p>
            <a:pPr marL="2294255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10" dirty="0"/>
              <a:t> BASICS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4430" y="1988946"/>
            <a:ext cx="6214110" cy="3623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90"/>
              </a:lnSpc>
              <a:spcBef>
                <a:spcPts val="10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Every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leader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should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review</a:t>
            </a:r>
            <a:r>
              <a:rPr sz="24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endParaRPr sz="2400">
              <a:latin typeface="Century Gothic"/>
              <a:cs typeface="Century Gothic"/>
            </a:endParaRPr>
          </a:p>
          <a:p>
            <a:pPr marL="299085">
              <a:lnSpc>
                <a:spcPts val="2590"/>
              </a:lnSpc>
            </a:pP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entire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document</a:t>
            </a:r>
            <a:r>
              <a:rPr sz="24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(it’s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quick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read!)</a:t>
            </a:r>
            <a:endParaRPr sz="2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695"/>
              </a:spcBef>
            </a:pPr>
            <a:endParaRPr sz="2400">
              <a:latin typeface="Century Gothic"/>
              <a:cs typeface="Century Gothic"/>
            </a:endParaRPr>
          </a:p>
          <a:p>
            <a:pPr marL="299085" marR="241300" indent="-287020">
              <a:lnSpc>
                <a:spcPts val="2300"/>
              </a:lnSpc>
              <a:spcBef>
                <a:spcPts val="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Each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chair</a:t>
            </a:r>
            <a:r>
              <a:rPr sz="24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should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very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familiar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with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their</a:t>
            </a:r>
            <a:r>
              <a:rPr sz="24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section</a:t>
            </a:r>
            <a:endParaRPr sz="2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735"/>
              </a:spcBef>
            </a:pPr>
            <a:endParaRPr sz="2400">
              <a:latin typeface="Century Gothic"/>
              <a:cs typeface="Century Gothic"/>
            </a:endParaRPr>
          </a:p>
          <a:p>
            <a:pPr marL="299085" marR="5080" indent="-287020">
              <a:lnSpc>
                <a:spcPct val="80000"/>
              </a:lnSpc>
              <a:spcBef>
                <a:spcPts val="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operational</a:t>
            </a:r>
            <a:r>
              <a:rPr sz="24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forms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are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included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Appendix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note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that</a:t>
            </a:r>
            <a:r>
              <a:rPr sz="24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most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recent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updates</a:t>
            </a:r>
            <a:r>
              <a:rPr sz="24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are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found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on</a:t>
            </a:r>
            <a:r>
              <a:rPr sz="24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the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 Website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0432" y="635253"/>
            <a:ext cx="480568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39545" marR="5080" indent="-1426845">
              <a:lnSpc>
                <a:spcPct val="100000"/>
              </a:lnSpc>
              <a:spcBef>
                <a:spcPts val="105"/>
              </a:spcBef>
            </a:pPr>
            <a:r>
              <a:rPr dirty="0"/>
              <a:t>BOARD</a:t>
            </a:r>
            <a:r>
              <a:rPr spc="-30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spc="-10" dirty="0"/>
              <a:t>COMMITTEE MEETINGS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7749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latin typeface="Century Gothic"/>
                <a:cs typeface="Century Gothic"/>
              </a:rPr>
              <a:t>Meeting</a:t>
            </a:r>
            <a:r>
              <a:rPr b="1" spc="-110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Logistics</a:t>
            </a:r>
            <a:endParaRPr sz="225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60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8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Every</a:t>
            </a:r>
            <a:r>
              <a:rPr sz="1800" spc="-50" dirty="0"/>
              <a:t> </a:t>
            </a:r>
            <a:r>
              <a:rPr sz="1800" dirty="0"/>
              <a:t>board</a:t>
            </a:r>
            <a:r>
              <a:rPr sz="1800" spc="-30" dirty="0"/>
              <a:t> </a:t>
            </a:r>
            <a:r>
              <a:rPr sz="1800" dirty="0"/>
              <a:t>or</a:t>
            </a:r>
            <a:r>
              <a:rPr sz="1800" spc="-50" dirty="0"/>
              <a:t> </a:t>
            </a:r>
            <a:r>
              <a:rPr sz="1800" dirty="0"/>
              <a:t>committee</a:t>
            </a:r>
            <a:r>
              <a:rPr sz="1800" spc="-25" dirty="0"/>
              <a:t> </a:t>
            </a:r>
            <a:r>
              <a:rPr sz="1800" dirty="0"/>
              <a:t>meeting</a:t>
            </a:r>
            <a:r>
              <a:rPr sz="1800" spc="-25" dirty="0"/>
              <a:t> </a:t>
            </a:r>
            <a:r>
              <a:rPr sz="1800" dirty="0"/>
              <a:t>should</a:t>
            </a:r>
            <a:r>
              <a:rPr sz="1800" spc="-20" dirty="0"/>
              <a:t> </a:t>
            </a:r>
            <a:r>
              <a:rPr sz="1800" dirty="0"/>
              <a:t>have</a:t>
            </a:r>
            <a:r>
              <a:rPr sz="1800" spc="-50" dirty="0"/>
              <a:t> </a:t>
            </a:r>
            <a:r>
              <a:rPr sz="1800" dirty="0"/>
              <a:t>an</a:t>
            </a:r>
            <a:r>
              <a:rPr sz="1800" spc="-25" dirty="0"/>
              <a:t> </a:t>
            </a:r>
            <a:r>
              <a:rPr sz="1800" spc="-10" dirty="0"/>
              <a:t>agenda</a:t>
            </a:r>
            <a:endParaRPr sz="1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Minutes</a:t>
            </a:r>
            <a:r>
              <a:rPr sz="1800" spc="-25" dirty="0"/>
              <a:t> </a:t>
            </a:r>
            <a:r>
              <a:rPr sz="1800" dirty="0"/>
              <a:t>must</a:t>
            </a:r>
            <a:r>
              <a:rPr sz="1800" spc="-35" dirty="0"/>
              <a:t> </a:t>
            </a:r>
            <a:r>
              <a:rPr sz="1800" dirty="0"/>
              <a:t>be</a:t>
            </a:r>
            <a:r>
              <a:rPr sz="1800" spc="-30" dirty="0"/>
              <a:t> </a:t>
            </a:r>
            <a:r>
              <a:rPr sz="1800" dirty="0"/>
              <a:t>recorded</a:t>
            </a:r>
            <a:r>
              <a:rPr sz="1800" spc="-15" dirty="0"/>
              <a:t> </a:t>
            </a:r>
            <a:r>
              <a:rPr sz="1800" dirty="0"/>
              <a:t>for</a:t>
            </a:r>
            <a:r>
              <a:rPr sz="1800" spc="-40" dirty="0"/>
              <a:t> </a:t>
            </a:r>
            <a:r>
              <a:rPr sz="1800" dirty="0"/>
              <a:t>each</a:t>
            </a:r>
            <a:r>
              <a:rPr sz="1800" spc="-15" dirty="0"/>
              <a:t> </a:t>
            </a:r>
            <a:r>
              <a:rPr sz="1800" spc="-10" dirty="0"/>
              <a:t>meeting</a:t>
            </a:r>
            <a:endParaRPr sz="1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45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800" dirty="0"/>
              <a:t>Committee</a:t>
            </a:r>
            <a:r>
              <a:rPr sz="1800" spc="-25" dirty="0"/>
              <a:t> </a:t>
            </a:r>
            <a:r>
              <a:rPr sz="1800" dirty="0"/>
              <a:t>chairs</a:t>
            </a:r>
            <a:r>
              <a:rPr sz="1800" spc="-55" dirty="0"/>
              <a:t> </a:t>
            </a:r>
            <a:r>
              <a:rPr sz="1800" dirty="0"/>
              <a:t>should</a:t>
            </a:r>
            <a:r>
              <a:rPr sz="1800" spc="-20" dirty="0"/>
              <a:t> </a:t>
            </a:r>
            <a:r>
              <a:rPr sz="1800" dirty="0"/>
              <a:t>send</a:t>
            </a:r>
            <a:r>
              <a:rPr sz="1800" spc="-5" dirty="0"/>
              <a:t> </a:t>
            </a:r>
            <a:r>
              <a:rPr sz="1800" dirty="0"/>
              <a:t>a</a:t>
            </a:r>
            <a:r>
              <a:rPr sz="1800" spc="-40" dirty="0"/>
              <a:t> </a:t>
            </a:r>
            <a:r>
              <a:rPr sz="1800" dirty="0"/>
              <a:t>Monthly</a:t>
            </a:r>
            <a:r>
              <a:rPr sz="1800" spc="-45" dirty="0"/>
              <a:t> </a:t>
            </a:r>
            <a:r>
              <a:rPr sz="1800" dirty="0"/>
              <a:t>Board</a:t>
            </a:r>
            <a:r>
              <a:rPr sz="1800" spc="-30" dirty="0"/>
              <a:t> </a:t>
            </a:r>
            <a:r>
              <a:rPr sz="1800" dirty="0"/>
              <a:t>report</a:t>
            </a:r>
            <a:r>
              <a:rPr sz="1800" spc="-20" dirty="0"/>
              <a:t> </a:t>
            </a:r>
            <a:r>
              <a:rPr sz="1800" dirty="0"/>
              <a:t>to</a:t>
            </a:r>
            <a:r>
              <a:rPr sz="1800" spc="-35" dirty="0"/>
              <a:t> </a:t>
            </a:r>
            <a:r>
              <a:rPr sz="1800" spc="-10" dirty="0"/>
              <a:t>their</a:t>
            </a:r>
            <a:endParaRPr sz="1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</a:pPr>
            <a:r>
              <a:rPr sz="1800" dirty="0"/>
              <a:t>board</a:t>
            </a:r>
            <a:r>
              <a:rPr sz="1800" spc="-45" dirty="0"/>
              <a:t> </a:t>
            </a:r>
            <a:r>
              <a:rPr sz="1800" dirty="0"/>
              <a:t>liaison</a:t>
            </a:r>
            <a:r>
              <a:rPr sz="1800" spc="-60" dirty="0"/>
              <a:t> </a:t>
            </a:r>
            <a:r>
              <a:rPr sz="1800" dirty="0"/>
              <a:t>and</a:t>
            </a:r>
            <a:r>
              <a:rPr sz="1800" spc="-25" dirty="0"/>
              <a:t> </a:t>
            </a:r>
            <a:r>
              <a:rPr sz="1800" dirty="0"/>
              <a:t>HQ</a:t>
            </a:r>
            <a:r>
              <a:rPr sz="1800" spc="-55" dirty="0"/>
              <a:t> </a:t>
            </a:r>
            <a:r>
              <a:rPr sz="1800" dirty="0"/>
              <a:t>detailing</a:t>
            </a:r>
            <a:r>
              <a:rPr sz="1800" spc="-40" dirty="0"/>
              <a:t> </a:t>
            </a:r>
            <a:r>
              <a:rPr sz="1800" dirty="0"/>
              <a:t>the</a:t>
            </a:r>
            <a:r>
              <a:rPr sz="1800" spc="-20" dirty="0"/>
              <a:t> </a:t>
            </a:r>
            <a:r>
              <a:rPr sz="1800" dirty="0"/>
              <a:t>previous</a:t>
            </a:r>
            <a:r>
              <a:rPr sz="1800" spc="-60" dirty="0"/>
              <a:t> </a:t>
            </a:r>
            <a:r>
              <a:rPr sz="1800" dirty="0"/>
              <a:t>month’s</a:t>
            </a:r>
            <a:r>
              <a:rPr sz="1800" spc="-15" dirty="0"/>
              <a:t> </a:t>
            </a:r>
            <a:r>
              <a:rPr sz="1800" spc="-10" dirty="0"/>
              <a:t>activities</a:t>
            </a:r>
            <a:endParaRPr sz="18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101" y="940053"/>
            <a:ext cx="478472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11605" marR="5080" indent="-1399540">
              <a:lnSpc>
                <a:spcPct val="100000"/>
              </a:lnSpc>
              <a:spcBef>
                <a:spcPts val="105"/>
              </a:spcBef>
            </a:pPr>
            <a:r>
              <a:rPr dirty="0"/>
              <a:t>POLICIES</a:t>
            </a:r>
            <a:r>
              <a:rPr spc="-20" dirty="0"/>
              <a:t> </a:t>
            </a:r>
            <a:r>
              <a:rPr dirty="0"/>
              <a:t>&amp;</a:t>
            </a:r>
            <a:r>
              <a:rPr spc="-25" dirty="0"/>
              <a:t> </a:t>
            </a:r>
            <a:r>
              <a:rPr spc="-10" dirty="0"/>
              <a:t>PROCEDURES CHANGES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844" y="2416886"/>
            <a:ext cx="6133465" cy="288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96215" indent="-28702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Any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changes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P&amp;P’s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must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be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presented</a:t>
            </a:r>
            <a:r>
              <a:rPr sz="24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24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thru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Board Liaison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Present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change</a:t>
            </a:r>
            <a:r>
              <a:rPr sz="24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as</a:t>
            </a:r>
            <a:r>
              <a:rPr sz="24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written</a:t>
            </a:r>
            <a:r>
              <a:rPr sz="24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motion</a:t>
            </a:r>
            <a:endParaRPr sz="2400">
              <a:latin typeface="Century Gothic"/>
              <a:cs typeface="Century Gothic"/>
            </a:endParaRPr>
          </a:p>
          <a:p>
            <a:pPr marL="299085">
              <a:lnSpc>
                <a:spcPct val="100000"/>
              </a:lnSpc>
            </a:pP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24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0" dirty="0">
                <a:solidFill>
                  <a:srgbClr val="0E486E"/>
                </a:solidFill>
                <a:latin typeface="Century Gothic"/>
                <a:cs typeface="Century Gothic"/>
              </a:rPr>
              <a:t>vote</a:t>
            </a:r>
            <a:endParaRPr sz="2400">
              <a:latin typeface="Century Gothic"/>
              <a:cs typeface="Century Gothic"/>
            </a:endParaRPr>
          </a:p>
          <a:p>
            <a:pPr marL="299085" marR="455295" indent="-28702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Discussion</a:t>
            </a:r>
            <a:r>
              <a:rPr sz="24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points</a:t>
            </a:r>
            <a:r>
              <a:rPr sz="24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will</a:t>
            </a:r>
            <a:r>
              <a:rPr sz="240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24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expected</a:t>
            </a:r>
            <a:r>
              <a:rPr sz="24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25" dirty="0">
                <a:solidFill>
                  <a:srgbClr val="0E486E"/>
                </a:solidFill>
                <a:latin typeface="Century Gothic"/>
                <a:cs typeface="Century Gothic"/>
              </a:rPr>
              <a:t>to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support</a:t>
            </a:r>
            <a:r>
              <a:rPr sz="24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4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0E486E"/>
                </a:solidFill>
                <a:latin typeface="Century Gothic"/>
                <a:cs typeface="Century Gothic"/>
              </a:rPr>
              <a:t>suggested</a:t>
            </a:r>
            <a:r>
              <a:rPr sz="24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0E486E"/>
                </a:solidFill>
                <a:latin typeface="Century Gothic"/>
                <a:cs typeface="Century Gothic"/>
              </a:rPr>
              <a:t>change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939" rIns="0" bIns="0" rtlCol="0">
            <a:spAutoFit/>
          </a:bodyPr>
          <a:lstStyle/>
          <a:p>
            <a:pPr marL="2149475">
              <a:lnSpc>
                <a:spcPct val="100000"/>
              </a:lnSpc>
              <a:spcBef>
                <a:spcPts val="105"/>
              </a:spcBef>
            </a:pPr>
            <a:r>
              <a:rPr dirty="0"/>
              <a:t>BUDGET &amp; </a:t>
            </a:r>
            <a:r>
              <a:rPr spc="-10" dirty="0"/>
              <a:t>FINANCE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6735"/>
            <a:ext cx="7353934" cy="41046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Check</a:t>
            </a:r>
            <a:r>
              <a:rPr sz="2200" b="1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Requests</a:t>
            </a:r>
            <a:endParaRPr sz="2200">
              <a:latin typeface="Century Gothic"/>
              <a:cs typeface="Century Gothic"/>
            </a:endParaRPr>
          </a:p>
          <a:p>
            <a:pPr marL="469900">
              <a:lnSpc>
                <a:spcPts val="2375"/>
              </a:lnSpc>
              <a:spcBef>
                <a:spcPts val="600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Each</a:t>
            </a:r>
            <a:r>
              <a:rPr sz="22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expense</a:t>
            </a:r>
            <a:r>
              <a:rPr sz="22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incurred</a:t>
            </a:r>
            <a:r>
              <a:rPr sz="22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must</a:t>
            </a:r>
            <a:r>
              <a:rPr sz="22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22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documented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on</a:t>
            </a:r>
            <a:endParaRPr sz="2200">
              <a:latin typeface="Century Gothic"/>
              <a:cs typeface="Century Gothic"/>
            </a:endParaRPr>
          </a:p>
          <a:p>
            <a:pPr marL="756285">
              <a:lnSpc>
                <a:spcPts val="2375"/>
              </a:lnSpc>
            </a:pP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“Check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Request”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 form</a:t>
            </a:r>
            <a:endParaRPr sz="2200">
              <a:latin typeface="Century Gothic"/>
              <a:cs typeface="Century Gothic"/>
            </a:endParaRPr>
          </a:p>
          <a:p>
            <a:pPr marL="756285" marR="730885" indent="-287020">
              <a:lnSpc>
                <a:spcPct val="80000"/>
              </a:lnSpc>
              <a:spcBef>
                <a:spcPts val="1130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2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Submit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form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22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copy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invoice</a:t>
            </a:r>
            <a:r>
              <a:rPr sz="22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the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22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chair</a:t>
            </a:r>
            <a:r>
              <a:rPr sz="22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Liaison</a:t>
            </a:r>
            <a:r>
              <a:rPr sz="22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approval</a:t>
            </a:r>
            <a:endParaRPr sz="2200">
              <a:latin typeface="Century Gothic"/>
              <a:cs typeface="Century Gothic"/>
            </a:endParaRPr>
          </a:p>
          <a:p>
            <a:pPr marL="756285" marR="497840" indent="-287020">
              <a:lnSpc>
                <a:spcPct val="80000"/>
              </a:lnSpc>
              <a:spcBef>
                <a:spcPts val="1130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Checks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are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cut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twice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per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month</a:t>
            </a:r>
            <a:r>
              <a:rPr sz="22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2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ensure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the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vendor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is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aware of</a:t>
            </a:r>
            <a:r>
              <a:rPr sz="22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22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potential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lag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time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with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receiving</a:t>
            </a:r>
            <a:r>
              <a:rPr sz="22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payment</a:t>
            </a:r>
            <a:endParaRPr sz="2200">
              <a:latin typeface="Century Gothic"/>
              <a:cs typeface="Century Gothic"/>
            </a:endParaRPr>
          </a:p>
          <a:p>
            <a:pPr marL="756285" marR="139700" indent="-287020">
              <a:lnSpc>
                <a:spcPct val="80000"/>
              </a:lnSpc>
              <a:spcBef>
                <a:spcPts val="1125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2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No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payment</a:t>
            </a:r>
            <a:r>
              <a:rPr sz="22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will</a:t>
            </a:r>
            <a:r>
              <a:rPr sz="22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22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made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without</a:t>
            </a:r>
            <a:r>
              <a:rPr sz="22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an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invoice</a:t>
            </a:r>
            <a:r>
              <a:rPr sz="22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or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Check</a:t>
            </a:r>
            <a:r>
              <a:rPr sz="22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Request</a:t>
            </a:r>
            <a:r>
              <a:rPr sz="22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form</a:t>
            </a:r>
            <a:endParaRPr sz="2200">
              <a:latin typeface="Century Gothic"/>
              <a:cs typeface="Century Gothic"/>
            </a:endParaRPr>
          </a:p>
          <a:p>
            <a:pPr marL="469900">
              <a:lnSpc>
                <a:spcPts val="2375"/>
              </a:lnSpc>
              <a:spcBef>
                <a:spcPts val="600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2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unbudgeted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expenses</a:t>
            </a:r>
            <a:r>
              <a:rPr sz="22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must</a:t>
            </a:r>
            <a:r>
              <a:rPr sz="22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22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approved</a:t>
            </a:r>
            <a:r>
              <a:rPr sz="22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by</a:t>
            </a:r>
            <a:endParaRPr sz="2200">
              <a:latin typeface="Century Gothic"/>
              <a:cs typeface="Century Gothic"/>
            </a:endParaRPr>
          </a:p>
          <a:p>
            <a:pPr marL="756285">
              <a:lnSpc>
                <a:spcPts val="2375"/>
              </a:lnSpc>
            </a:pP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 board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4993385"/>
            <a:ext cx="385000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BUDGET &amp; </a:t>
            </a: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FINANCE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140" y="400558"/>
            <a:ext cx="27311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Solicitation</a:t>
            </a:r>
            <a:r>
              <a:rPr sz="2200" b="1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200" b="1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1" spc="-20" dirty="0">
                <a:solidFill>
                  <a:srgbClr val="0E486E"/>
                </a:solidFill>
                <a:latin typeface="Century Gothic"/>
                <a:cs typeface="Century Gothic"/>
              </a:rPr>
              <a:t>Bids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69644" y="810209"/>
            <a:ext cx="5857240" cy="116586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99085" marR="5080" indent="-287020">
              <a:lnSpc>
                <a:spcPct val="80000"/>
              </a:lnSpc>
              <a:spcBef>
                <a:spcPts val="625"/>
              </a:spcBef>
            </a:pPr>
            <a:r>
              <a:rPr sz="1750" b="0" dirty="0">
                <a:latin typeface="Wingdings 3"/>
                <a:cs typeface="Wingdings 3"/>
              </a:rPr>
              <a:t></a:t>
            </a:r>
            <a:r>
              <a:rPr sz="1750" b="0" spc="210" dirty="0">
                <a:latin typeface="Times New Roman"/>
                <a:cs typeface="Times New Roman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200" b="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committees</a:t>
            </a:r>
            <a:r>
              <a:rPr sz="2200" b="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shall</a:t>
            </a:r>
            <a:r>
              <a:rPr sz="2200" b="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solicit</a:t>
            </a:r>
            <a:r>
              <a:rPr sz="2200" b="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22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minimum</a:t>
            </a:r>
            <a:r>
              <a:rPr sz="2200" b="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of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three</a:t>
            </a:r>
            <a:r>
              <a:rPr sz="22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bids</a:t>
            </a:r>
            <a:r>
              <a:rPr sz="2200" b="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2200" b="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any</a:t>
            </a:r>
            <a:r>
              <a:rPr sz="2200" b="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2200" b="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items</a:t>
            </a:r>
            <a:r>
              <a:rPr sz="2200" b="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that</a:t>
            </a:r>
            <a:r>
              <a:rPr sz="22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will</a:t>
            </a:r>
            <a:r>
              <a:rPr sz="2200" b="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be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purchased</a:t>
            </a:r>
            <a:r>
              <a:rPr sz="2200" b="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2200" b="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200" b="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monies</a:t>
            </a:r>
            <a:r>
              <a:rPr sz="2200" b="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or</a:t>
            </a:r>
            <a:r>
              <a:rPr sz="2200" b="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for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sponsorships</a:t>
            </a:r>
            <a:r>
              <a:rPr sz="2200" b="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(cash</a:t>
            </a:r>
            <a:r>
              <a:rPr sz="2200" b="0" spc="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or</a:t>
            </a:r>
            <a:r>
              <a:rPr sz="2200" b="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0" dirty="0">
                <a:solidFill>
                  <a:srgbClr val="0E486E"/>
                </a:solidFill>
                <a:latin typeface="Century Gothic"/>
                <a:cs typeface="Century Gothic"/>
              </a:rPr>
              <a:t>in-</a:t>
            </a:r>
            <a:r>
              <a:rPr sz="2200" b="0" spc="-10" dirty="0">
                <a:solidFill>
                  <a:srgbClr val="0E486E"/>
                </a:solidFill>
                <a:latin typeface="Century Gothic"/>
                <a:cs typeface="Century Gothic"/>
              </a:rPr>
              <a:t>kind)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140" y="1950625"/>
            <a:ext cx="6092825" cy="1796414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Contracts</a:t>
            </a:r>
            <a:endParaRPr sz="2200">
              <a:latin typeface="Century Gothic"/>
              <a:cs typeface="Century Gothic"/>
            </a:endParaRPr>
          </a:p>
          <a:p>
            <a:pPr marL="469900">
              <a:lnSpc>
                <a:spcPts val="2375"/>
              </a:lnSpc>
              <a:spcBef>
                <a:spcPts val="600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2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contracts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are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signed</a:t>
            </a:r>
            <a:r>
              <a:rPr sz="22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by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the</a:t>
            </a:r>
            <a:endParaRPr sz="2200">
              <a:latin typeface="Century Gothic"/>
              <a:cs typeface="Century Gothic"/>
            </a:endParaRPr>
          </a:p>
          <a:p>
            <a:pPr marL="756285">
              <a:lnSpc>
                <a:spcPts val="2375"/>
              </a:lnSpc>
            </a:pP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2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president</a:t>
            </a:r>
            <a:endParaRPr sz="2200">
              <a:latin typeface="Century Gothic"/>
              <a:cs typeface="Century Gothic"/>
            </a:endParaRPr>
          </a:p>
          <a:p>
            <a:pPr marL="469900">
              <a:lnSpc>
                <a:spcPts val="2375"/>
              </a:lnSpc>
              <a:spcBef>
                <a:spcPts val="600"/>
              </a:spcBef>
            </a:pPr>
            <a:r>
              <a:rPr sz="17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75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2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chapter’s</a:t>
            </a:r>
            <a:r>
              <a:rPr sz="22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headquarters</a:t>
            </a:r>
            <a:r>
              <a:rPr sz="22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office</a:t>
            </a:r>
            <a:r>
              <a:rPr sz="22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20" dirty="0">
                <a:solidFill>
                  <a:srgbClr val="0E486E"/>
                </a:solidFill>
                <a:latin typeface="Century Gothic"/>
                <a:cs typeface="Century Gothic"/>
              </a:rPr>
              <a:t>must</a:t>
            </a:r>
            <a:endParaRPr sz="2200">
              <a:latin typeface="Century Gothic"/>
              <a:cs typeface="Century Gothic"/>
            </a:endParaRPr>
          </a:p>
          <a:p>
            <a:pPr marL="756285">
              <a:lnSpc>
                <a:spcPts val="2375"/>
              </a:lnSpc>
            </a:pP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be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listed</a:t>
            </a:r>
            <a:r>
              <a:rPr sz="22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as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contact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location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2528" y="4726333"/>
            <a:ext cx="3038475" cy="14751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QUESTIONS?</a:t>
            </a:r>
            <a:endParaRPr sz="3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370"/>
              </a:spcBef>
            </a:pPr>
            <a:endParaRPr sz="3200">
              <a:latin typeface="Century Gothic"/>
              <a:cs typeface="Century Gothic"/>
            </a:endParaRPr>
          </a:p>
          <a:p>
            <a:pPr algn="r">
              <a:lnSpc>
                <a:spcPct val="100000"/>
              </a:lnSpc>
              <a:spcBef>
                <a:spcPts val="5"/>
              </a:spcBef>
            </a:pPr>
            <a:r>
              <a:rPr sz="1200" spc="-25" dirty="0">
                <a:solidFill>
                  <a:srgbClr val="3C1E53"/>
                </a:solidFill>
                <a:latin typeface="Arial"/>
                <a:cs typeface="Arial"/>
              </a:rPr>
              <a:t>47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4495800"/>
              <a:ext cx="3886200" cy="990600"/>
            </a:xfrm>
            <a:custGeom>
              <a:avLst/>
              <a:gdLst/>
              <a:ahLst/>
              <a:cxnLst/>
              <a:rect l="l" t="t" r="r" b="b"/>
              <a:pathLst>
                <a:path w="3886200" h="990600">
                  <a:moveTo>
                    <a:pt x="38862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3886200" y="9906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789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253" y="4789170"/>
            <a:ext cx="1703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Questions?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154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789F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6025" y="635253"/>
            <a:ext cx="417195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0" dirty="0"/>
              <a:t>SPONSORSHIP</a:t>
            </a:r>
            <a:r>
              <a:rPr sz="2900" spc="-125" dirty="0"/>
              <a:t> </a:t>
            </a:r>
            <a:r>
              <a:rPr sz="2900" spc="-10" dirty="0"/>
              <a:t>PROCESS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535940" y="1335786"/>
            <a:ext cx="7738745" cy="4099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2100" indent="-279400">
              <a:lnSpc>
                <a:spcPts val="2285"/>
              </a:lnSpc>
              <a:buSzPct val="105263"/>
              <a:buAutoNum type="arabicPeriod"/>
              <a:tabLst>
                <a:tab pos="292100" algn="l"/>
              </a:tabLst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Submit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Committee’s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needs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endParaRPr sz="1900">
              <a:latin typeface="Century Gothic"/>
              <a:cs typeface="Century Gothic"/>
            </a:endParaRPr>
          </a:p>
          <a:p>
            <a:pPr marL="299085">
              <a:lnSpc>
                <a:spcPts val="2170"/>
              </a:lnSpc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Management Office</a:t>
            </a:r>
            <a:r>
              <a:rPr sz="19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thru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Budget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Template.</a:t>
            </a:r>
            <a:endParaRPr sz="1900">
              <a:latin typeface="Century Gothic"/>
              <a:cs typeface="Century Gothic"/>
            </a:endParaRPr>
          </a:p>
          <a:p>
            <a:pPr marL="278130" marR="348615" indent="-266065">
              <a:lnSpc>
                <a:spcPts val="2050"/>
              </a:lnSpc>
              <a:spcBef>
                <a:spcPts val="1830"/>
              </a:spcBef>
              <a:buAutoNum type="arabicPeriod" startAt="2"/>
              <a:tabLst>
                <a:tab pos="299085" algn="l"/>
              </a:tabLst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Create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distribute</a:t>
            </a:r>
            <a:r>
              <a:rPr sz="19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Request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Donations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(RFD)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for 	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needs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solicit</a:t>
            </a:r>
            <a:r>
              <a:rPr sz="19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minimum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three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(3)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providers.</a:t>
            </a:r>
            <a:endParaRPr sz="1900">
              <a:latin typeface="Century Gothic"/>
              <a:cs typeface="Century Gothic"/>
            </a:endParaRPr>
          </a:p>
          <a:p>
            <a:pPr marL="278130" marR="369570" indent="-266065">
              <a:lnSpc>
                <a:spcPts val="2050"/>
              </a:lnSpc>
              <a:spcBef>
                <a:spcPts val="1805"/>
              </a:spcBef>
              <a:buAutoNum type="arabicPeriod" startAt="2"/>
              <a:tabLst>
                <a:tab pos="299085" algn="l"/>
              </a:tabLst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selected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must</a:t>
            </a:r>
            <a:r>
              <a:rPr sz="19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complete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Interest 	Form.</a:t>
            </a:r>
            <a:endParaRPr sz="1900">
              <a:latin typeface="Century Gothic"/>
              <a:cs typeface="Century Gothic"/>
            </a:endParaRPr>
          </a:p>
          <a:p>
            <a:pPr marL="278765" indent="-266065">
              <a:lnSpc>
                <a:spcPts val="2165"/>
              </a:lnSpc>
              <a:spcBef>
                <a:spcPts val="1545"/>
              </a:spcBef>
              <a:buAutoNum type="arabicPeriod" startAt="2"/>
              <a:tabLst>
                <a:tab pos="278765" algn="l"/>
              </a:tabLst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Set</a:t>
            </a:r>
            <a:r>
              <a:rPr sz="19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sponsors’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expectation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maximum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level</a:t>
            </a:r>
            <a:endParaRPr sz="1900">
              <a:latin typeface="Century Gothic"/>
              <a:cs typeface="Century Gothic"/>
            </a:endParaRPr>
          </a:p>
          <a:p>
            <a:pPr marL="299085">
              <a:lnSpc>
                <a:spcPts val="2165"/>
              </a:lnSpc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they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can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achieve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based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on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 Caps.</a:t>
            </a:r>
            <a:endParaRPr sz="1900">
              <a:latin typeface="Century Gothic"/>
              <a:cs typeface="Century Gothic"/>
            </a:endParaRPr>
          </a:p>
          <a:p>
            <a:pPr marL="278130" marR="5080" indent="-266065">
              <a:lnSpc>
                <a:spcPts val="2050"/>
              </a:lnSpc>
              <a:spcBef>
                <a:spcPts val="1835"/>
              </a:spcBef>
              <a:buAutoNum type="arabicPeriod" startAt="5"/>
              <a:tabLst>
                <a:tab pos="299085" algn="l"/>
              </a:tabLst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Negotiating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Pre-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Determined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Benefits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If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</a:t>
            </a:r>
            <a:r>
              <a:rPr sz="1900" spc="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is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asking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to 	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negotiate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standard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benefits,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work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Director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of 	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determine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acceptable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changes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standard 	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benefits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package.</a:t>
            </a:r>
            <a:endParaRPr sz="19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941069">
              <a:lnSpc>
                <a:spcPct val="100000"/>
              </a:lnSpc>
              <a:spcBef>
                <a:spcPts val="105"/>
              </a:spcBef>
            </a:pPr>
            <a:r>
              <a:rPr sz="2900" b="0" dirty="0">
                <a:latin typeface="Century Gothic"/>
                <a:cs typeface="Century Gothic"/>
              </a:rPr>
              <a:t>SPONSORSHIP</a:t>
            </a:r>
            <a:r>
              <a:rPr sz="2900" b="0" spc="-45" dirty="0">
                <a:latin typeface="Century Gothic"/>
                <a:cs typeface="Century Gothic"/>
              </a:rPr>
              <a:t> </a:t>
            </a:r>
            <a:r>
              <a:rPr sz="2900" b="0" dirty="0">
                <a:latin typeface="Century Gothic"/>
                <a:cs typeface="Century Gothic"/>
              </a:rPr>
              <a:t>PROCESS</a:t>
            </a:r>
            <a:r>
              <a:rPr sz="2900" b="0" spc="-20" dirty="0">
                <a:latin typeface="Century Gothic"/>
                <a:cs typeface="Century Gothic"/>
              </a:rPr>
              <a:t> </a:t>
            </a:r>
            <a:r>
              <a:rPr sz="2900" b="0" spc="-10" dirty="0">
                <a:latin typeface="Century Gothic"/>
                <a:cs typeface="Century Gothic"/>
              </a:rPr>
              <a:t>(CONT.)</a:t>
            </a:r>
            <a:endParaRPr sz="2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22580" marR="985519" indent="-310515">
              <a:lnSpc>
                <a:spcPts val="2450"/>
              </a:lnSpc>
              <a:spcBef>
                <a:spcPts val="140"/>
              </a:spcBef>
              <a:buSzPct val="110000"/>
              <a:buAutoNum type="arabicPeriod" startAt="6"/>
              <a:tabLst>
                <a:tab pos="469900" algn="l"/>
              </a:tabLst>
            </a:pPr>
            <a:r>
              <a:rPr sz="2000" dirty="0"/>
              <a:t>Dir.</a:t>
            </a:r>
            <a:r>
              <a:rPr sz="2000" spc="-30" dirty="0"/>
              <a:t> </a:t>
            </a:r>
            <a:r>
              <a:rPr sz="2000" dirty="0"/>
              <a:t>Of</a:t>
            </a:r>
            <a:r>
              <a:rPr sz="2000" spc="-20" dirty="0"/>
              <a:t> </a:t>
            </a:r>
            <a:r>
              <a:rPr sz="2000" dirty="0"/>
              <a:t>Sponsorship</a:t>
            </a:r>
            <a:r>
              <a:rPr sz="2000" spc="-10" dirty="0"/>
              <a:t> </a:t>
            </a:r>
            <a:r>
              <a:rPr sz="2000" dirty="0"/>
              <a:t>and/or</a:t>
            </a:r>
            <a:r>
              <a:rPr sz="2000" spc="-15" dirty="0"/>
              <a:t> </a:t>
            </a:r>
            <a:r>
              <a:rPr sz="2000" dirty="0"/>
              <a:t>Management</a:t>
            </a:r>
            <a:r>
              <a:rPr sz="2000" spc="-45" dirty="0"/>
              <a:t> </a:t>
            </a:r>
            <a:r>
              <a:rPr sz="2000" dirty="0"/>
              <a:t>Office</a:t>
            </a:r>
            <a:r>
              <a:rPr sz="2000" spc="-5" dirty="0"/>
              <a:t> </a:t>
            </a:r>
            <a:r>
              <a:rPr sz="2000" spc="-10" dirty="0"/>
              <a:t>create 	</a:t>
            </a:r>
            <a:r>
              <a:rPr sz="2000" dirty="0"/>
              <a:t>Sponsorship</a:t>
            </a:r>
            <a:r>
              <a:rPr sz="2000" spc="-25" dirty="0"/>
              <a:t> </a:t>
            </a:r>
            <a:r>
              <a:rPr sz="2000" spc="-10" dirty="0"/>
              <a:t>Agreement.</a:t>
            </a:r>
            <a:endParaRPr sz="2000"/>
          </a:p>
          <a:p>
            <a:pPr marL="292100" marR="238125" indent="-280035">
              <a:lnSpc>
                <a:spcPct val="100000"/>
              </a:lnSpc>
              <a:spcBef>
                <a:spcPts val="1714"/>
              </a:spcBef>
              <a:buAutoNum type="arabicPeriod" startAt="6"/>
              <a:tabLst>
                <a:tab pos="299085" algn="l"/>
              </a:tabLst>
            </a:pPr>
            <a:r>
              <a:rPr sz="2000" dirty="0"/>
              <a:t>Cash</a:t>
            </a:r>
            <a:r>
              <a:rPr sz="2000" spc="-40" dirty="0"/>
              <a:t> </a:t>
            </a:r>
            <a:r>
              <a:rPr sz="2000" dirty="0"/>
              <a:t>sponsors</a:t>
            </a:r>
            <a:r>
              <a:rPr sz="2000" spc="-40" dirty="0"/>
              <a:t> </a:t>
            </a:r>
            <a:r>
              <a:rPr sz="2000" dirty="0"/>
              <a:t>should</a:t>
            </a:r>
            <a:r>
              <a:rPr sz="2000" spc="-40" dirty="0"/>
              <a:t> </a:t>
            </a:r>
            <a:r>
              <a:rPr sz="2000" dirty="0"/>
              <a:t>receive</a:t>
            </a:r>
            <a:r>
              <a:rPr sz="2000" spc="-55" dirty="0"/>
              <a:t> </a:t>
            </a:r>
            <a:r>
              <a:rPr sz="2000" dirty="0"/>
              <a:t>an</a:t>
            </a:r>
            <a:r>
              <a:rPr sz="2000" spc="-40" dirty="0"/>
              <a:t> </a:t>
            </a:r>
            <a:r>
              <a:rPr sz="2000" dirty="0"/>
              <a:t>invoice</a:t>
            </a:r>
            <a:r>
              <a:rPr sz="2000" spc="-20" dirty="0"/>
              <a:t> </a:t>
            </a:r>
            <a:r>
              <a:rPr sz="2000" dirty="0"/>
              <a:t>with</a:t>
            </a:r>
            <a:r>
              <a:rPr sz="2000" spc="-45" dirty="0"/>
              <a:t> </a:t>
            </a:r>
            <a:r>
              <a:rPr sz="2000" dirty="0"/>
              <a:t>the</a:t>
            </a:r>
            <a:r>
              <a:rPr sz="2000" spc="-55" dirty="0"/>
              <a:t> </a:t>
            </a:r>
            <a:r>
              <a:rPr sz="2000" spc="-10" dirty="0"/>
              <a:t>sponsorship 	agreement.</a:t>
            </a:r>
            <a:endParaRPr sz="2000"/>
          </a:p>
          <a:p>
            <a:pPr marL="292100" marR="201295" indent="-280035">
              <a:lnSpc>
                <a:spcPct val="100000"/>
              </a:lnSpc>
              <a:spcBef>
                <a:spcPts val="1800"/>
              </a:spcBef>
              <a:buAutoNum type="arabicPeriod" startAt="6"/>
              <a:tabLst>
                <a:tab pos="299085" algn="l"/>
              </a:tabLst>
            </a:pPr>
            <a:r>
              <a:rPr sz="2000" dirty="0"/>
              <a:t>Sponsors</a:t>
            </a:r>
            <a:r>
              <a:rPr sz="2000" spc="-15" dirty="0"/>
              <a:t> </a:t>
            </a:r>
            <a:r>
              <a:rPr sz="2000" dirty="0"/>
              <a:t>must</a:t>
            </a:r>
            <a:r>
              <a:rPr sz="2000" spc="-50" dirty="0"/>
              <a:t> </a:t>
            </a:r>
            <a:r>
              <a:rPr sz="2000" dirty="0"/>
              <a:t>submit</a:t>
            </a:r>
            <a:r>
              <a:rPr sz="2000" spc="-50" dirty="0"/>
              <a:t> </a:t>
            </a:r>
            <a:r>
              <a:rPr sz="2000" dirty="0"/>
              <a:t>their</a:t>
            </a:r>
            <a:r>
              <a:rPr sz="2000" spc="-50" dirty="0"/>
              <a:t> </a:t>
            </a:r>
            <a:r>
              <a:rPr sz="2000" dirty="0"/>
              <a:t>signed</a:t>
            </a:r>
            <a:r>
              <a:rPr sz="2000" spc="-25" dirty="0"/>
              <a:t> </a:t>
            </a:r>
            <a:r>
              <a:rPr sz="2000" dirty="0"/>
              <a:t>agreements</a:t>
            </a:r>
            <a:r>
              <a:rPr sz="2000" spc="-60" dirty="0"/>
              <a:t> </a:t>
            </a:r>
            <a:r>
              <a:rPr sz="2000" dirty="0"/>
              <a:t>to</a:t>
            </a:r>
            <a:r>
              <a:rPr sz="2000" spc="-50" dirty="0"/>
              <a:t> </a:t>
            </a:r>
            <a:r>
              <a:rPr sz="2000" dirty="0"/>
              <a:t>the</a:t>
            </a:r>
            <a:r>
              <a:rPr sz="2000" spc="-40" dirty="0"/>
              <a:t> </a:t>
            </a:r>
            <a:r>
              <a:rPr sz="2000" spc="-10" dirty="0"/>
              <a:t>Chapter 	</a:t>
            </a:r>
            <a:r>
              <a:rPr sz="2000" dirty="0"/>
              <a:t>Management</a:t>
            </a:r>
            <a:r>
              <a:rPr sz="2000" spc="-35" dirty="0"/>
              <a:t> </a:t>
            </a:r>
            <a:r>
              <a:rPr sz="2000" spc="-10" dirty="0"/>
              <a:t>Office.</a:t>
            </a:r>
            <a:endParaRPr sz="2000"/>
          </a:p>
          <a:p>
            <a:pPr marL="292100" marR="5080" indent="-280035">
              <a:lnSpc>
                <a:spcPct val="100000"/>
              </a:lnSpc>
              <a:spcBef>
                <a:spcPts val="1800"/>
              </a:spcBef>
              <a:buAutoNum type="arabicPeriod" startAt="6"/>
              <a:tabLst>
                <a:tab pos="299085" algn="l"/>
              </a:tabLst>
            </a:pPr>
            <a:r>
              <a:rPr sz="2000" dirty="0"/>
              <a:t>A</a:t>
            </a:r>
            <a:r>
              <a:rPr sz="2000" spc="-20" dirty="0"/>
              <a:t> </a:t>
            </a:r>
            <a:r>
              <a:rPr sz="2000" dirty="0"/>
              <a:t>Sponsorship</a:t>
            </a:r>
            <a:r>
              <a:rPr sz="2000" spc="-15" dirty="0"/>
              <a:t> </a:t>
            </a:r>
            <a:r>
              <a:rPr sz="2000" dirty="0"/>
              <a:t>Kit</a:t>
            </a:r>
            <a:r>
              <a:rPr sz="2000" spc="-25" dirty="0"/>
              <a:t> </a:t>
            </a:r>
            <a:r>
              <a:rPr sz="2000" dirty="0"/>
              <a:t>will</a:t>
            </a:r>
            <a:r>
              <a:rPr sz="2000" spc="-10" dirty="0"/>
              <a:t> </a:t>
            </a:r>
            <a:r>
              <a:rPr sz="2000" dirty="0"/>
              <a:t>be</a:t>
            </a:r>
            <a:r>
              <a:rPr sz="2000" spc="-35" dirty="0"/>
              <a:t> </a:t>
            </a:r>
            <a:r>
              <a:rPr sz="2000" dirty="0"/>
              <a:t>emailed</a:t>
            </a:r>
            <a:r>
              <a:rPr sz="2000" spc="-40" dirty="0"/>
              <a:t> </a:t>
            </a:r>
            <a:r>
              <a:rPr sz="2000" dirty="0"/>
              <a:t>by</a:t>
            </a:r>
            <a:r>
              <a:rPr sz="2000" spc="-20" dirty="0"/>
              <a:t> </a:t>
            </a:r>
            <a:r>
              <a:rPr sz="2000" dirty="0"/>
              <a:t>the</a:t>
            </a:r>
            <a:r>
              <a:rPr sz="2000" spc="-45" dirty="0"/>
              <a:t> </a:t>
            </a:r>
            <a:r>
              <a:rPr sz="2000" dirty="0"/>
              <a:t>Chapter</a:t>
            </a:r>
            <a:r>
              <a:rPr sz="2000" spc="-50" dirty="0"/>
              <a:t> </a:t>
            </a:r>
            <a:r>
              <a:rPr sz="2000" spc="-10" dirty="0"/>
              <a:t>Management 	</a:t>
            </a:r>
            <a:r>
              <a:rPr sz="2000" dirty="0"/>
              <a:t>Office</a:t>
            </a:r>
            <a:r>
              <a:rPr sz="2000" spc="-15" dirty="0"/>
              <a:t> </a:t>
            </a:r>
            <a:r>
              <a:rPr sz="2000" dirty="0"/>
              <a:t>after</a:t>
            </a:r>
            <a:r>
              <a:rPr sz="2000" spc="-55" dirty="0"/>
              <a:t> </a:t>
            </a:r>
            <a:r>
              <a:rPr sz="2000" dirty="0"/>
              <a:t>receiving</a:t>
            </a:r>
            <a:r>
              <a:rPr sz="2000" spc="-30" dirty="0"/>
              <a:t> </a:t>
            </a:r>
            <a:r>
              <a:rPr sz="2000" dirty="0"/>
              <a:t>the</a:t>
            </a:r>
            <a:r>
              <a:rPr sz="2000" spc="-40" dirty="0"/>
              <a:t> </a:t>
            </a:r>
            <a:r>
              <a:rPr sz="2000" dirty="0"/>
              <a:t>signed</a:t>
            </a:r>
            <a:r>
              <a:rPr sz="2000" spc="-10" dirty="0"/>
              <a:t> agreement.</a:t>
            </a:r>
            <a:endParaRPr sz="2000"/>
          </a:p>
          <a:p>
            <a:pPr marL="299085" marR="535305" indent="-287020">
              <a:lnSpc>
                <a:spcPct val="100000"/>
              </a:lnSpc>
              <a:spcBef>
                <a:spcPts val="1805"/>
              </a:spcBef>
              <a:buAutoNum type="arabicPeriod" startAt="6"/>
              <a:tabLst>
                <a:tab pos="299085" algn="l"/>
                <a:tab pos="432434" algn="l"/>
              </a:tabLst>
            </a:pPr>
            <a:r>
              <a:rPr sz="2000" dirty="0"/>
              <a:t>Committees</a:t>
            </a:r>
            <a:r>
              <a:rPr sz="2000" spc="-55" dirty="0"/>
              <a:t> </a:t>
            </a:r>
            <a:r>
              <a:rPr sz="2000" dirty="0"/>
              <a:t>to</a:t>
            </a:r>
            <a:r>
              <a:rPr sz="2000" spc="-30" dirty="0"/>
              <a:t> </a:t>
            </a:r>
            <a:r>
              <a:rPr sz="2000" dirty="0"/>
              <a:t>communicate</a:t>
            </a:r>
            <a:r>
              <a:rPr sz="2000" spc="-50" dirty="0"/>
              <a:t> </a:t>
            </a:r>
            <a:r>
              <a:rPr sz="2000" dirty="0"/>
              <a:t>with</a:t>
            </a:r>
            <a:r>
              <a:rPr sz="2000" spc="-30" dirty="0"/>
              <a:t> </a:t>
            </a:r>
            <a:r>
              <a:rPr sz="2000" dirty="0"/>
              <a:t>the</a:t>
            </a:r>
            <a:r>
              <a:rPr sz="2000" spc="-40" dirty="0"/>
              <a:t> </a:t>
            </a:r>
            <a:r>
              <a:rPr sz="2000" dirty="0"/>
              <a:t>sponsor</a:t>
            </a:r>
            <a:r>
              <a:rPr sz="2000" spc="-15" dirty="0"/>
              <a:t> </a:t>
            </a:r>
            <a:r>
              <a:rPr sz="2000" dirty="0"/>
              <a:t>on</a:t>
            </a:r>
            <a:r>
              <a:rPr sz="2000" spc="-10" dirty="0"/>
              <a:t> fulfilling </a:t>
            </a:r>
            <a:r>
              <a:rPr sz="2000" dirty="0"/>
              <a:t>event</a:t>
            </a:r>
            <a:r>
              <a:rPr sz="2000" spc="-45" dirty="0"/>
              <a:t> </a:t>
            </a:r>
            <a:r>
              <a:rPr sz="2000" dirty="0"/>
              <a:t>specific</a:t>
            </a:r>
            <a:r>
              <a:rPr sz="2000" spc="-25" dirty="0"/>
              <a:t> </a:t>
            </a:r>
            <a:r>
              <a:rPr sz="2000" spc="-10" dirty="0"/>
              <a:t>benefits.</a:t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4993385"/>
            <a:ext cx="47218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BOARD</a:t>
            </a:r>
            <a:r>
              <a:rPr sz="32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RESPONSIBILITIES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140" y="656589"/>
            <a:ext cx="4853305" cy="1215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5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Discuss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26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decisions</a:t>
            </a:r>
            <a:r>
              <a:rPr sz="2600" spc="-20" dirty="0">
                <a:solidFill>
                  <a:srgbClr val="0E486E"/>
                </a:solidFill>
                <a:latin typeface="Century Gothic"/>
                <a:cs typeface="Century Gothic"/>
              </a:rPr>
              <a:t> with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that</a:t>
            </a:r>
            <a:r>
              <a:rPr sz="26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impact</a:t>
            </a:r>
            <a:r>
              <a:rPr sz="2600" spc="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their event/initiative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2140" y="2001138"/>
            <a:ext cx="6388100" cy="819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2050" b="0" dirty="0">
                <a:latin typeface="Wingdings 3"/>
                <a:cs typeface="Wingdings 3"/>
              </a:rPr>
              <a:t></a:t>
            </a:r>
            <a:r>
              <a:rPr sz="2050" b="0" spc="-120" dirty="0">
                <a:latin typeface="Times New Roman"/>
                <a:cs typeface="Times New Roman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Ensure</a:t>
            </a:r>
            <a:r>
              <a:rPr sz="26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monthly</a:t>
            </a:r>
            <a:r>
              <a:rPr sz="26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2600" b="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reports</a:t>
            </a:r>
            <a:r>
              <a:rPr sz="26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 are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submitted</a:t>
            </a:r>
            <a:r>
              <a:rPr sz="2600" b="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6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b="0" spc="-10" dirty="0">
                <a:solidFill>
                  <a:srgbClr val="0E486E"/>
                </a:solidFill>
                <a:latin typeface="Century Gothic"/>
                <a:cs typeface="Century Gothic"/>
              </a:rPr>
              <a:t>accurate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140" y="2949320"/>
            <a:ext cx="6092825" cy="1215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Bring</a:t>
            </a:r>
            <a:r>
              <a:rPr sz="2600" spc="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important</a:t>
            </a:r>
            <a:r>
              <a:rPr sz="26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committee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discussions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6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6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that</a:t>
            </a:r>
            <a:r>
              <a:rPr sz="26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require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26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consideration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or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approval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2528" y="4726333"/>
            <a:ext cx="3038475" cy="14751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QUESTIONS?</a:t>
            </a:r>
            <a:endParaRPr sz="3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370"/>
              </a:spcBef>
            </a:pPr>
            <a:endParaRPr sz="3200">
              <a:latin typeface="Century Gothic"/>
              <a:cs typeface="Century Gothic"/>
            </a:endParaRPr>
          </a:p>
          <a:p>
            <a:pPr algn="r">
              <a:lnSpc>
                <a:spcPct val="100000"/>
              </a:lnSpc>
              <a:spcBef>
                <a:spcPts val="5"/>
              </a:spcBef>
            </a:pPr>
            <a:r>
              <a:rPr sz="1200" spc="-25" dirty="0">
                <a:solidFill>
                  <a:srgbClr val="3C1E53"/>
                </a:solidFill>
                <a:latin typeface="Arial"/>
                <a:cs typeface="Arial"/>
              </a:rPr>
              <a:t>50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4495800"/>
              <a:ext cx="3886200" cy="990600"/>
            </a:xfrm>
            <a:custGeom>
              <a:avLst/>
              <a:gdLst/>
              <a:ahLst/>
              <a:cxnLst/>
              <a:rect l="l" t="t" r="r" b="b"/>
              <a:pathLst>
                <a:path w="3886200" h="990600">
                  <a:moveTo>
                    <a:pt x="38862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3886200" y="9906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789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253" y="4789170"/>
            <a:ext cx="1703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Questions?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154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789F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1539" rIns="0" bIns="0" rtlCol="0">
            <a:spAutoFit/>
          </a:bodyPr>
          <a:lstStyle/>
          <a:p>
            <a:pPr marL="1649095">
              <a:lnSpc>
                <a:spcPct val="100000"/>
              </a:lnSpc>
              <a:spcBef>
                <a:spcPts val="105"/>
              </a:spcBef>
            </a:pPr>
            <a:r>
              <a:rPr dirty="0"/>
              <a:t>CALENDAR</a:t>
            </a:r>
            <a:r>
              <a:rPr spc="-60" dirty="0"/>
              <a:t> </a:t>
            </a:r>
            <a:r>
              <a:rPr spc="-10" dirty="0"/>
              <a:t>OVERVIEW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2936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Chapter</a:t>
            </a:r>
            <a:r>
              <a:rPr sz="2400" spc="-55" dirty="0"/>
              <a:t> </a:t>
            </a:r>
            <a:r>
              <a:rPr sz="2400" dirty="0"/>
              <a:t>Important</a:t>
            </a:r>
            <a:r>
              <a:rPr sz="2400" spc="-55" dirty="0"/>
              <a:t> </a:t>
            </a:r>
            <a:r>
              <a:rPr sz="2400" spc="-10" dirty="0"/>
              <a:t>Dates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Chapter</a:t>
            </a:r>
            <a:r>
              <a:rPr sz="2400" spc="-20" dirty="0"/>
              <a:t> </a:t>
            </a:r>
            <a:r>
              <a:rPr sz="2400" dirty="0"/>
              <a:t>chapter</a:t>
            </a:r>
            <a:r>
              <a:rPr sz="2400" spc="-25" dirty="0"/>
              <a:t> </a:t>
            </a:r>
            <a:r>
              <a:rPr sz="2400" spc="-10" dirty="0"/>
              <a:t>events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Chapter</a:t>
            </a:r>
            <a:r>
              <a:rPr sz="2400" spc="-55" dirty="0"/>
              <a:t> </a:t>
            </a:r>
            <a:r>
              <a:rPr sz="2400" dirty="0"/>
              <a:t>board</a:t>
            </a:r>
            <a:r>
              <a:rPr sz="2400" spc="-45" dirty="0"/>
              <a:t> </a:t>
            </a:r>
            <a:r>
              <a:rPr sz="2400" spc="-10" dirty="0"/>
              <a:t>meetings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Publication</a:t>
            </a:r>
            <a:r>
              <a:rPr sz="2400" spc="-60" dirty="0"/>
              <a:t> </a:t>
            </a:r>
            <a:r>
              <a:rPr sz="2400" dirty="0"/>
              <a:t>dates</a:t>
            </a:r>
            <a:r>
              <a:rPr sz="2400" spc="-35" dirty="0"/>
              <a:t> </a:t>
            </a:r>
            <a:r>
              <a:rPr sz="2400" dirty="0"/>
              <a:t>(example</a:t>
            </a:r>
            <a:r>
              <a:rPr sz="2400" spc="-55" dirty="0"/>
              <a:t> </a:t>
            </a:r>
            <a:r>
              <a:rPr sz="2400" dirty="0"/>
              <a:t>every</a:t>
            </a:r>
            <a:r>
              <a:rPr sz="2400" spc="-55" dirty="0"/>
              <a:t> </a:t>
            </a:r>
            <a:r>
              <a:rPr sz="2400" dirty="0"/>
              <a:t>other</a:t>
            </a:r>
            <a:r>
              <a:rPr sz="2400" spc="-25" dirty="0"/>
              <a:t> </a:t>
            </a:r>
            <a:r>
              <a:rPr sz="2400" spc="-10" dirty="0"/>
              <a:t>Tuesday)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MPI</a:t>
            </a:r>
            <a:r>
              <a:rPr sz="2400" spc="-10" dirty="0"/>
              <a:t> Conferences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Industry</a:t>
            </a:r>
            <a:r>
              <a:rPr sz="2400" spc="-20" dirty="0"/>
              <a:t> </a:t>
            </a:r>
            <a:r>
              <a:rPr sz="2400" dirty="0"/>
              <a:t>Events</a:t>
            </a:r>
            <a:r>
              <a:rPr sz="2400" spc="-55" dirty="0"/>
              <a:t> </a:t>
            </a:r>
            <a:r>
              <a:rPr sz="2400" dirty="0"/>
              <a:t>&amp;</a:t>
            </a:r>
            <a:r>
              <a:rPr sz="2400" spc="-40" dirty="0"/>
              <a:t> </a:t>
            </a:r>
            <a:r>
              <a:rPr sz="2400" spc="-10" dirty="0"/>
              <a:t>Tradeshows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9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/>
              <a:t>Major</a:t>
            </a:r>
            <a:r>
              <a:rPr sz="2400" spc="-30" dirty="0"/>
              <a:t> </a:t>
            </a:r>
            <a:r>
              <a:rPr sz="2400" spc="-10" dirty="0"/>
              <a:t>Holidays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2528" y="4726333"/>
            <a:ext cx="3038475" cy="14751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QUESTIONS?</a:t>
            </a:r>
            <a:endParaRPr sz="3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370"/>
              </a:spcBef>
            </a:pPr>
            <a:endParaRPr sz="3200">
              <a:latin typeface="Century Gothic"/>
              <a:cs typeface="Century Gothic"/>
            </a:endParaRPr>
          </a:p>
          <a:p>
            <a:pPr algn="r">
              <a:lnSpc>
                <a:spcPct val="100000"/>
              </a:lnSpc>
              <a:spcBef>
                <a:spcPts val="5"/>
              </a:spcBef>
            </a:pPr>
            <a:r>
              <a:rPr sz="1200" spc="-25" dirty="0">
                <a:solidFill>
                  <a:srgbClr val="3C1E53"/>
                </a:solidFill>
                <a:latin typeface="Arial"/>
                <a:cs typeface="Arial"/>
              </a:rPr>
              <a:t>52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4495800"/>
              <a:ext cx="3886200" cy="990600"/>
            </a:xfrm>
            <a:custGeom>
              <a:avLst/>
              <a:gdLst/>
              <a:ahLst/>
              <a:cxnLst/>
              <a:rect l="l" t="t" r="r" b="b"/>
              <a:pathLst>
                <a:path w="3886200" h="990600">
                  <a:moveTo>
                    <a:pt x="38862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3886200" y="9906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789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253" y="4789170"/>
            <a:ext cx="1703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Questions?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154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789F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580" y="635253"/>
            <a:ext cx="503110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84630" marR="5080" indent="-1472565">
              <a:lnSpc>
                <a:spcPct val="100000"/>
              </a:lnSpc>
              <a:spcBef>
                <a:spcPts val="105"/>
              </a:spcBef>
            </a:pPr>
            <a:r>
              <a:rPr dirty="0"/>
              <a:t>MEET</a:t>
            </a:r>
            <a:r>
              <a:rPr spc="-20" dirty="0"/>
              <a:t> </a:t>
            </a:r>
            <a:r>
              <a:rPr dirty="0"/>
              <a:t>YOUR</a:t>
            </a:r>
            <a:r>
              <a:rPr spc="-5" dirty="0"/>
              <a:t> </a:t>
            </a:r>
            <a:r>
              <a:rPr spc="-10" dirty="0"/>
              <a:t>ASSOCIATION MANAGER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2258737"/>
            <a:ext cx="4480560" cy="380682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Executive</a:t>
            </a:r>
            <a:r>
              <a:rPr sz="26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Director</a:t>
            </a: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6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Association</a:t>
            </a:r>
            <a:r>
              <a:rPr sz="26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Manager</a:t>
            </a: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Sr.</a:t>
            </a:r>
            <a:r>
              <a:rPr sz="26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Financial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Accountant</a:t>
            </a: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600" spc="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Staff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Accountant</a:t>
            </a: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6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Graphic</a:t>
            </a:r>
            <a:r>
              <a:rPr sz="26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Designer</a:t>
            </a: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600" spc="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President</a:t>
            </a: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Chief</a:t>
            </a:r>
            <a:r>
              <a:rPr sz="26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Operating</a:t>
            </a:r>
            <a:r>
              <a:rPr sz="26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Officer</a:t>
            </a: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0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05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r>
              <a:rPr sz="26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600" dirty="0">
                <a:solidFill>
                  <a:srgbClr val="0E486E"/>
                </a:solidFill>
                <a:latin typeface="Century Gothic"/>
                <a:cs typeface="Century Gothic"/>
              </a:rPr>
              <a:t>Vice</a:t>
            </a:r>
            <a:r>
              <a:rPr sz="2600" spc="-10" dirty="0">
                <a:solidFill>
                  <a:srgbClr val="0E486E"/>
                </a:solidFill>
                <a:latin typeface="Century Gothic"/>
                <a:cs typeface="Century Gothic"/>
              </a:rPr>
              <a:t> President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015" rIns="0" bIns="0" rtlCol="0">
            <a:spAutoFit/>
          </a:bodyPr>
          <a:lstStyle/>
          <a:p>
            <a:pPr marL="701675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entury Gothic"/>
                <a:cs typeface="Century Gothic"/>
              </a:rPr>
              <a:t>MAIN</a:t>
            </a:r>
            <a:r>
              <a:rPr b="0" spc="-1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CONTACT</a:t>
            </a:r>
            <a:r>
              <a:rPr b="0" spc="-40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INFORMATION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9194" y="2927984"/>
            <a:ext cx="3380740" cy="1348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E486E"/>
                </a:solidFill>
                <a:latin typeface="Century Gothic"/>
                <a:cs typeface="Century Gothic"/>
              </a:rPr>
              <a:t>Executive</a:t>
            </a:r>
            <a:r>
              <a:rPr sz="2400" b="1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E486E"/>
                </a:solidFill>
                <a:latin typeface="Century Gothic"/>
                <a:cs typeface="Century Gothic"/>
              </a:rPr>
              <a:t>Director</a:t>
            </a:r>
            <a:r>
              <a:rPr sz="2400" b="1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b="1" spc="-50" dirty="0">
                <a:solidFill>
                  <a:srgbClr val="0E486E"/>
                </a:solidFill>
                <a:latin typeface="Century Gothic"/>
                <a:cs typeface="Century Gothic"/>
              </a:rPr>
              <a:t>-</a:t>
            </a:r>
            <a:endParaRPr sz="2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714"/>
              </a:spcBef>
            </a:pP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0E486E"/>
                </a:solidFill>
                <a:latin typeface="Century Gothic"/>
                <a:cs typeface="Century Gothic"/>
              </a:rPr>
              <a:t>Association</a:t>
            </a:r>
            <a:r>
              <a:rPr sz="2400" b="1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E486E"/>
                </a:solidFill>
                <a:latin typeface="Century Gothic"/>
                <a:cs typeface="Century Gothic"/>
              </a:rPr>
              <a:t>Manager</a:t>
            </a:r>
            <a:r>
              <a:rPr sz="2400" b="1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400" b="1" spc="-50" dirty="0">
                <a:solidFill>
                  <a:srgbClr val="0E486E"/>
                </a:solidFill>
                <a:latin typeface="Century Gothic"/>
                <a:cs typeface="Century Gothic"/>
              </a:rPr>
              <a:t>-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2000" y="307594"/>
            <a:ext cx="60782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TEAM</a:t>
            </a:r>
            <a:r>
              <a:rPr spc="-30" dirty="0"/>
              <a:t> </a:t>
            </a:r>
            <a:r>
              <a:rPr dirty="0"/>
              <a:t>ROLES</a:t>
            </a:r>
            <a:r>
              <a:rPr spc="-5" dirty="0"/>
              <a:t> </a:t>
            </a:r>
            <a:r>
              <a:rPr dirty="0"/>
              <a:t>&amp;</a:t>
            </a:r>
            <a:r>
              <a:rPr spc="-5" dirty="0"/>
              <a:t> </a:t>
            </a:r>
            <a:r>
              <a:rPr spc="-10" dirty="0"/>
              <a:t>RESPONSIBILITIES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64184"/>
            <a:ext cx="7151370" cy="2324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i="1" dirty="0">
                <a:solidFill>
                  <a:srgbClr val="0E486E"/>
                </a:solidFill>
                <a:latin typeface="Century Gothic"/>
                <a:cs typeface="Century Gothic"/>
              </a:rPr>
              <a:t>Executive</a:t>
            </a:r>
            <a:r>
              <a:rPr sz="1900" b="1" i="1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i="1" dirty="0">
                <a:solidFill>
                  <a:srgbClr val="0E486E"/>
                </a:solidFill>
                <a:latin typeface="Century Gothic"/>
                <a:cs typeface="Century Gothic"/>
              </a:rPr>
              <a:t>Director</a:t>
            </a:r>
            <a:r>
              <a:rPr sz="1900" b="1" i="1" spc="-50" dirty="0">
                <a:solidFill>
                  <a:srgbClr val="0E486E"/>
                </a:solidFill>
                <a:latin typeface="Century Gothic"/>
                <a:cs typeface="Century Gothic"/>
              </a:rPr>
              <a:t> –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sz="1900" b="1" dirty="0">
                <a:solidFill>
                  <a:srgbClr val="0E486E"/>
                </a:solidFill>
                <a:latin typeface="Century Gothic"/>
                <a:cs typeface="Century Gothic"/>
              </a:rPr>
              <a:t>General</a:t>
            </a:r>
            <a:r>
              <a:rPr sz="1900" b="1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Management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Leads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Association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Management</a:t>
            </a:r>
            <a:r>
              <a:rPr sz="19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Team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Manages</a:t>
            </a:r>
            <a:r>
              <a:rPr sz="19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pace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reporting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activities</a:t>
            </a:r>
            <a:r>
              <a:rPr sz="19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reporting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Serves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as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liaison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MPI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headquarters</a:t>
            </a:r>
            <a:endParaRPr sz="19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9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Communications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281298"/>
            <a:ext cx="706691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Manages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non-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based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website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content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updates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436137"/>
            <a:ext cx="5862320" cy="64135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244"/>
              </a:spcBef>
            </a:pP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changes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Serves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as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Editor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online</a:t>
            </a:r>
            <a:r>
              <a:rPr sz="19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print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publications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4378833"/>
            <a:ext cx="301117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b="1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900" b="1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Advertising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686680"/>
            <a:ext cx="7646034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Manages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agreements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benefit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fulfillment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841519"/>
            <a:ext cx="5991860" cy="64135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244"/>
              </a:spcBef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sponsors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Advertising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sales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online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print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publications</a:t>
            </a:r>
            <a:endParaRPr sz="19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2000" y="536194"/>
            <a:ext cx="60782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TEAM</a:t>
            </a:r>
            <a:r>
              <a:rPr spc="-30" dirty="0"/>
              <a:t> </a:t>
            </a:r>
            <a:r>
              <a:rPr dirty="0"/>
              <a:t>ROLES</a:t>
            </a:r>
            <a:r>
              <a:rPr spc="-5" dirty="0"/>
              <a:t> </a:t>
            </a:r>
            <a:r>
              <a:rPr dirty="0"/>
              <a:t>&amp;</a:t>
            </a:r>
            <a:r>
              <a:rPr spc="-5" dirty="0"/>
              <a:t> </a:t>
            </a:r>
            <a:r>
              <a:rPr spc="-10" dirty="0"/>
              <a:t>RESPONSIBILITIES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316481"/>
            <a:ext cx="2330450" cy="784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i="1" dirty="0">
                <a:solidFill>
                  <a:srgbClr val="0E486E"/>
                </a:solidFill>
                <a:latin typeface="Century Gothic"/>
                <a:cs typeface="Century Gothic"/>
              </a:rPr>
              <a:t>Executive</a:t>
            </a:r>
            <a:r>
              <a:rPr sz="1900" b="1" i="1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i="1" dirty="0">
                <a:solidFill>
                  <a:srgbClr val="0E486E"/>
                </a:solidFill>
                <a:latin typeface="Century Gothic"/>
                <a:cs typeface="Century Gothic"/>
              </a:rPr>
              <a:t>Director</a:t>
            </a:r>
            <a:r>
              <a:rPr sz="1900" b="1" i="1" spc="-50" dirty="0">
                <a:solidFill>
                  <a:srgbClr val="0E486E"/>
                </a:solidFill>
                <a:latin typeface="Century Gothic"/>
                <a:cs typeface="Century Gothic"/>
              </a:rPr>
              <a:t> –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sz="1900" b="1" dirty="0">
                <a:solidFill>
                  <a:srgbClr val="0E486E"/>
                </a:solidFill>
                <a:latin typeface="Century Gothic"/>
                <a:cs typeface="Century Gothic"/>
              </a:rPr>
              <a:t>Strategic</a:t>
            </a:r>
            <a:r>
              <a:rPr sz="1900" b="1" spc="-8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Guidance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093722"/>
            <a:ext cx="7169784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Conducts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consistent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benchmarking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studies</a:t>
            </a:r>
            <a:r>
              <a:rPr sz="190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while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providing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248888"/>
            <a:ext cx="6864350" cy="94932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240"/>
              </a:spcBef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recommendations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for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best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practices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Advises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President,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President-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Elect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Directors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Advises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BOD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on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Policies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Procedures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3191382"/>
            <a:ext cx="774065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Assists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committees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expectations,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terms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trains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incoming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2452" y="3365119"/>
            <a:ext cx="124396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961395"/>
            <a:ext cx="5941695" cy="64198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9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Finance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5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Prepares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post-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preliminary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financial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reports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4596765"/>
            <a:ext cx="7703184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Conducts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year-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end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financial</a:t>
            </a:r>
            <a:r>
              <a:rPr sz="190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projection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analysis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throughout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2452" y="4770501"/>
            <a:ext cx="120078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fiscal</a:t>
            </a:r>
            <a:r>
              <a:rPr sz="190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year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5078348"/>
            <a:ext cx="7573009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Works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Finance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Committee</a:t>
            </a:r>
            <a:r>
              <a:rPr sz="19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develop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long-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term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financial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2452" y="5252084"/>
            <a:ext cx="471487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planning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revenue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growth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strategies</a:t>
            </a:r>
            <a:endParaRPr sz="19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5839" rIns="0" bIns="0" rtlCol="0">
            <a:spAutoFit/>
          </a:bodyPr>
          <a:lstStyle/>
          <a:p>
            <a:pPr marL="577850">
              <a:lnSpc>
                <a:spcPct val="100000"/>
              </a:lnSpc>
              <a:spcBef>
                <a:spcPts val="105"/>
              </a:spcBef>
            </a:pPr>
            <a:r>
              <a:rPr dirty="0"/>
              <a:t>TEAM</a:t>
            </a:r>
            <a:r>
              <a:rPr spc="-30" dirty="0"/>
              <a:t> </a:t>
            </a:r>
            <a:r>
              <a:rPr dirty="0"/>
              <a:t>ROLES</a:t>
            </a:r>
            <a:r>
              <a:rPr spc="-5" dirty="0"/>
              <a:t> </a:t>
            </a:r>
            <a:r>
              <a:rPr dirty="0"/>
              <a:t>&amp;</a:t>
            </a:r>
            <a:r>
              <a:rPr spc="-5" dirty="0"/>
              <a:t> </a:t>
            </a:r>
            <a:r>
              <a:rPr spc="-10" dirty="0"/>
              <a:t>RESPONSIBILITIES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82623"/>
            <a:ext cx="2837180" cy="867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Association</a:t>
            </a:r>
            <a:r>
              <a:rPr sz="2000" b="1" i="1" spc="-10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Manager</a:t>
            </a:r>
            <a:r>
              <a:rPr sz="2000" b="1" i="1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i="1" spc="-5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820"/>
              </a:spcBef>
            </a:pPr>
            <a:r>
              <a:rPr sz="2000" b="1" dirty="0">
                <a:solidFill>
                  <a:srgbClr val="0E486E"/>
                </a:solidFill>
                <a:latin typeface="Century Gothic"/>
                <a:cs typeface="Century Gothic"/>
              </a:rPr>
              <a:t>General</a:t>
            </a:r>
            <a:r>
              <a:rPr sz="2000" b="1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Management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569845"/>
            <a:ext cx="736663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Serves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as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chapter’s</a:t>
            </a:r>
            <a:r>
              <a:rPr sz="20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Point Person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-</a:t>
            </a:r>
            <a:r>
              <a:rPr sz="20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Answers</a:t>
            </a:r>
            <a:r>
              <a:rPr sz="20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phone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 calls,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2452" y="2783205"/>
            <a:ext cx="50933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responds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emails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member</a:t>
            </a:r>
            <a:r>
              <a:rPr sz="20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requests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3133725"/>
            <a:ext cx="787463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Interface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between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members,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Board</a:t>
            </a:r>
            <a:r>
              <a:rPr sz="20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0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Directors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3301974"/>
            <a:ext cx="6571615" cy="72644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459"/>
              </a:spcBef>
            </a:pP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Support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20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administrative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responsibilities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399026"/>
            <a:ext cx="334835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2000" b="1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E486E"/>
                </a:solidFill>
                <a:latin typeface="Century Gothic"/>
                <a:cs typeface="Century Gothic"/>
              </a:rPr>
              <a:t>Marketing</a:t>
            </a:r>
            <a:r>
              <a:rPr sz="2000" b="1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2000" b="1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Logistics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4749546"/>
            <a:ext cx="79114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Develops</a:t>
            </a:r>
            <a:r>
              <a:rPr sz="20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distributes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Cvent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Communications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based</a:t>
            </a:r>
            <a:r>
              <a:rPr sz="2000" spc="-25" dirty="0">
                <a:solidFill>
                  <a:srgbClr val="0E486E"/>
                </a:solidFill>
                <a:latin typeface="Century Gothic"/>
                <a:cs typeface="Century Gothic"/>
              </a:rPr>
              <a:t> on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2452" y="4962905"/>
            <a:ext cx="7724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submitted</a:t>
            </a:r>
            <a:r>
              <a:rPr sz="20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GTWO</a:t>
            </a:r>
            <a:r>
              <a:rPr sz="2000" spc="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forms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communicates</a:t>
            </a:r>
            <a:r>
              <a:rPr sz="20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directly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20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Cvent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5130901"/>
            <a:ext cx="6769100" cy="7270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459"/>
              </a:spcBef>
            </a:pP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on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related</a:t>
            </a:r>
            <a:r>
              <a:rPr sz="20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issues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Assists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r>
              <a:rPr sz="20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Leadership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events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as</a:t>
            </a:r>
            <a:r>
              <a:rPr sz="20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needed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9639" rIns="0" bIns="0" rtlCol="0">
            <a:spAutoFit/>
          </a:bodyPr>
          <a:lstStyle/>
          <a:p>
            <a:pPr marL="577850">
              <a:lnSpc>
                <a:spcPct val="100000"/>
              </a:lnSpc>
              <a:spcBef>
                <a:spcPts val="105"/>
              </a:spcBef>
            </a:pPr>
            <a:r>
              <a:rPr dirty="0"/>
              <a:t>TEAM</a:t>
            </a:r>
            <a:r>
              <a:rPr spc="-30" dirty="0"/>
              <a:t> </a:t>
            </a:r>
            <a:r>
              <a:rPr dirty="0"/>
              <a:t>ROLES</a:t>
            </a:r>
            <a:r>
              <a:rPr spc="-5" dirty="0"/>
              <a:t> </a:t>
            </a:r>
            <a:r>
              <a:rPr dirty="0"/>
              <a:t>&amp;</a:t>
            </a:r>
            <a:r>
              <a:rPr spc="-5" dirty="0"/>
              <a:t> </a:t>
            </a:r>
            <a:r>
              <a:rPr spc="-10" dirty="0"/>
              <a:t>RESPONSIBILITIES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835023"/>
            <a:ext cx="7824470" cy="3926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Association</a:t>
            </a:r>
            <a:r>
              <a:rPr sz="2000" b="1" i="1" spc="-10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Manager</a:t>
            </a:r>
            <a:r>
              <a:rPr sz="2000" b="1" i="1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i="1" spc="-50" dirty="0">
                <a:solidFill>
                  <a:srgbClr val="0E486E"/>
                </a:solidFill>
                <a:latin typeface="Century Gothic"/>
                <a:cs typeface="Century Gothic"/>
              </a:rPr>
              <a:t>–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145"/>
              </a:spcBef>
            </a:pPr>
            <a:r>
              <a:rPr sz="20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Membership</a:t>
            </a:r>
            <a:endParaRPr sz="2000">
              <a:latin typeface="Century Gothic"/>
              <a:cs typeface="Century Gothic"/>
            </a:endParaRPr>
          </a:p>
          <a:p>
            <a:pPr marL="299085" marR="611505" indent="-287020">
              <a:lnSpc>
                <a:spcPts val="1920"/>
              </a:lnSpc>
              <a:spcBef>
                <a:spcPts val="106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Manages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Q&amp;A,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Assessments</a:t>
            </a:r>
            <a:r>
              <a:rPr sz="20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develops</a:t>
            </a:r>
            <a:r>
              <a:rPr sz="20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tabulated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membership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reports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Send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initial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new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member</a:t>
            </a:r>
            <a:r>
              <a:rPr sz="20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communications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from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Chapter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Communications</a:t>
            </a:r>
            <a:endParaRPr sz="2000">
              <a:latin typeface="Century Gothic"/>
              <a:cs typeface="Century Gothic"/>
            </a:endParaRPr>
          </a:p>
          <a:p>
            <a:pPr marL="299085" marR="153670" indent="-287020">
              <a:lnSpc>
                <a:spcPts val="1920"/>
              </a:lnSpc>
              <a:spcBef>
                <a:spcPts val="106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Manages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association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communications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campaigns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event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marketing</a:t>
            </a:r>
            <a:r>
              <a:rPr sz="20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campaigns/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activities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 promotional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efforts.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ts val="2160"/>
              </a:lnSpc>
              <a:spcBef>
                <a:spcPts val="62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3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Ensures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consistency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Chapter’s</a:t>
            </a:r>
            <a:r>
              <a:rPr sz="20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messaging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across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endParaRPr sz="2000">
              <a:latin typeface="Century Gothic"/>
              <a:cs typeface="Century Gothic"/>
            </a:endParaRPr>
          </a:p>
          <a:p>
            <a:pPr marL="299085">
              <a:lnSpc>
                <a:spcPts val="2160"/>
              </a:lnSpc>
            </a:pP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membership</a:t>
            </a:r>
            <a:r>
              <a:rPr sz="20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campaigns.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1539" rIns="0" bIns="0" rtlCol="0">
            <a:spAutoFit/>
          </a:bodyPr>
          <a:lstStyle/>
          <a:p>
            <a:pPr marL="615950">
              <a:lnSpc>
                <a:spcPct val="100000"/>
              </a:lnSpc>
              <a:spcBef>
                <a:spcPts val="105"/>
              </a:spcBef>
            </a:pPr>
            <a:r>
              <a:rPr dirty="0"/>
              <a:t>TEAM</a:t>
            </a:r>
            <a:r>
              <a:rPr spc="-30" dirty="0"/>
              <a:t> </a:t>
            </a:r>
            <a:r>
              <a:rPr dirty="0"/>
              <a:t>ROLES</a:t>
            </a:r>
            <a:r>
              <a:rPr spc="-5" dirty="0"/>
              <a:t> </a:t>
            </a:r>
            <a:r>
              <a:rPr dirty="0"/>
              <a:t>&amp;</a:t>
            </a:r>
            <a:r>
              <a:rPr spc="-5" dirty="0"/>
              <a:t> </a:t>
            </a:r>
            <a:r>
              <a:rPr spc="-10" dirty="0"/>
              <a:t>RESPONSIBILITIES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2044" y="1860411"/>
            <a:ext cx="6188710" cy="355981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Sr.</a:t>
            </a:r>
            <a:r>
              <a:rPr sz="2000" b="1" i="1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Financial</a:t>
            </a:r>
            <a:r>
              <a:rPr sz="2000" b="1" i="1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Accountant</a:t>
            </a:r>
            <a:r>
              <a:rPr sz="2000" b="1" i="1" spc="-50" dirty="0">
                <a:solidFill>
                  <a:srgbClr val="0E486E"/>
                </a:solidFill>
                <a:latin typeface="Century Gothic"/>
                <a:cs typeface="Century Gothic"/>
              </a:rPr>
              <a:t> –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Staff</a:t>
            </a:r>
            <a:r>
              <a:rPr sz="2000" b="1" i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b="1" i="1" dirty="0">
                <a:solidFill>
                  <a:srgbClr val="0E486E"/>
                </a:solidFill>
                <a:latin typeface="Century Gothic"/>
                <a:cs typeface="Century Gothic"/>
              </a:rPr>
              <a:t>Accountant</a:t>
            </a:r>
            <a:r>
              <a:rPr sz="2000" b="1" i="1" spc="-50" dirty="0">
                <a:solidFill>
                  <a:srgbClr val="0E486E"/>
                </a:solidFill>
                <a:latin typeface="Century Gothic"/>
                <a:cs typeface="Century Gothic"/>
              </a:rPr>
              <a:t> –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614"/>
              </a:spcBef>
            </a:pPr>
            <a:endParaRPr sz="2000">
              <a:latin typeface="Century Gothic"/>
              <a:cs typeface="Century Gothic"/>
            </a:endParaRPr>
          </a:p>
          <a:p>
            <a:pPr marL="299085" marR="5080" indent="-287020">
              <a:lnSpc>
                <a:spcPct val="80000"/>
              </a:lnSpc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3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Manages</a:t>
            </a:r>
            <a:r>
              <a:rPr sz="20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accounting</a:t>
            </a:r>
            <a:r>
              <a:rPr sz="20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procedures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according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0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Policies</a:t>
            </a:r>
            <a:r>
              <a:rPr sz="20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Procedures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Financial</a:t>
            </a:r>
            <a:r>
              <a:rPr sz="20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Reporting</a:t>
            </a:r>
            <a:r>
              <a:rPr sz="20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(Monthly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Yearly)</a:t>
            </a:r>
            <a:endParaRPr sz="2000">
              <a:latin typeface="Century Gothic"/>
              <a:cs typeface="Century Gothic"/>
            </a:endParaRPr>
          </a:p>
          <a:p>
            <a:pPr marL="299085" marR="1561465" indent="-287020">
              <a:lnSpc>
                <a:spcPct val="80000"/>
              </a:lnSpc>
              <a:spcBef>
                <a:spcPts val="108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3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Accounts</a:t>
            </a:r>
            <a:r>
              <a:rPr sz="20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Payable</a:t>
            </a:r>
            <a:r>
              <a:rPr sz="20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Receivable Management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Banking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0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Merchant</a:t>
            </a:r>
            <a:r>
              <a:rPr sz="20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Services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Management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Manages</a:t>
            </a:r>
            <a:r>
              <a:rPr sz="20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E486E"/>
                </a:solidFill>
                <a:latin typeface="Century Gothic"/>
                <a:cs typeface="Century Gothic"/>
              </a:rPr>
              <a:t>Annual</a:t>
            </a:r>
            <a:r>
              <a:rPr sz="20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0E486E"/>
                </a:solidFill>
                <a:latin typeface="Century Gothic"/>
                <a:cs typeface="Century Gothic"/>
              </a:rPr>
              <a:t>Audit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552958"/>
            <a:ext cx="637603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0" dirty="0">
                <a:latin typeface="Century Gothic"/>
                <a:cs typeface="Century Gothic"/>
              </a:rPr>
              <a:t>MONTHLY</a:t>
            </a:r>
            <a:r>
              <a:rPr sz="2500" b="0" spc="-100" dirty="0">
                <a:latin typeface="Century Gothic"/>
                <a:cs typeface="Century Gothic"/>
              </a:rPr>
              <a:t> </a:t>
            </a:r>
            <a:r>
              <a:rPr sz="2500" b="0" dirty="0">
                <a:latin typeface="Century Gothic"/>
                <a:cs typeface="Century Gothic"/>
              </a:rPr>
              <a:t>BOARD</a:t>
            </a:r>
            <a:r>
              <a:rPr sz="2500" b="0" spc="-100" dirty="0">
                <a:latin typeface="Century Gothic"/>
                <a:cs typeface="Century Gothic"/>
              </a:rPr>
              <a:t> </a:t>
            </a:r>
            <a:r>
              <a:rPr sz="2500" b="0" dirty="0">
                <a:latin typeface="Century Gothic"/>
                <a:cs typeface="Century Gothic"/>
              </a:rPr>
              <a:t>MEETINGS</a:t>
            </a:r>
            <a:r>
              <a:rPr sz="2500" b="0" spc="-114" dirty="0">
                <a:latin typeface="Century Gothic"/>
                <a:cs typeface="Century Gothic"/>
              </a:rPr>
              <a:t> </a:t>
            </a:r>
            <a:r>
              <a:rPr sz="2500" b="0" spc="-10" dirty="0">
                <a:latin typeface="Century Gothic"/>
                <a:cs typeface="Century Gothic"/>
              </a:rPr>
              <a:t>DOCUMENTS</a:t>
            </a:r>
            <a:endParaRPr sz="25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855319"/>
            <a:ext cx="7303134" cy="450723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Board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Reports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2000" dirty="0">
                <a:solidFill>
                  <a:srgbClr val="99FF99"/>
                </a:solidFill>
                <a:latin typeface="Century Gothic"/>
                <a:cs typeface="Century Gothic"/>
              </a:rPr>
              <a:t>Action</a:t>
            </a:r>
            <a:r>
              <a:rPr sz="2000" spc="-20" dirty="0">
                <a:solidFill>
                  <a:srgbClr val="99FF99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-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Prepare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as</a:t>
            </a: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required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by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chapter</a:t>
            </a:r>
            <a:r>
              <a:rPr sz="20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submit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by</a:t>
            </a:r>
            <a:endParaRPr sz="2000">
              <a:latin typeface="Century Gothic"/>
              <a:cs typeface="Century Gothic"/>
            </a:endParaRPr>
          </a:p>
          <a:p>
            <a:pPr marL="299085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assigned</a:t>
            </a:r>
            <a:r>
              <a:rPr sz="20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deadlines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Board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Meeting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Agenda</a:t>
            </a:r>
            <a:endParaRPr sz="2000">
              <a:latin typeface="Century Gothic"/>
              <a:cs typeface="Century Gothic"/>
            </a:endParaRPr>
          </a:p>
          <a:p>
            <a:pPr marL="299085" marR="83185" indent="-287020">
              <a:lnSpc>
                <a:spcPct val="100000"/>
              </a:lnSpc>
              <a:spcBef>
                <a:spcPts val="1080"/>
              </a:spcBef>
              <a:tabLst>
                <a:tab pos="4453255" algn="l"/>
              </a:tabLst>
            </a:pPr>
            <a:r>
              <a:rPr sz="2000" dirty="0">
                <a:solidFill>
                  <a:srgbClr val="99FF99"/>
                </a:solidFill>
                <a:latin typeface="Century Gothic"/>
                <a:cs typeface="Century Gothic"/>
              </a:rPr>
              <a:t>Action</a:t>
            </a:r>
            <a:r>
              <a:rPr sz="2000" spc="-30" dirty="0">
                <a:solidFill>
                  <a:srgbClr val="99FF99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09900"/>
                </a:solidFill>
                <a:latin typeface="Century Gothic"/>
                <a:cs typeface="Century Gothic"/>
              </a:rPr>
              <a:t>-</a:t>
            </a:r>
            <a:r>
              <a:rPr sz="2000" spc="-25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Read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through</a:t>
            </a:r>
            <a:r>
              <a:rPr sz="20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advance.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E-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mail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call</a:t>
            </a:r>
            <a:r>
              <a:rPr sz="20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VP</a:t>
            </a:r>
            <a:r>
              <a:rPr sz="20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if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need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any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items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added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agenda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your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particular</a:t>
            </a:r>
            <a:r>
              <a:rPr sz="2000" spc="-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area.</a:t>
            </a:r>
            <a:endParaRPr sz="2000">
              <a:latin typeface="Century Gothic"/>
              <a:cs typeface="Century Gothic"/>
            </a:endParaRPr>
          </a:p>
          <a:p>
            <a:pPr marL="299085" marR="370840" indent="-287020">
              <a:lnSpc>
                <a:spcPct val="100000"/>
              </a:lnSpc>
              <a:spcBef>
                <a:spcPts val="108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Committee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Reports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-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Committee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communication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that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reports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activities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previous</a:t>
            </a:r>
            <a:r>
              <a:rPr sz="20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month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963294" algn="l"/>
              </a:tabLst>
            </a:pPr>
            <a:r>
              <a:rPr sz="2000" spc="-10" dirty="0">
                <a:solidFill>
                  <a:srgbClr val="99FF99"/>
                </a:solidFill>
                <a:latin typeface="Century Gothic"/>
                <a:cs typeface="Century Gothic"/>
              </a:rPr>
              <a:t>Action</a:t>
            </a:r>
            <a:r>
              <a:rPr sz="2000" dirty="0">
                <a:solidFill>
                  <a:srgbClr val="99FF99"/>
                </a:solidFill>
                <a:latin typeface="Century Gothic"/>
                <a:cs typeface="Century Gothic"/>
              </a:rPr>
              <a:t>	</a:t>
            </a:r>
            <a:r>
              <a:rPr sz="2000" dirty="0">
                <a:solidFill>
                  <a:srgbClr val="009900"/>
                </a:solidFill>
                <a:latin typeface="Century Gothic"/>
                <a:cs typeface="Century Gothic"/>
              </a:rPr>
              <a:t>-</a:t>
            </a:r>
            <a:r>
              <a:rPr sz="2000" spc="-25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Read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each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report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thoroughly</a:t>
            </a:r>
            <a:r>
              <a:rPr sz="20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prior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our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meeting.</a:t>
            </a:r>
            <a:endParaRPr sz="2000">
              <a:latin typeface="Century Gothic"/>
              <a:cs typeface="Century Gothic"/>
            </a:endParaRPr>
          </a:p>
          <a:p>
            <a:pPr marL="299085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Call</a:t>
            </a:r>
            <a:r>
              <a:rPr sz="20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Director</a:t>
            </a:r>
            <a:r>
              <a:rPr sz="20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committee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if</a:t>
            </a: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have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question</a:t>
            </a:r>
            <a:endParaRPr sz="2000">
              <a:latin typeface="Century Gothic"/>
              <a:cs typeface="Century Gothic"/>
            </a:endParaRPr>
          </a:p>
          <a:p>
            <a:pPr marL="299085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about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report.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96950">
              <a:lnSpc>
                <a:spcPct val="100000"/>
              </a:lnSpc>
              <a:spcBef>
                <a:spcPts val="105"/>
              </a:spcBef>
            </a:pPr>
            <a:r>
              <a:rPr dirty="0"/>
              <a:t>TEAM</a:t>
            </a:r>
            <a:r>
              <a:rPr spc="-30" dirty="0"/>
              <a:t> </a:t>
            </a:r>
            <a:r>
              <a:rPr dirty="0"/>
              <a:t>ROLES</a:t>
            </a:r>
            <a:r>
              <a:rPr spc="-5" dirty="0"/>
              <a:t> </a:t>
            </a:r>
            <a:r>
              <a:rPr dirty="0"/>
              <a:t>&amp;</a:t>
            </a:r>
            <a:r>
              <a:rPr spc="-5" dirty="0"/>
              <a:t> </a:t>
            </a:r>
            <a:r>
              <a:rPr spc="-10" dirty="0"/>
              <a:t>RESPONSIBILITIES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14705" rIns="0" bIns="0" rtlCol="0">
            <a:spAutoFit/>
          </a:bodyPr>
          <a:lstStyle/>
          <a:p>
            <a:pPr marL="503555">
              <a:lnSpc>
                <a:spcPct val="100000"/>
              </a:lnSpc>
              <a:spcBef>
                <a:spcPts val="685"/>
              </a:spcBef>
            </a:pPr>
            <a:r>
              <a:rPr sz="2000" b="1" i="1" dirty="0">
                <a:latin typeface="Century Gothic"/>
                <a:cs typeface="Century Gothic"/>
              </a:rPr>
              <a:t>Marketing/Graphic</a:t>
            </a:r>
            <a:r>
              <a:rPr sz="2000" b="1" i="1" spc="-90" dirty="0">
                <a:latin typeface="Century Gothic"/>
                <a:cs typeface="Century Gothic"/>
              </a:rPr>
              <a:t> </a:t>
            </a:r>
            <a:r>
              <a:rPr sz="2000" b="1" i="1" dirty="0">
                <a:latin typeface="Century Gothic"/>
                <a:cs typeface="Century Gothic"/>
              </a:rPr>
              <a:t>Design</a:t>
            </a:r>
            <a:r>
              <a:rPr sz="2000" b="1" i="1" spc="-85" dirty="0">
                <a:latin typeface="Century Gothic"/>
                <a:cs typeface="Century Gothic"/>
              </a:rPr>
              <a:t> </a:t>
            </a:r>
            <a:r>
              <a:rPr sz="2000" b="1" i="1" dirty="0">
                <a:latin typeface="Century Gothic"/>
                <a:cs typeface="Century Gothic"/>
              </a:rPr>
              <a:t>Manager</a:t>
            </a:r>
            <a:r>
              <a:rPr sz="2000" b="1" i="1" spc="-75" dirty="0">
                <a:latin typeface="Century Gothic"/>
                <a:cs typeface="Century Gothic"/>
              </a:rPr>
              <a:t> </a:t>
            </a:r>
            <a:r>
              <a:rPr sz="2000" b="1" i="1" spc="-25" dirty="0">
                <a:latin typeface="Century Gothic"/>
                <a:cs typeface="Century Gothic"/>
              </a:rPr>
              <a:t>–.</a:t>
            </a:r>
            <a:endParaRPr sz="2000">
              <a:latin typeface="Century Gothic"/>
              <a:cs typeface="Century Gothic"/>
            </a:endParaRPr>
          </a:p>
          <a:p>
            <a:pPr marL="789940" marR="5080" indent="-287020">
              <a:lnSpc>
                <a:spcPct val="80000"/>
              </a:lnSpc>
              <a:spcBef>
                <a:spcPts val="107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/>
              <a:t>Serves</a:t>
            </a:r>
            <a:r>
              <a:rPr sz="2000" spc="-45" dirty="0"/>
              <a:t> </a:t>
            </a:r>
            <a:r>
              <a:rPr sz="2000" dirty="0"/>
              <a:t>as</a:t>
            </a:r>
            <a:r>
              <a:rPr sz="2000" spc="-30" dirty="0"/>
              <a:t> </a:t>
            </a:r>
            <a:r>
              <a:rPr sz="2000" dirty="0"/>
              <a:t>main</a:t>
            </a:r>
            <a:r>
              <a:rPr sz="2000" spc="-25" dirty="0"/>
              <a:t> </a:t>
            </a:r>
            <a:r>
              <a:rPr sz="2000" dirty="0"/>
              <a:t>contact</a:t>
            </a:r>
            <a:r>
              <a:rPr sz="2000" spc="-40" dirty="0"/>
              <a:t> </a:t>
            </a:r>
            <a:r>
              <a:rPr sz="2000" dirty="0"/>
              <a:t>for</a:t>
            </a:r>
            <a:r>
              <a:rPr sz="2000" spc="-20" dirty="0"/>
              <a:t> </a:t>
            </a:r>
            <a:r>
              <a:rPr sz="2000" dirty="0"/>
              <a:t>Association</a:t>
            </a:r>
            <a:r>
              <a:rPr sz="2000" spc="-25" dirty="0"/>
              <a:t> </a:t>
            </a:r>
            <a:r>
              <a:rPr sz="2000" dirty="0"/>
              <a:t>Manager</a:t>
            </a:r>
            <a:r>
              <a:rPr sz="2000" spc="-30" dirty="0"/>
              <a:t> </a:t>
            </a:r>
            <a:r>
              <a:rPr sz="2000" spc="-25" dirty="0"/>
              <a:t>and </a:t>
            </a:r>
            <a:r>
              <a:rPr sz="2000" dirty="0"/>
              <a:t>Executive</a:t>
            </a:r>
            <a:r>
              <a:rPr sz="2000" spc="-55" dirty="0"/>
              <a:t> </a:t>
            </a:r>
            <a:r>
              <a:rPr sz="2000" dirty="0"/>
              <a:t>Director</a:t>
            </a:r>
            <a:r>
              <a:rPr sz="2000" spc="-40" dirty="0"/>
              <a:t> </a:t>
            </a:r>
            <a:r>
              <a:rPr sz="2000" dirty="0"/>
              <a:t>for</a:t>
            </a:r>
            <a:r>
              <a:rPr sz="2000" spc="-5" dirty="0"/>
              <a:t> </a:t>
            </a:r>
            <a:r>
              <a:rPr sz="2000" dirty="0"/>
              <a:t>all</a:t>
            </a:r>
            <a:r>
              <a:rPr sz="2000" spc="-30" dirty="0"/>
              <a:t> </a:t>
            </a:r>
            <a:r>
              <a:rPr sz="2000" dirty="0"/>
              <a:t>related</a:t>
            </a:r>
            <a:r>
              <a:rPr sz="2000" spc="-50" dirty="0"/>
              <a:t> </a:t>
            </a:r>
            <a:r>
              <a:rPr sz="2000" dirty="0"/>
              <a:t>Marketing</a:t>
            </a:r>
            <a:r>
              <a:rPr sz="2000" spc="-55" dirty="0"/>
              <a:t> </a:t>
            </a:r>
            <a:r>
              <a:rPr sz="2000" dirty="0"/>
              <a:t>and</a:t>
            </a:r>
            <a:r>
              <a:rPr sz="2000" spc="-15" dirty="0"/>
              <a:t> </a:t>
            </a:r>
            <a:r>
              <a:rPr sz="2000" spc="-10" dirty="0"/>
              <a:t>Graphic </a:t>
            </a:r>
            <a:r>
              <a:rPr sz="2000" dirty="0"/>
              <a:t>Design</a:t>
            </a:r>
            <a:r>
              <a:rPr sz="2000" spc="-5" dirty="0"/>
              <a:t> </a:t>
            </a:r>
            <a:r>
              <a:rPr sz="2000" spc="-10" dirty="0"/>
              <a:t>needs</a:t>
            </a:r>
            <a:endParaRPr sz="2000">
              <a:latin typeface="Times New Roman"/>
              <a:cs typeface="Times New Roman"/>
            </a:endParaRPr>
          </a:p>
          <a:p>
            <a:pPr marL="503555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/>
              <a:t>Produces</a:t>
            </a:r>
            <a:r>
              <a:rPr sz="2000" spc="-20" dirty="0"/>
              <a:t> </a:t>
            </a:r>
            <a:r>
              <a:rPr sz="2000" dirty="0"/>
              <a:t>design</a:t>
            </a:r>
            <a:r>
              <a:rPr sz="2000" spc="-15" dirty="0"/>
              <a:t> </a:t>
            </a:r>
            <a:r>
              <a:rPr sz="2000" dirty="0"/>
              <a:t>and</a:t>
            </a:r>
            <a:r>
              <a:rPr sz="2000" spc="-20" dirty="0"/>
              <a:t> </a:t>
            </a:r>
            <a:r>
              <a:rPr sz="2000" dirty="0"/>
              <a:t>layout</a:t>
            </a:r>
            <a:r>
              <a:rPr sz="2000" spc="-35" dirty="0"/>
              <a:t> </a:t>
            </a:r>
            <a:r>
              <a:rPr sz="2000" dirty="0"/>
              <a:t>for</a:t>
            </a:r>
            <a:r>
              <a:rPr sz="2000" spc="5" dirty="0"/>
              <a:t> </a:t>
            </a:r>
            <a:r>
              <a:rPr sz="2000" i="1" dirty="0">
                <a:latin typeface="Century Gothic"/>
                <a:cs typeface="Century Gothic"/>
              </a:rPr>
              <a:t>News</a:t>
            </a:r>
            <a:r>
              <a:rPr sz="2000" i="1" spc="-50" dirty="0">
                <a:latin typeface="Century Gothic"/>
                <a:cs typeface="Century Gothic"/>
              </a:rPr>
              <a:t> </a:t>
            </a:r>
            <a:r>
              <a:rPr sz="2000" i="1" dirty="0">
                <a:latin typeface="Century Gothic"/>
                <a:cs typeface="Century Gothic"/>
              </a:rPr>
              <a:t>&amp;</a:t>
            </a:r>
            <a:r>
              <a:rPr sz="2000" i="1" spc="-20" dirty="0">
                <a:latin typeface="Century Gothic"/>
                <a:cs typeface="Century Gothic"/>
              </a:rPr>
              <a:t> </a:t>
            </a:r>
            <a:r>
              <a:rPr sz="2000" i="1" spc="-10" dirty="0">
                <a:latin typeface="Century Gothic"/>
                <a:cs typeface="Century Gothic"/>
              </a:rPr>
              <a:t>Views</a:t>
            </a:r>
            <a:endParaRPr sz="2000">
              <a:latin typeface="Century Gothic"/>
              <a:cs typeface="Century Gothic"/>
            </a:endParaRPr>
          </a:p>
          <a:p>
            <a:pPr marL="503555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/>
              <a:t>Creates</a:t>
            </a:r>
            <a:r>
              <a:rPr sz="2000" spc="-55" dirty="0"/>
              <a:t> </a:t>
            </a:r>
            <a:r>
              <a:rPr sz="2000" dirty="0"/>
              <a:t>graphic</a:t>
            </a:r>
            <a:r>
              <a:rPr sz="2000" spc="-15" dirty="0"/>
              <a:t> </a:t>
            </a:r>
            <a:r>
              <a:rPr sz="2000" dirty="0"/>
              <a:t>design</a:t>
            </a:r>
            <a:r>
              <a:rPr sz="2000" spc="-5" dirty="0"/>
              <a:t> </a:t>
            </a:r>
            <a:r>
              <a:rPr sz="2000" dirty="0"/>
              <a:t>for</a:t>
            </a:r>
            <a:r>
              <a:rPr sz="2000" spc="-10" dirty="0"/>
              <a:t> </a:t>
            </a:r>
            <a:r>
              <a:rPr sz="2000" dirty="0"/>
              <a:t>five</a:t>
            </a:r>
            <a:r>
              <a:rPr sz="2000" spc="-35" dirty="0"/>
              <a:t> </a:t>
            </a:r>
            <a:r>
              <a:rPr sz="2000" dirty="0"/>
              <a:t>major</a:t>
            </a:r>
            <a:r>
              <a:rPr sz="2000" spc="-10" dirty="0"/>
              <a:t> </a:t>
            </a:r>
            <a:r>
              <a:rPr sz="2000" dirty="0"/>
              <a:t>events</a:t>
            </a:r>
            <a:r>
              <a:rPr sz="2000" spc="-45" dirty="0"/>
              <a:t> </a:t>
            </a:r>
            <a:r>
              <a:rPr sz="2000" spc="-10" dirty="0"/>
              <a:t>including:</a:t>
            </a:r>
            <a:endParaRPr sz="2000">
              <a:latin typeface="Times New Roman"/>
              <a:cs typeface="Times New Roman"/>
            </a:endParaRPr>
          </a:p>
          <a:p>
            <a:pPr marL="960119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/>
              <a:t>Save</a:t>
            </a:r>
            <a:r>
              <a:rPr sz="2000" spc="-30" dirty="0"/>
              <a:t> </a:t>
            </a:r>
            <a:r>
              <a:rPr sz="2000" dirty="0"/>
              <a:t>the</a:t>
            </a:r>
            <a:r>
              <a:rPr sz="2000" spc="-40" dirty="0"/>
              <a:t> </a:t>
            </a:r>
            <a:r>
              <a:rPr sz="2000" dirty="0"/>
              <a:t>Date</a:t>
            </a:r>
            <a:r>
              <a:rPr sz="2000" spc="-35" dirty="0"/>
              <a:t> </a:t>
            </a:r>
            <a:r>
              <a:rPr sz="2000" spc="-10" dirty="0"/>
              <a:t>postcard</a:t>
            </a:r>
            <a:endParaRPr sz="2000">
              <a:latin typeface="Times New Roman"/>
              <a:cs typeface="Times New Roman"/>
            </a:endParaRPr>
          </a:p>
          <a:p>
            <a:pPr marL="960119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/>
              <a:t>Cvent</a:t>
            </a:r>
            <a:r>
              <a:rPr sz="2000" spc="-35" dirty="0"/>
              <a:t> </a:t>
            </a:r>
            <a:r>
              <a:rPr sz="2000" spc="-10" dirty="0"/>
              <a:t>header</a:t>
            </a:r>
            <a:endParaRPr sz="2000">
              <a:latin typeface="Times New Roman"/>
              <a:cs typeface="Times New Roman"/>
            </a:endParaRPr>
          </a:p>
          <a:p>
            <a:pPr marL="960119">
              <a:lnSpc>
                <a:spcPct val="100000"/>
              </a:lnSpc>
              <a:spcBef>
                <a:spcPts val="605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/>
              <a:t>Program</a:t>
            </a:r>
            <a:r>
              <a:rPr sz="2000" spc="-25" dirty="0"/>
              <a:t> </a:t>
            </a:r>
            <a:r>
              <a:rPr sz="2000" spc="-20" dirty="0"/>
              <a:t>Guide</a:t>
            </a:r>
            <a:endParaRPr sz="2000">
              <a:latin typeface="Times New Roman"/>
              <a:cs typeface="Times New Roman"/>
            </a:endParaRPr>
          </a:p>
          <a:p>
            <a:pPr marL="960119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/>
              <a:t>Other</a:t>
            </a:r>
            <a:r>
              <a:rPr sz="2000" spc="-60" dirty="0"/>
              <a:t> </a:t>
            </a:r>
            <a:r>
              <a:rPr sz="2000" dirty="0"/>
              <a:t>graphical</a:t>
            </a:r>
            <a:r>
              <a:rPr sz="2000" spc="-30" dirty="0"/>
              <a:t> </a:t>
            </a:r>
            <a:r>
              <a:rPr sz="2000" dirty="0"/>
              <a:t>design</a:t>
            </a:r>
            <a:r>
              <a:rPr sz="2000" spc="-15" dirty="0"/>
              <a:t> </a:t>
            </a:r>
            <a:r>
              <a:rPr sz="2000" dirty="0"/>
              <a:t>elements</a:t>
            </a:r>
            <a:r>
              <a:rPr sz="2000" spc="-65" dirty="0"/>
              <a:t> </a:t>
            </a:r>
            <a:r>
              <a:rPr sz="2000" dirty="0"/>
              <a:t>as</a:t>
            </a:r>
            <a:r>
              <a:rPr sz="2000" spc="-30" dirty="0"/>
              <a:t> </a:t>
            </a:r>
            <a:r>
              <a:rPr sz="2000" spc="-10" dirty="0"/>
              <a:t>needed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0708" y="2810243"/>
            <a:ext cx="1288541" cy="111024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306070"/>
            <a:ext cx="39452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Century Gothic"/>
                <a:cs typeface="Century Gothic"/>
              </a:rPr>
              <a:t>SCOPE</a:t>
            </a:r>
            <a:r>
              <a:rPr b="0" spc="-75" dirty="0">
                <a:latin typeface="Century Gothic"/>
                <a:cs typeface="Century Gothic"/>
              </a:rPr>
              <a:t> </a:t>
            </a:r>
            <a:r>
              <a:rPr b="0" dirty="0">
                <a:latin typeface="Century Gothic"/>
                <a:cs typeface="Century Gothic"/>
              </a:rPr>
              <a:t>OF</a:t>
            </a:r>
            <a:r>
              <a:rPr b="0" spc="-60" dirty="0">
                <a:latin typeface="Century Gothic"/>
                <a:cs typeface="Century Gothic"/>
              </a:rPr>
              <a:t> </a:t>
            </a:r>
            <a:r>
              <a:rPr b="0" spc="-10" dirty="0">
                <a:latin typeface="Century Gothic"/>
                <a:cs typeface="Century Gothic"/>
              </a:rPr>
              <a:t>SERVICES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82770" y="3183763"/>
            <a:ext cx="807085" cy="3663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9209" marR="5080" indent="-17145">
              <a:lnSpc>
                <a:spcPct val="102699"/>
              </a:lnSpc>
              <a:spcBef>
                <a:spcPts val="65"/>
              </a:spcBef>
            </a:pP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Association Partnership</a:t>
            </a:r>
            <a:endParaRPr sz="1100">
              <a:latin typeface="Century Gothic"/>
              <a:cs typeface="Century Gothic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08576" y="2127491"/>
            <a:ext cx="352818" cy="48845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45279" y="624840"/>
            <a:ext cx="1279398" cy="127939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454397" y="1083690"/>
            <a:ext cx="664845" cy="35369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17780">
              <a:lnSpc>
                <a:spcPts val="1260"/>
              </a:lnSpc>
              <a:spcBef>
                <a:spcPts val="19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Strategic Guidance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213603" y="1240536"/>
            <a:ext cx="1697355" cy="1697355"/>
            <a:chOff x="5213603" y="1240536"/>
            <a:chExt cx="1697355" cy="169735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3603" y="2359152"/>
              <a:ext cx="576834" cy="57835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9655" y="1240536"/>
              <a:ext cx="1280922" cy="127939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845809" y="1779524"/>
            <a:ext cx="8515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Membership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593079" y="2679192"/>
            <a:ext cx="1980564" cy="1372870"/>
            <a:chOff x="5593079" y="2679192"/>
            <a:chExt cx="1980564" cy="137287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93079" y="3189693"/>
              <a:ext cx="415302" cy="3528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96583" y="2679192"/>
              <a:ext cx="1376934" cy="1372361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411595" y="3183763"/>
            <a:ext cx="951865" cy="3663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82880">
              <a:lnSpc>
                <a:spcPct val="102699"/>
              </a:lnSpc>
              <a:spcBef>
                <a:spcPts val="65"/>
              </a:spcBef>
            </a:pP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Meeting Management</a:t>
            </a:r>
            <a:endParaRPr sz="1100">
              <a:latin typeface="Century Gothic"/>
              <a:cs typeface="Century Gothic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213603" y="3794759"/>
            <a:ext cx="1697355" cy="1697355"/>
            <a:chOff x="5213603" y="3794759"/>
            <a:chExt cx="1697355" cy="1697355"/>
          </a:xfrm>
        </p:grpSpPr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13603" y="3794759"/>
              <a:ext cx="576834" cy="57683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9655" y="4210811"/>
              <a:ext cx="1280922" cy="128092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859526" y="4583938"/>
            <a:ext cx="825500" cy="5365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ctr">
              <a:lnSpc>
                <a:spcPct val="102299"/>
              </a:lnSpc>
              <a:spcBef>
                <a:spcPts val="70"/>
              </a:spcBef>
            </a:pP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Financial Manageme </a:t>
            </a:r>
            <a:r>
              <a:rPr sz="11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nt</a:t>
            </a:r>
            <a:endParaRPr sz="1100">
              <a:latin typeface="Century Gothic"/>
              <a:cs typeface="Century Gothic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146803" y="4122394"/>
            <a:ext cx="1276350" cy="1956435"/>
            <a:chOff x="4146803" y="4122394"/>
            <a:chExt cx="1276350" cy="1956435"/>
          </a:xfrm>
        </p:grpSpPr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08575" y="4122394"/>
              <a:ext cx="352818" cy="50370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46803" y="4855463"/>
              <a:ext cx="1276350" cy="122301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4498340" y="5199379"/>
            <a:ext cx="577215" cy="53721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ctr">
              <a:lnSpc>
                <a:spcPct val="102299"/>
              </a:lnSpc>
              <a:spcBef>
                <a:spcPts val="70"/>
              </a:spcBef>
            </a:pP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General </a:t>
            </a:r>
            <a:r>
              <a:rPr sz="11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1100" b="1" spc="5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Admin</a:t>
            </a:r>
            <a:endParaRPr sz="1100">
              <a:latin typeface="Century Gothic"/>
              <a:cs typeface="Century Gothic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659379" y="3794759"/>
            <a:ext cx="1697355" cy="1697355"/>
            <a:chOff x="2659379" y="3794759"/>
            <a:chExt cx="1697355" cy="1697355"/>
          </a:xfrm>
        </p:grpSpPr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77995" y="3794759"/>
              <a:ext cx="578370" cy="57683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59379" y="4210811"/>
              <a:ext cx="1279397" cy="1280922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2873501" y="4776342"/>
            <a:ext cx="85407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Communications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949195" y="2691383"/>
            <a:ext cx="2037080" cy="1348105"/>
            <a:chOff x="1949195" y="2691383"/>
            <a:chExt cx="2037080" cy="1348105"/>
          </a:xfrm>
        </p:grpSpPr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95116" y="3189693"/>
              <a:ext cx="390931" cy="35284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49195" y="2691383"/>
              <a:ext cx="1469897" cy="1347977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171445" y="3012439"/>
            <a:ext cx="1025525" cy="7073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32715" marR="124460" indent="-635" algn="ctr">
              <a:lnSpc>
                <a:spcPct val="102299"/>
              </a:lnSpc>
              <a:spcBef>
                <a:spcPts val="70"/>
              </a:spcBef>
            </a:pPr>
            <a:r>
              <a:rPr sz="11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Exec </a:t>
            </a: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Committee </a:t>
            </a:r>
            <a:r>
              <a:rPr sz="11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endParaRPr sz="11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Board</a:t>
            </a:r>
            <a:r>
              <a:rPr sz="11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Services</a:t>
            </a:r>
            <a:endParaRPr sz="1100">
              <a:latin typeface="Century Gothic"/>
              <a:cs typeface="Century Gothic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659379" y="1240536"/>
            <a:ext cx="1697355" cy="1697355"/>
            <a:chOff x="2659379" y="1240536"/>
            <a:chExt cx="1697355" cy="1697355"/>
          </a:xfrm>
        </p:grpSpPr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77995" y="2359152"/>
              <a:ext cx="578370" cy="57835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59379" y="1240536"/>
              <a:ext cx="1279397" cy="127939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2855467" y="1590294"/>
            <a:ext cx="888365" cy="5816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75"/>
              </a:spcBef>
            </a:pP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Technology </a:t>
            </a:r>
            <a:r>
              <a:rPr sz="12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endParaRPr sz="12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200" b="1" dirty="0">
                <a:solidFill>
                  <a:srgbClr val="FFFFFF"/>
                </a:solidFill>
                <a:latin typeface="Century Gothic"/>
                <a:cs typeface="Century Gothic"/>
              </a:rPr>
              <a:t>Web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Site</a:t>
            </a:r>
            <a:endParaRPr sz="1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2446" y="680974"/>
            <a:ext cx="6596380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47470" marR="5080" indent="-1335405">
              <a:lnSpc>
                <a:spcPct val="100000"/>
              </a:lnSpc>
              <a:spcBef>
                <a:spcPts val="105"/>
              </a:spcBef>
              <a:tabLst>
                <a:tab pos="2149475" algn="l"/>
              </a:tabLst>
            </a:pPr>
            <a:r>
              <a:rPr sz="2900" dirty="0"/>
              <a:t>HOW</a:t>
            </a:r>
            <a:r>
              <a:rPr sz="2900" spc="-30" dirty="0"/>
              <a:t> </a:t>
            </a:r>
            <a:r>
              <a:rPr sz="2900" dirty="0"/>
              <a:t>ASSOCIATION</a:t>
            </a:r>
            <a:r>
              <a:rPr sz="2900" spc="-15" dirty="0"/>
              <a:t> </a:t>
            </a:r>
            <a:r>
              <a:rPr sz="2900" dirty="0"/>
              <a:t>INTERFACES</a:t>
            </a:r>
            <a:r>
              <a:rPr sz="2900" spc="-30" dirty="0"/>
              <a:t> </a:t>
            </a:r>
            <a:r>
              <a:rPr sz="2900" spc="-20" dirty="0"/>
              <a:t>WITH </a:t>
            </a:r>
            <a:r>
              <a:rPr sz="2900" spc="-25" dirty="0"/>
              <a:t>THE</a:t>
            </a:r>
            <a:r>
              <a:rPr sz="2900" dirty="0"/>
              <a:t>	LEADERSHIP</a:t>
            </a:r>
            <a:r>
              <a:rPr sz="2900" spc="-45" dirty="0"/>
              <a:t> </a:t>
            </a:r>
            <a:r>
              <a:rPr sz="2900" spc="-20" dirty="0"/>
              <a:t>TEAM</a:t>
            </a:r>
            <a:endParaRPr sz="29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22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dirty="0"/>
              <a:t>Attendance</a:t>
            </a:r>
            <a:r>
              <a:rPr spc="20" dirty="0"/>
              <a:t> </a:t>
            </a:r>
            <a:r>
              <a:rPr dirty="0"/>
              <a:t>at</a:t>
            </a:r>
            <a:r>
              <a:rPr spc="-20" dirty="0"/>
              <a:t> </a:t>
            </a:r>
            <a:r>
              <a:rPr dirty="0"/>
              <a:t>committee</a:t>
            </a:r>
            <a:r>
              <a:rPr spc="-20" dirty="0"/>
              <a:t> </a:t>
            </a:r>
            <a:r>
              <a:rPr spc="-10" dirty="0"/>
              <a:t>meetings</a:t>
            </a:r>
            <a:endParaRPr sz="225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22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dirty="0"/>
              <a:t>Support</a:t>
            </a:r>
            <a:r>
              <a:rPr spc="30" dirty="0"/>
              <a:t> </a:t>
            </a:r>
            <a:r>
              <a:rPr dirty="0"/>
              <a:t>committee</a:t>
            </a:r>
            <a:r>
              <a:rPr spc="15" dirty="0"/>
              <a:t> </a:t>
            </a:r>
            <a:r>
              <a:rPr spc="-10" dirty="0"/>
              <a:t>requests</a:t>
            </a:r>
            <a:endParaRPr sz="225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22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/>
              <a:t>Provide</a:t>
            </a:r>
            <a:r>
              <a:rPr spc="-140" dirty="0"/>
              <a:t> </a:t>
            </a:r>
            <a:r>
              <a:rPr dirty="0"/>
              <a:t>suggestions</a:t>
            </a:r>
            <a:r>
              <a:rPr spc="-80" dirty="0"/>
              <a:t> </a:t>
            </a:r>
            <a:r>
              <a:rPr dirty="0"/>
              <a:t>and</a:t>
            </a:r>
            <a:r>
              <a:rPr spc="-95" dirty="0"/>
              <a:t> </a:t>
            </a:r>
            <a:r>
              <a:rPr spc="-10" dirty="0"/>
              <a:t>guidance</a:t>
            </a: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2250" spc="-2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/>
              <a:t>Assist</a:t>
            </a:r>
            <a:r>
              <a:rPr spc="-80" dirty="0"/>
              <a:t> </a:t>
            </a:r>
            <a:r>
              <a:rPr dirty="0"/>
              <a:t>with</a:t>
            </a:r>
            <a:r>
              <a:rPr spc="-65" dirty="0"/>
              <a:t> </a:t>
            </a:r>
            <a:r>
              <a:rPr dirty="0"/>
              <a:t>initiative</a:t>
            </a:r>
            <a:r>
              <a:rPr spc="-90" dirty="0"/>
              <a:t> </a:t>
            </a:r>
            <a:r>
              <a:rPr spc="-10" dirty="0"/>
              <a:t>implementation</a:t>
            </a:r>
            <a:endParaRPr sz="225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1270"/>
              </a:spcBef>
            </a:pPr>
            <a:r>
              <a:rPr sz="225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dirty="0"/>
              <a:t>Compile</a:t>
            </a:r>
            <a:r>
              <a:rPr spc="-10" dirty="0"/>
              <a:t> </a:t>
            </a:r>
            <a:r>
              <a:rPr spc="-25" dirty="0"/>
              <a:t>wrap-</a:t>
            </a:r>
            <a:r>
              <a:rPr dirty="0"/>
              <a:t>up</a:t>
            </a:r>
            <a:r>
              <a:rPr spc="-5" dirty="0"/>
              <a:t> </a:t>
            </a:r>
            <a:r>
              <a:rPr dirty="0"/>
              <a:t>reports</a:t>
            </a:r>
            <a:r>
              <a:rPr spc="10" dirty="0"/>
              <a:t> </a:t>
            </a:r>
            <a:r>
              <a:rPr dirty="0"/>
              <a:t>for</a:t>
            </a:r>
            <a:r>
              <a:rPr spc="-10" dirty="0"/>
              <a:t> historical perspectives</a:t>
            </a:r>
            <a:endParaRPr sz="2250">
              <a:latin typeface="Wingdings 3"/>
              <a:cs typeface="Wingdings 3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650494"/>
            <a:ext cx="27273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WHO</a:t>
            </a:r>
            <a:r>
              <a:rPr spc="-25" dirty="0"/>
              <a:t> </a:t>
            </a:r>
            <a:r>
              <a:rPr dirty="0"/>
              <a:t>TO</a:t>
            </a:r>
            <a:r>
              <a:rPr spc="-20" dirty="0"/>
              <a:t> CALL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42912" y="1281112"/>
          <a:ext cx="8181975" cy="4274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b="1" spc="-10" dirty="0">
                          <a:latin typeface="Arial"/>
                          <a:cs typeface="Arial"/>
                        </a:rPr>
                        <a:t>Contact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b="1" spc="-10" dirty="0">
                          <a:latin typeface="Arial"/>
                          <a:cs typeface="Arial"/>
                        </a:rPr>
                        <a:t>Topic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395">
                <a:tc rowSpan="5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Association</a:t>
                      </a:r>
                      <a:r>
                        <a:rPr sz="20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Manager</a:t>
                      </a:r>
                      <a:r>
                        <a:rPr sz="20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General</a:t>
                      </a: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Chapter</a:t>
                      </a: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Information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Membership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Registration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1800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General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Event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Information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Event</a:t>
                      </a:r>
                      <a:r>
                        <a:rPr sz="18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Websites</a:t>
                      </a: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Registration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Creation</a:t>
                      </a: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(Cvent)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Registration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Wrap</a:t>
                      </a:r>
                      <a:r>
                        <a:rPr sz="18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Up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Post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Event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Survey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395">
                <a:tc rowSpan="5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Executive</a:t>
                      </a:r>
                      <a:r>
                        <a:rPr sz="20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Director</a:t>
                      </a:r>
                      <a:r>
                        <a:rPr sz="20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Web</a:t>
                      </a:r>
                      <a:r>
                        <a:rPr sz="1800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Updates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Sponsorships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1800" spc="-1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Advertising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Communications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3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Accounting</a:t>
                      </a: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Finance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Strategy,</a:t>
                      </a:r>
                      <a:r>
                        <a:rPr sz="18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Benchmarking,</a:t>
                      </a:r>
                      <a:r>
                        <a:rPr sz="18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Board</a:t>
                      </a:r>
                      <a:r>
                        <a:rPr sz="1800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Liaison</a:t>
                      </a:r>
                      <a:r>
                        <a:rPr sz="18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Contact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2528" y="4726333"/>
            <a:ext cx="3038475" cy="14751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QUESTIONS?</a:t>
            </a:r>
            <a:endParaRPr sz="3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370"/>
              </a:spcBef>
            </a:pPr>
            <a:endParaRPr sz="3200">
              <a:latin typeface="Century Gothic"/>
              <a:cs typeface="Century Gothic"/>
            </a:endParaRPr>
          </a:p>
          <a:p>
            <a:pPr algn="r">
              <a:lnSpc>
                <a:spcPct val="100000"/>
              </a:lnSpc>
              <a:spcBef>
                <a:spcPts val="5"/>
              </a:spcBef>
            </a:pPr>
            <a:r>
              <a:rPr sz="1200" spc="-25" dirty="0">
                <a:solidFill>
                  <a:srgbClr val="3C1E53"/>
                </a:solidFill>
                <a:latin typeface="Arial"/>
                <a:cs typeface="Arial"/>
              </a:rPr>
              <a:t>64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4495800"/>
              <a:ext cx="3886200" cy="990600"/>
            </a:xfrm>
            <a:custGeom>
              <a:avLst/>
              <a:gdLst/>
              <a:ahLst/>
              <a:cxnLst/>
              <a:rect l="l" t="t" r="r" b="b"/>
              <a:pathLst>
                <a:path w="3886200" h="990600">
                  <a:moveTo>
                    <a:pt x="38862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3886200" y="9906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789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253" y="4789170"/>
            <a:ext cx="1703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Questions?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154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789F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328159" y="1164336"/>
            <a:ext cx="4833620" cy="5005705"/>
            <a:chOff x="4328159" y="1164336"/>
            <a:chExt cx="4833620" cy="5005705"/>
          </a:xfrm>
        </p:grpSpPr>
        <p:sp>
          <p:nvSpPr>
            <p:cNvPr id="4" name="object 4"/>
            <p:cNvSpPr/>
            <p:nvPr/>
          </p:nvSpPr>
          <p:spPr>
            <a:xfrm>
              <a:off x="4334255" y="1170432"/>
              <a:ext cx="4810125" cy="4993640"/>
            </a:xfrm>
            <a:custGeom>
              <a:avLst/>
              <a:gdLst/>
              <a:ahLst/>
              <a:cxnLst/>
              <a:rect l="l" t="t" r="r" b="b"/>
              <a:pathLst>
                <a:path w="4810125" h="4993640">
                  <a:moveTo>
                    <a:pt x="4809617" y="0"/>
                  </a:moveTo>
                  <a:lnTo>
                    <a:pt x="1674876" y="3134741"/>
                  </a:lnTo>
                </a:path>
                <a:path w="4810125" h="4993640">
                  <a:moveTo>
                    <a:pt x="4809744" y="183388"/>
                  </a:moveTo>
                  <a:lnTo>
                    <a:pt x="0" y="4993144"/>
                  </a:lnTo>
                </a:path>
                <a:path w="4810125" h="4993640">
                  <a:moveTo>
                    <a:pt x="4803648" y="298703"/>
                  </a:moveTo>
                  <a:lnTo>
                    <a:pt x="891540" y="4210811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05805" y="1308354"/>
              <a:ext cx="3839845" cy="3893820"/>
            </a:xfrm>
            <a:custGeom>
              <a:avLst/>
              <a:gdLst/>
              <a:ahLst/>
              <a:cxnLst/>
              <a:rect l="l" t="t" r="r" b="b"/>
              <a:pathLst>
                <a:path w="3839845" h="3893820">
                  <a:moveTo>
                    <a:pt x="3839464" y="0"/>
                  </a:moveTo>
                  <a:lnTo>
                    <a:pt x="0" y="3839464"/>
                  </a:lnTo>
                </a:path>
                <a:path w="3839845" h="3893820">
                  <a:moveTo>
                    <a:pt x="3832860" y="463296"/>
                  </a:moveTo>
                  <a:lnTo>
                    <a:pt x="402336" y="3893820"/>
                  </a:lnTo>
                </a:path>
              </a:pathLst>
            </a:custGeom>
            <a:ln w="320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7340" y="1337309"/>
            <a:ext cx="830325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entury Gothic"/>
                <a:cs typeface="Century Gothic"/>
              </a:rPr>
              <a:t>CHAPTER</a:t>
            </a:r>
            <a:r>
              <a:rPr sz="3600" b="0" spc="-30" dirty="0">
                <a:latin typeface="Century Gothic"/>
                <a:cs typeface="Century Gothic"/>
              </a:rPr>
              <a:t> </a:t>
            </a:r>
            <a:r>
              <a:rPr sz="3600" b="0" dirty="0">
                <a:latin typeface="Century Gothic"/>
                <a:cs typeface="Century Gothic"/>
              </a:rPr>
              <a:t>GOALS</a:t>
            </a:r>
            <a:r>
              <a:rPr sz="3600" b="0" spc="-35" dirty="0">
                <a:latin typeface="Century Gothic"/>
                <a:cs typeface="Century Gothic"/>
              </a:rPr>
              <a:t> </a:t>
            </a:r>
            <a:r>
              <a:rPr sz="3600" b="0" dirty="0">
                <a:latin typeface="Century Gothic"/>
                <a:cs typeface="Century Gothic"/>
              </a:rPr>
              <a:t>&amp;</a:t>
            </a:r>
            <a:r>
              <a:rPr sz="3600" b="0" spc="-15" dirty="0">
                <a:latin typeface="Century Gothic"/>
                <a:cs typeface="Century Gothic"/>
              </a:rPr>
              <a:t> </a:t>
            </a:r>
            <a:r>
              <a:rPr sz="3600" b="0" dirty="0">
                <a:latin typeface="Century Gothic"/>
                <a:cs typeface="Century Gothic"/>
              </a:rPr>
              <a:t>STRATEGIC</a:t>
            </a:r>
            <a:r>
              <a:rPr sz="3600" b="0" spc="-15" dirty="0">
                <a:latin typeface="Century Gothic"/>
                <a:cs typeface="Century Gothic"/>
              </a:rPr>
              <a:t> </a:t>
            </a:r>
            <a:r>
              <a:rPr sz="3600" b="0" spc="-10" dirty="0">
                <a:latin typeface="Century Gothic"/>
                <a:cs typeface="Century Gothic"/>
              </a:rPr>
              <a:t>VISION </a:t>
            </a:r>
            <a:r>
              <a:rPr sz="3600" b="0" dirty="0">
                <a:latin typeface="Century Gothic"/>
                <a:cs typeface="Century Gothic"/>
              </a:rPr>
              <a:t>FOR</a:t>
            </a:r>
            <a:r>
              <a:rPr sz="3600" b="0" spc="-35" dirty="0">
                <a:latin typeface="Century Gothic"/>
                <a:cs typeface="Century Gothic"/>
              </a:rPr>
              <a:t> </a:t>
            </a:r>
            <a:r>
              <a:rPr sz="3600" b="0" dirty="0">
                <a:latin typeface="Century Gothic"/>
                <a:cs typeface="Century Gothic"/>
              </a:rPr>
              <a:t>(INSERT</a:t>
            </a:r>
            <a:r>
              <a:rPr sz="3600" b="0" spc="-45" dirty="0">
                <a:latin typeface="Century Gothic"/>
                <a:cs typeface="Century Gothic"/>
              </a:rPr>
              <a:t> </a:t>
            </a:r>
            <a:r>
              <a:rPr sz="3600" b="0" spc="-10" dirty="0">
                <a:latin typeface="Century Gothic"/>
                <a:cs typeface="Century Gothic"/>
              </a:rPr>
              <a:t>TERM)</a:t>
            </a:r>
            <a:endParaRPr sz="36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7340" y="2983484"/>
            <a:ext cx="52489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Century Gothic"/>
                <a:cs typeface="Century Gothic"/>
              </a:rPr>
              <a:t>INSERT PRESIDENT</a:t>
            </a:r>
            <a:r>
              <a:rPr sz="3600" spc="-20" dirty="0">
                <a:solidFill>
                  <a:srgbClr val="FFFFFF"/>
                </a:solidFill>
                <a:latin typeface="Century Gothic"/>
                <a:cs typeface="Century Gothic"/>
              </a:rPr>
              <a:t> NAME</a:t>
            </a:r>
            <a:endParaRPr sz="3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7048" y="612394"/>
            <a:ext cx="45491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CHAPTER</a:t>
            </a:r>
            <a:r>
              <a:rPr spc="-65" dirty="0"/>
              <a:t> </a:t>
            </a:r>
            <a:r>
              <a:rPr dirty="0"/>
              <a:t>CORE</a:t>
            </a:r>
            <a:r>
              <a:rPr spc="-40" dirty="0"/>
              <a:t> </a:t>
            </a:r>
            <a:r>
              <a:rPr spc="-10" dirty="0"/>
              <a:t>VALUES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255928"/>
            <a:ext cx="7527290" cy="2677795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323850" indent="-311150">
              <a:lnSpc>
                <a:spcPct val="100000"/>
              </a:lnSpc>
              <a:spcBef>
                <a:spcPts val="1635"/>
              </a:spcBef>
              <a:buAutoNum type="arabicPeriod"/>
              <a:tabLst>
                <a:tab pos="323850" algn="l"/>
              </a:tabLst>
            </a:pP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Elevate</a:t>
            </a:r>
            <a:r>
              <a:rPr sz="2200" b="1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2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professional</a:t>
            </a:r>
            <a:r>
              <a:rPr sz="22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development</a:t>
            </a:r>
            <a:r>
              <a:rPr sz="22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2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all</a:t>
            </a:r>
            <a:r>
              <a:rPr sz="22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members</a:t>
            </a:r>
            <a:endParaRPr sz="2200">
              <a:latin typeface="Century Gothic"/>
              <a:cs typeface="Century Gothic"/>
            </a:endParaRPr>
          </a:p>
          <a:p>
            <a:pPr marL="323850" indent="-311150">
              <a:lnSpc>
                <a:spcPct val="100000"/>
              </a:lnSpc>
              <a:spcBef>
                <a:spcPts val="1535"/>
              </a:spcBef>
              <a:buAutoNum type="arabicPeriod"/>
              <a:tabLst>
                <a:tab pos="323850" algn="l"/>
              </a:tabLst>
            </a:pP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Immerse</a:t>
            </a:r>
            <a:r>
              <a:rPr sz="2200" b="1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ourselves</a:t>
            </a:r>
            <a:r>
              <a:rPr sz="2200" spc="-8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22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meaningful</a:t>
            </a:r>
            <a:r>
              <a:rPr sz="22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relationships</a:t>
            </a:r>
            <a:endParaRPr sz="2200">
              <a:latin typeface="Century Gothic"/>
              <a:cs typeface="Century Gothic"/>
            </a:endParaRPr>
          </a:p>
          <a:p>
            <a:pPr marL="323215" indent="-310515">
              <a:lnSpc>
                <a:spcPct val="100000"/>
              </a:lnSpc>
              <a:spcBef>
                <a:spcPts val="1535"/>
              </a:spcBef>
              <a:buAutoNum type="arabicPeriod"/>
              <a:tabLst>
                <a:tab pos="323215" algn="l"/>
              </a:tabLst>
            </a:pP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Set</a:t>
            </a:r>
            <a:r>
              <a:rPr sz="22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an</a:t>
            </a:r>
            <a:r>
              <a:rPr sz="2200" b="1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example</a:t>
            </a:r>
            <a:r>
              <a:rPr sz="2200" b="1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others</a:t>
            </a:r>
            <a:r>
              <a:rPr sz="22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help</a:t>
            </a:r>
            <a:r>
              <a:rPr sz="22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lead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22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future</a:t>
            </a:r>
            <a:endParaRPr sz="2200">
              <a:latin typeface="Century Gothic"/>
              <a:cs typeface="Century Gothic"/>
            </a:endParaRPr>
          </a:p>
          <a:p>
            <a:pPr marL="323850" indent="-311150">
              <a:lnSpc>
                <a:spcPct val="100000"/>
              </a:lnSpc>
              <a:spcBef>
                <a:spcPts val="1540"/>
              </a:spcBef>
              <a:buFont typeface="Century Gothic"/>
              <a:buAutoNum type="arabicPeriod"/>
              <a:tabLst>
                <a:tab pos="323850" algn="l"/>
              </a:tabLst>
            </a:pP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Help</a:t>
            </a:r>
            <a:r>
              <a:rPr sz="22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our</a:t>
            </a:r>
            <a:r>
              <a:rPr sz="22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Members</a:t>
            </a:r>
            <a:r>
              <a:rPr sz="22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build</a:t>
            </a:r>
            <a:r>
              <a:rPr sz="2200" b="1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their</a:t>
            </a:r>
            <a:r>
              <a:rPr sz="2200" b="1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business.</a:t>
            </a:r>
            <a:endParaRPr sz="2200">
              <a:latin typeface="Century Gothic"/>
              <a:cs typeface="Century Gothic"/>
            </a:endParaRPr>
          </a:p>
          <a:p>
            <a:pPr marL="323850" indent="-311150">
              <a:lnSpc>
                <a:spcPct val="100000"/>
              </a:lnSpc>
              <a:spcBef>
                <a:spcPts val="1535"/>
              </a:spcBef>
              <a:buAutoNum type="arabicPeriod"/>
              <a:tabLst>
                <a:tab pos="323850" algn="l"/>
              </a:tabLst>
            </a:pPr>
            <a:r>
              <a:rPr sz="2200" b="1" dirty="0">
                <a:solidFill>
                  <a:srgbClr val="0E486E"/>
                </a:solidFill>
                <a:latin typeface="Century Gothic"/>
                <a:cs typeface="Century Gothic"/>
              </a:rPr>
              <a:t>Become</a:t>
            </a:r>
            <a:r>
              <a:rPr sz="2200" b="1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22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part</a:t>
            </a:r>
            <a:r>
              <a:rPr sz="22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22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dirty="0">
                <a:solidFill>
                  <a:srgbClr val="0E486E"/>
                </a:solidFill>
                <a:latin typeface="Century Gothic"/>
                <a:cs typeface="Century Gothic"/>
              </a:rPr>
              <a:t>something</a:t>
            </a:r>
            <a:r>
              <a:rPr sz="22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2200" spc="-10" dirty="0">
                <a:solidFill>
                  <a:srgbClr val="0E486E"/>
                </a:solidFill>
                <a:latin typeface="Century Gothic"/>
                <a:cs typeface="Century Gothic"/>
              </a:rPr>
              <a:t>bigger.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5269" y="1666620"/>
            <a:ext cx="5786755" cy="2230120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565"/>
              </a:spcBef>
            </a:pPr>
            <a:r>
              <a:rPr sz="3600" dirty="0">
                <a:solidFill>
                  <a:srgbClr val="3C1E53"/>
                </a:solidFill>
              </a:rPr>
              <a:t>Thank</a:t>
            </a:r>
            <a:r>
              <a:rPr sz="3600" spc="-120" dirty="0">
                <a:solidFill>
                  <a:srgbClr val="3C1E53"/>
                </a:solidFill>
              </a:rPr>
              <a:t> </a:t>
            </a:r>
            <a:r>
              <a:rPr sz="3600" spc="-25" dirty="0">
                <a:solidFill>
                  <a:srgbClr val="3C1E53"/>
                </a:solidFill>
              </a:rPr>
              <a:t>you</a:t>
            </a:r>
            <a:endParaRPr sz="3600"/>
          </a:p>
          <a:p>
            <a:pPr marL="12700" marR="5080" algn="ctr">
              <a:lnSpc>
                <a:spcPct val="133900"/>
              </a:lnSpc>
              <a:spcBef>
                <a:spcPts val="5"/>
              </a:spcBef>
            </a:pPr>
            <a:r>
              <a:rPr sz="3600" dirty="0">
                <a:solidFill>
                  <a:srgbClr val="3C1E53"/>
                </a:solidFill>
              </a:rPr>
              <a:t>for</a:t>
            </a:r>
            <a:r>
              <a:rPr sz="3600" spc="-5" dirty="0">
                <a:solidFill>
                  <a:srgbClr val="3C1E53"/>
                </a:solidFill>
              </a:rPr>
              <a:t> </a:t>
            </a:r>
            <a:r>
              <a:rPr sz="3600" dirty="0">
                <a:solidFill>
                  <a:srgbClr val="3C1E53"/>
                </a:solidFill>
              </a:rPr>
              <a:t>all</a:t>
            </a:r>
            <a:r>
              <a:rPr sz="3600" spc="-5" dirty="0">
                <a:solidFill>
                  <a:srgbClr val="3C1E53"/>
                </a:solidFill>
              </a:rPr>
              <a:t> </a:t>
            </a:r>
            <a:r>
              <a:rPr sz="3600" dirty="0">
                <a:solidFill>
                  <a:srgbClr val="3C1E53"/>
                </a:solidFill>
              </a:rPr>
              <a:t>you are</a:t>
            </a:r>
            <a:r>
              <a:rPr sz="3600" spc="-20" dirty="0">
                <a:solidFill>
                  <a:srgbClr val="3C1E53"/>
                </a:solidFill>
              </a:rPr>
              <a:t> </a:t>
            </a:r>
            <a:r>
              <a:rPr sz="3600" dirty="0">
                <a:solidFill>
                  <a:srgbClr val="3C1E53"/>
                </a:solidFill>
              </a:rPr>
              <a:t>about</a:t>
            </a:r>
            <a:r>
              <a:rPr sz="3600" spc="-5" dirty="0">
                <a:solidFill>
                  <a:srgbClr val="3C1E53"/>
                </a:solidFill>
              </a:rPr>
              <a:t> </a:t>
            </a:r>
            <a:r>
              <a:rPr sz="3600" dirty="0">
                <a:solidFill>
                  <a:srgbClr val="3C1E53"/>
                </a:solidFill>
              </a:rPr>
              <a:t>to </a:t>
            </a:r>
            <a:r>
              <a:rPr sz="3600" spc="-25" dirty="0">
                <a:solidFill>
                  <a:srgbClr val="3C1E53"/>
                </a:solidFill>
              </a:rPr>
              <a:t>do </a:t>
            </a:r>
            <a:r>
              <a:rPr sz="3600" dirty="0">
                <a:solidFill>
                  <a:srgbClr val="3C1E53"/>
                </a:solidFill>
              </a:rPr>
              <a:t>this</a:t>
            </a:r>
            <a:r>
              <a:rPr sz="3600" spc="-60" dirty="0">
                <a:solidFill>
                  <a:srgbClr val="3C1E53"/>
                </a:solidFill>
              </a:rPr>
              <a:t> </a:t>
            </a:r>
            <a:r>
              <a:rPr sz="3600" spc="-10" dirty="0">
                <a:solidFill>
                  <a:srgbClr val="3C1E53"/>
                </a:solidFill>
              </a:rPr>
              <a:t>year!</a:t>
            </a:r>
            <a:endParaRPr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4749546"/>
            <a:ext cx="552831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MONTHLY</a:t>
            </a:r>
            <a:r>
              <a:rPr sz="32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BOARD</a:t>
            </a: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 MEETINGS DOCUMENTS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2140" y="432562"/>
            <a:ext cx="601472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tabLst>
                <a:tab pos="1461770" algn="l"/>
              </a:tabLst>
            </a:pPr>
            <a:r>
              <a:rPr sz="1600" b="0" dirty="0">
                <a:latin typeface="Wingdings 3"/>
                <a:cs typeface="Wingdings 3"/>
              </a:rPr>
              <a:t></a:t>
            </a:r>
            <a:r>
              <a:rPr sz="1600" b="0" spc="409" dirty="0">
                <a:latin typeface="Times New Roman"/>
                <a:cs typeface="Times New Roman"/>
              </a:rPr>
              <a:t> </a:t>
            </a:r>
            <a:r>
              <a:rPr sz="2000" dirty="0"/>
              <a:t>Previous</a:t>
            </a:r>
            <a:r>
              <a:rPr sz="2000" spc="-60" dirty="0"/>
              <a:t> </a:t>
            </a:r>
            <a:r>
              <a:rPr sz="2000" dirty="0"/>
              <a:t>Month’s</a:t>
            </a:r>
            <a:r>
              <a:rPr sz="2000" spc="-30" dirty="0"/>
              <a:t> </a:t>
            </a:r>
            <a:r>
              <a:rPr sz="2000" dirty="0"/>
              <a:t>Financials</a:t>
            </a:r>
            <a:r>
              <a:rPr sz="2000" spc="-40" dirty="0"/>
              <a:t> </a:t>
            </a:r>
            <a:r>
              <a:rPr sz="2000" b="0" spc="-10" dirty="0">
                <a:latin typeface="Century Gothic"/>
                <a:cs typeface="Century Gothic"/>
              </a:rPr>
              <a:t>-</a:t>
            </a:r>
            <a:r>
              <a:rPr sz="2000" b="0" dirty="0">
                <a:latin typeface="Century Gothic"/>
                <a:cs typeface="Century Gothic"/>
              </a:rPr>
              <a:t>Historical</a:t>
            </a:r>
            <a:r>
              <a:rPr sz="2000" b="0" spc="-40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report</a:t>
            </a:r>
            <a:r>
              <a:rPr sz="2000" b="0" spc="-45" dirty="0">
                <a:latin typeface="Century Gothic"/>
                <a:cs typeface="Century Gothic"/>
              </a:rPr>
              <a:t> </a:t>
            </a:r>
            <a:r>
              <a:rPr sz="2000" b="0" spc="-25" dirty="0">
                <a:latin typeface="Century Gothic"/>
                <a:cs typeface="Century Gothic"/>
              </a:rPr>
              <a:t>of </a:t>
            </a:r>
            <a:r>
              <a:rPr sz="2000" b="0" dirty="0">
                <a:latin typeface="Century Gothic"/>
                <a:cs typeface="Century Gothic"/>
              </a:rPr>
              <a:t>the</a:t>
            </a:r>
            <a:r>
              <a:rPr sz="2000" b="0" spc="-50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expenses</a:t>
            </a:r>
            <a:r>
              <a:rPr sz="2000" b="0" spc="-45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and</a:t>
            </a:r>
            <a:r>
              <a:rPr sz="2000" b="0" spc="-25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revenue</a:t>
            </a:r>
            <a:r>
              <a:rPr sz="2000" b="0" spc="-50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accrued</a:t>
            </a:r>
            <a:r>
              <a:rPr sz="2000" b="0" spc="-25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by</a:t>
            </a:r>
            <a:r>
              <a:rPr sz="2000" b="0" spc="-25" dirty="0">
                <a:latin typeface="Century Gothic"/>
                <a:cs typeface="Century Gothic"/>
              </a:rPr>
              <a:t> the </a:t>
            </a:r>
            <a:r>
              <a:rPr sz="2000" b="0" dirty="0">
                <a:latin typeface="Century Gothic"/>
                <a:cs typeface="Century Gothic"/>
              </a:rPr>
              <a:t>Chapter,</a:t>
            </a:r>
            <a:r>
              <a:rPr sz="2000" b="0" spc="-60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and</a:t>
            </a:r>
            <a:r>
              <a:rPr sz="2000" b="0" spc="-15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a</a:t>
            </a:r>
            <a:r>
              <a:rPr sz="2000" b="0" spc="-30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forecast</a:t>
            </a:r>
            <a:r>
              <a:rPr sz="2000" b="0" spc="-25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for</a:t>
            </a:r>
            <a:r>
              <a:rPr sz="2000" b="0" spc="-15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expenses</a:t>
            </a:r>
            <a:r>
              <a:rPr sz="2000" b="0" spc="-45" dirty="0">
                <a:latin typeface="Century Gothic"/>
                <a:cs typeface="Century Gothic"/>
              </a:rPr>
              <a:t> </a:t>
            </a:r>
            <a:r>
              <a:rPr sz="2000" b="0" spc="-25" dirty="0">
                <a:latin typeface="Century Gothic"/>
                <a:cs typeface="Century Gothic"/>
              </a:rPr>
              <a:t>and </a:t>
            </a:r>
            <a:r>
              <a:rPr sz="2000" b="0" spc="-10" dirty="0">
                <a:latin typeface="Century Gothic"/>
                <a:cs typeface="Century Gothic"/>
              </a:rPr>
              <a:t>revenue</a:t>
            </a:r>
            <a:r>
              <a:rPr sz="2000" b="0" dirty="0">
                <a:latin typeface="Century Gothic"/>
                <a:cs typeface="Century Gothic"/>
              </a:rPr>
              <a:t>	for</a:t>
            </a:r>
            <a:r>
              <a:rPr sz="2000" b="0" spc="-20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upcoming</a:t>
            </a:r>
            <a:r>
              <a:rPr sz="2000" b="0" spc="-20" dirty="0">
                <a:latin typeface="Century Gothic"/>
                <a:cs typeface="Century Gothic"/>
              </a:rPr>
              <a:t> </a:t>
            </a:r>
            <a:r>
              <a:rPr sz="2000" b="0" dirty="0">
                <a:latin typeface="Century Gothic"/>
                <a:cs typeface="Century Gothic"/>
              </a:rPr>
              <a:t>Chapter</a:t>
            </a:r>
            <a:r>
              <a:rPr sz="2000" b="0" spc="-45" dirty="0">
                <a:latin typeface="Century Gothic"/>
                <a:cs typeface="Century Gothic"/>
              </a:rPr>
              <a:t> </a:t>
            </a:r>
            <a:r>
              <a:rPr sz="2000" b="0" spc="-10" dirty="0">
                <a:latin typeface="Century Gothic"/>
                <a:cs typeface="Century Gothic"/>
              </a:rPr>
              <a:t>endeavors</a:t>
            </a:r>
            <a:r>
              <a:rPr sz="2000" b="0" spc="-10" dirty="0">
                <a:solidFill>
                  <a:srgbClr val="0E486E"/>
                </a:solidFill>
                <a:latin typeface="Century Gothic"/>
                <a:cs typeface="Century Gothic"/>
              </a:rPr>
              <a:t>.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1789302"/>
            <a:ext cx="61849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tabLst>
                <a:tab pos="4448175" algn="l"/>
                <a:tab pos="4938395" algn="l"/>
              </a:tabLst>
            </a:pPr>
            <a:r>
              <a:rPr sz="2000" dirty="0">
                <a:solidFill>
                  <a:srgbClr val="99FF99"/>
                </a:solidFill>
                <a:latin typeface="Century Gothic"/>
                <a:cs typeface="Century Gothic"/>
              </a:rPr>
              <a:t>Action</a:t>
            </a:r>
            <a:r>
              <a:rPr sz="2000" spc="-20" dirty="0">
                <a:solidFill>
                  <a:srgbClr val="99FF99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99FF99"/>
                </a:solidFill>
                <a:latin typeface="Century Gothic"/>
                <a:cs typeface="Century Gothic"/>
              </a:rPr>
              <a:t>-</a:t>
            </a:r>
            <a:r>
              <a:rPr sz="2000" spc="-20" dirty="0">
                <a:solidFill>
                  <a:srgbClr val="99FF99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Review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each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page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any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large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(+)</a:t>
            </a:r>
            <a:r>
              <a:rPr sz="20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(-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)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any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category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make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note.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	Look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at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your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budget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areas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20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if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feel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there</a:t>
            </a:r>
            <a:r>
              <a:rPr sz="20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are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inaccuracies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either</a:t>
            </a:r>
            <a:r>
              <a:rPr sz="20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reporting</a:t>
            </a:r>
            <a:r>
              <a:rPr sz="20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forecasting</a:t>
            </a:r>
            <a:r>
              <a:rPr sz="20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particular</a:t>
            </a:r>
            <a:r>
              <a:rPr sz="20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area,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call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VP</a:t>
            </a:r>
            <a:r>
              <a:rPr sz="20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Finance.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	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Any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changes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budget</a:t>
            </a:r>
            <a:r>
              <a:rPr sz="20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require</a:t>
            </a:r>
            <a:r>
              <a:rPr sz="20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20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Motion</a:t>
            </a: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20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entury Gothic"/>
                <a:cs typeface="Century Gothic"/>
              </a:rPr>
              <a:t>Board.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42706" y="6003747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3C1E53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4749546"/>
            <a:ext cx="552831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MONTHLY</a:t>
            </a:r>
            <a:r>
              <a:rPr sz="32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200" dirty="0">
                <a:solidFill>
                  <a:srgbClr val="FFFFFF"/>
                </a:solidFill>
                <a:latin typeface="Century Gothic"/>
                <a:cs typeface="Century Gothic"/>
              </a:rPr>
              <a:t>BOARD</a:t>
            </a: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 MEETINGS DOCUMENTS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2140" y="274396"/>
            <a:ext cx="621792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b="0" dirty="0">
                <a:latin typeface="Wingdings 3"/>
                <a:cs typeface="Wingdings 3"/>
              </a:rPr>
              <a:t></a:t>
            </a:r>
            <a:r>
              <a:rPr sz="1500" b="0" spc="455" dirty="0"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E486E"/>
                </a:solidFill>
              </a:rPr>
              <a:t>Board</a:t>
            </a:r>
            <a:r>
              <a:rPr sz="1900" spc="-45" dirty="0">
                <a:solidFill>
                  <a:srgbClr val="0E486E"/>
                </a:solidFill>
              </a:rPr>
              <a:t> </a:t>
            </a:r>
            <a:r>
              <a:rPr sz="1900" dirty="0">
                <a:solidFill>
                  <a:srgbClr val="0E486E"/>
                </a:solidFill>
              </a:rPr>
              <a:t>Meeting</a:t>
            </a:r>
            <a:r>
              <a:rPr sz="1900" spc="-35" dirty="0">
                <a:solidFill>
                  <a:srgbClr val="0E486E"/>
                </a:solidFill>
              </a:rPr>
              <a:t> </a:t>
            </a:r>
            <a:r>
              <a:rPr sz="1900" dirty="0">
                <a:solidFill>
                  <a:srgbClr val="0E486E"/>
                </a:solidFill>
              </a:rPr>
              <a:t>Motions</a:t>
            </a:r>
            <a:r>
              <a:rPr sz="1900" spc="-20" dirty="0">
                <a:solidFill>
                  <a:srgbClr val="0E486E"/>
                </a:solidFill>
              </a:rPr>
              <a:t> </a:t>
            </a:r>
            <a:r>
              <a:rPr sz="1900" dirty="0">
                <a:solidFill>
                  <a:srgbClr val="0E486E"/>
                </a:solidFill>
              </a:rPr>
              <a:t>-</a:t>
            </a:r>
            <a:r>
              <a:rPr sz="1900" spc="-25" dirty="0">
                <a:solidFill>
                  <a:srgbClr val="0E486E"/>
                </a:solidFill>
              </a:rPr>
              <a:t> </a:t>
            </a:r>
            <a:r>
              <a:rPr sz="1900" b="0" dirty="0">
                <a:solidFill>
                  <a:srgbClr val="0E486E"/>
                </a:solidFill>
                <a:latin typeface="Century Gothic"/>
                <a:cs typeface="Century Gothic"/>
              </a:rPr>
              <a:t>These</a:t>
            </a:r>
            <a:r>
              <a:rPr sz="1900" b="0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0" dirty="0">
                <a:solidFill>
                  <a:srgbClr val="0E486E"/>
                </a:solidFill>
                <a:latin typeface="Century Gothic"/>
                <a:cs typeface="Century Gothic"/>
              </a:rPr>
              <a:t>are</a:t>
            </a:r>
            <a:r>
              <a:rPr sz="1900" b="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0" dirty="0">
                <a:solidFill>
                  <a:srgbClr val="0E486E"/>
                </a:solidFill>
                <a:latin typeface="Century Gothic"/>
                <a:cs typeface="Century Gothic"/>
              </a:rPr>
              <a:t>changes</a:t>
            </a:r>
            <a:r>
              <a:rPr sz="1900" b="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0" dirty="0">
                <a:solidFill>
                  <a:srgbClr val="0E486E"/>
                </a:solidFill>
                <a:latin typeface="Century Gothic"/>
                <a:cs typeface="Century Gothic"/>
              </a:rPr>
              <a:t>to</a:t>
            </a:r>
            <a:r>
              <a:rPr sz="1900" b="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0" spc="-25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429920"/>
            <a:ext cx="6223635" cy="330263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925"/>
              </a:spcBef>
            </a:pP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Chapter’s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Policies</a:t>
            </a:r>
            <a:r>
              <a:rPr sz="1900" spc="-7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&amp;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Procedures.</a:t>
            </a:r>
            <a:endParaRPr sz="1900">
              <a:latin typeface="Century Gothic"/>
              <a:cs typeface="Century Gothic"/>
            </a:endParaRPr>
          </a:p>
          <a:p>
            <a:pPr marL="299085" marR="5080" indent="-287020">
              <a:lnSpc>
                <a:spcPts val="2050"/>
              </a:lnSpc>
              <a:spcBef>
                <a:spcPts val="1090"/>
              </a:spcBef>
              <a:tabLst>
                <a:tab pos="4229100" algn="l"/>
              </a:tabLst>
            </a:pPr>
            <a:r>
              <a:rPr sz="1900" dirty="0">
                <a:solidFill>
                  <a:srgbClr val="009900"/>
                </a:solidFill>
                <a:latin typeface="Century Gothic"/>
                <a:cs typeface="Century Gothic"/>
              </a:rPr>
              <a:t>Action</a:t>
            </a:r>
            <a:r>
              <a:rPr sz="1900" spc="-35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09900"/>
                </a:solidFill>
                <a:latin typeface="Century Gothic"/>
                <a:cs typeface="Century Gothic"/>
              </a:rPr>
              <a:t>-</a:t>
            </a:r>
            <a:r>
              <a:rPr sz="1900" spc="-40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Read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through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advance.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	Approach</a:t>
            </a:r>
            <a:r>
              <a:rPr sz="1900" spc="-9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the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Director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with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questions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advance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so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they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may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include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their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answer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in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presentation,</a:t>
            </a:r>
            <a:r>
              <a:rPr sz="1900" spc="-1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saving</a:t>
            </a:r>
            <a:r>
              <a:rPr sz="1900" spc="-8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time.</a:t>
            </a:r>
            <a:endParaRPr sz="19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839"/>
              </a:spcBef>
            </a:pPr>
            <a:endParaRPr sz="1900">
              <a:latin typeface="Century Gothic"/>
              <a:cs typeface="Century Gothic"/>
            </a:endParaRPr>
          </a:p>
          <a:p>
            <a:pPr marL="299085" marR="140970" indent="-287020">
              <a:lnSpc>
                <a:spcPts val="2050"/>
              </a:lnSpc>
              <a:spcBef>
                <a:spcPts val="5"/>
              </a:spcBef>
            </a:pPr>
            <a:r>
              <a:rPr sz="1500" dirty="0">
                <a:solidFill>
                  <a:srgbClr val="FFFFFF"/>
                </a:solidFill>
                <a:latin typeface="Wingdings 3"/>
                <a:cs typeface="Wingdings 3"/>
              </a:rPr>
              <a:t></a:t>
            </a:r>
            <a:r>
              <a:rPr sz="1500" spc="4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0E486E"/>
                </a:solidFill>
                <a:latin typeface="Century Gothic"/>
                <a:cs typeface="Century Gothic"/>
              </a:rPr>
              <a:t>Sponsorship</a:t>
            </a:r>
            <a:r>
              <a:rPr sz="1900" b="1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0E486E"/>
                </a:solidFill>
                <a:latin typeface="Century Gothic"/>
                <a:cs typeface="Century Gothic"/>
              </a:rPr>
              <a:t>Tracking</a:t>
            </a:r>
            <a:r>
              <a:rPr sz="1900" b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0E486E"/>
                </a:solidFill>
                <a:latin typeface="Century Gothic"/>
                <a:cs typeface="Century Gothic"/>
              </a:rPr>
              <a:t>Report</a:t>
            </a:r>
            <a:r>
              <a:rPr sz="1900" b="1" spc="-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0E486E"/>
                </a:solidFill>
                <a:latin typeface="Century Gothic"/>
                <a:cs typeface="Century Gothic"/>
              </a:rPr>
              <a:t>-</a:t>
            </a:r>
            <a:r>
              <a:rPr sz="1900" b="1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Status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 confirmed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sponsorships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value</a:t>
            </a:r>
            <a:r>
              <a:rPr sz="1900" spc="-7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900" spc="-6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those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sponsorships</a:t>
            </a:r>
            <a:endParaRPr sz="1900">
              <a:latin typeface="Century Gothic"/>
              <a:cs typeface="Century Gothic"/>
            </a:endParaRPr>
          </a:p>
          <a:p>
            <a:pPr marL="299085" marR="9525" indent="-287020">
              <a:lnSpc>
                <a:spcPct val="90000"/>
              </a:lnSpc>
              <a:spcBef>
                <a:spcPts val="1025"/>
              </a:spcBef>
              <a:tabLst>
                <a:tab pos="3199130" algn="l"/>
              </a:tabLst>
            </a:pPr>
            <a:r>
              <a:rPr sz="1900" dirty="0">
                <a:solidFill>
                  <a:srgbClr val="009900"/>
                </a:solidFill>
                <a:latin typeface="Century Gothic"/>
                <a:cs typeface="Century Gothic"/>
              </a:rPr>
              <a:t>Action</a:t>
            </a:r>
            <a:r>
              <a:rPr sz="1900" spc="-45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09900"/>
                </a:solidFill>
                <a:latin typeface="Century Gothic"/>
                <a:cs typeface="Century Gothic"/>
              </a:rPr>
              <a:t>-</a:t>
            </a:r>
            <a:r>
              <a:rPr sz="1900" spc="-50" dirty="0">
                <a:solidFill>
                  <a:srgbClr val="009900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Read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through</a:t>
            </a:r>
            <a:r>
              <a:rPr sz="1900" spc="-2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	report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and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make</a:t>
            </a:r>
            <a:r>
              <a:rPr sz="1900" spc="-3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note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of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any</a:t>
            </a:r>
            <a:r>
              <a:rPr sz="1900" spc="-6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sponsors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you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could</a:t>
            </a:r>
            <a:r>
              <a:rPr sz="1900" spc="-5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personally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thank</a:t>
            </a:r>
            <a:r>
              <a:rPr sz="1900" spc="-4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on</a:t>
            </a:r>
            <a:r>
              <a:rPr sz="1900" spc="-5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behalf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of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Chapter at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the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next</a:t>
            </a:r>
            <a:r>
              <a:rPr sz="1900" spc="-25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event</a:t>
            </a:r>
            <a:r>
              <a:rPr sz="1900" spc="-4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0E486E"/>
                </a:solidFill>
                <a:latin typeface="Century Gothic"/>
                <a:cs typeface="Century Gothic"/>
              </a:rPr>
              <a:t>you</a:t>
            </a:r>
            <a:r>
              <a:rPr sz="1900" spc="-30" dirty="0">
                <a:solidFill>
                  <a:srgbClr val="0E486E"/>
                </a:solidFill>
                <a:latin typeface="Century Gothic"/>
                <a:cs typeface="Century Gothic"/>
              </a:rPr>
              <a:t> </a:t>
            </a:r>
            <a:r>
              <a:rPr sz="1900" spc="-10" dirty="0">
                <a:solidFill>
                  <a:srgbClr val="0E486E"/>
                </a:solidFill>
                <a:latin typeface="Century Gothic"/>
                <a:cs typeface="Century Gothic"/>
              </a:rPr>
              <a:t>attend.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42706" y="6003747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3C1E53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2528" y="4726333"/>
            <a:ext cx="3037840" cy="14751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3200" spc="-10" dirty="0">
                <a:solidFill>
                  <a:srgbClr val="FFFFFF"/>
                </a:solidFill>
                <a:latin typeface="Century Gothic"/>
                <a:cs typeface="Century Gothic"/>
              </a:rPr>
              <a:t>QUESTIONS?</a:t>
            </a:r>
            <a:endParaRPr sz="3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370"/>
              </a:spcBef>
            </a:pPr>
            <a:endParaRPr sz="3200">
              <a:latin typeface="Century Gothic"/>
              <a:cs typeface="Century Gothic"/>
            </a:endParaRPr>
          </a:p>
          <a:p>
            <a:pPr algn="r">
              <a:lnSpc>
                <a:spcPct val="100000"/>
              </a:lnSpc>
              <a:spcBef>
                <a:spcPts val="5"/>
              </a:spcBef>
            </a:pPr>
            <a:r>
              <a:rPr sz="1200" spc="-50" dirty="0">
                <a:solidFill>
                  <a:srgbClr val="3C1E53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4495800"/>
              <a:ext cx="3886200" cy="990600"/>
            </a:xfrm>
            <a:custGeom>
              <a:avLst/>
              <a:gdLst/>
              <a:ahLst/>
              <a:cxnLst/>
              <a:rect l="l" t="t" r="r" b="b"/>
              <a:pathLst>
                <a:path w="3886200" h="990600">
                  <a:moveTo>
                    <a:pt x="38862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3886200" y="990600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789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253" y="4789170"/>
            <a:ext cx="1703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Questions?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154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789F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2D4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2812</Words>
  <Application>Microsoft Office PowerPoint</Application>
  <PresentationFormat>On-screen Show (4:3)</PresentationFormat>
  <Paragraphs>480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2" baseType="lpstr">
      <vt:lpstr>Arial</vt:lpstr>
      <vt:lpstr>Century Gothic</vt:lpstr>
      <vt:lpstr>Times New Roman</vt:lpstr>
      <vt:lpstr>Wingdings 3</vt:lpstr>
      <vt:lpstr>Office Theme</vt:lpstr>
      <vt:lpstr>PowerPoint Presentation</vt:lpstr>
      <vt:lpstr>TABLE OF CONTENTS</vt:lpstr>
      <vt:lpstr>PowerPoint Presentation</vt:lpstr>
      <vt:lpstr>and share it with the committee</vt:lpstr>
      <vt:lpstr> Ensure monthly committee reports are submitted and accurate</vt:lpstr>
      <vt:lpstr>MONTHLY BOARD MEETINGS DOCUMENTS</vt:lpstr>
      <vt:lpstr> Previous Month’s Financials -Historical report of the expenses and revenue accrued by the Chapter, and a forecast for expenses and revenue for upcoming Chapter endeavors.</vt:lpstr>
      <vt:lpstr> Board Meeting Motions - These are changes to the</vt:lpstr>
      <vt:lpstr>Questions?</vt:lpstr>
      <vt:lpstr>Legal Responsibilities</vt:lpstr>
      <vt:lpstr>MPI Mission:</vt:lpstr>
      <vt:lpstr>ASSOCIATIONS ARE UNIQUE</vt:lpstr>
      <vt:lpstr>BASIC RESPONSIBILITIES OF BOARDS</vt:lpstr>
      <vt:lpstr>LEGAL DUTIES OF BOARD SERVICE</vt:lpstr>
      <vt:lpstr>LEGAL DUTIES</vt:lpstr>
      <vt:lpstr>LEGAL DUTIES</vt:lpstr>
      <vt:lpstr>LEGAL DUTIES</vt:lpstr>
      <vt:lpstr>CONFLICT OF INTEREST - “COI”</vt:lpstr>
      <vt:lpstr>LIABILITY OF DIRECTORS</vt:lpstr>
      <vt:lpstr>MINIMIZE RISK</vt:lpstr>
      <vt:lpstr>HIERARCHY OF DOCUMENTATION</vt:lpstr>
      <vt:lpstr>NONPROFIT STATUS – 501(C)(3)</vt:lpstr>
      <vt:lpstr>WHAT ABOUT COMMITTEES?</vt:lpstr>
      <vt:lpstr>BOARD IN ACTION</vt:lpstr>
      <vt:lpstr>BOARD MEETINGS</vt:lpstr>
      <vt:lpstr>EFFECTIVE BOARD LEADERSHIP</vt:lpstr>
      <vt:lpstr>SPECIFIC BOARD RESPONSIBILITIES</vt:lpstr>
      <vt:lpstr>Be There</vt:lpstr>
      <vt:lpstr>Questions</vt:lpstr>
      <vt:lpstr>LEADERS COMMUNITY ON MPIWEB.ORG</vt:lpstr>
      <vt:lpstr>PowerPoint Presentation</vt:lpstr>
      <vt:lpstr>MPI CHAPTER LEADER COMMUNITY</vt:lpstr>
      <vt:lpstr>PowerPoint Presentation</vt:lpstr>
      <vt:lpstr>MPI CHAPTER LEADER COMMUNITY</vt:lpstr>
      <vt:lpstr>(INSERT NAME)CHAPTER WEBSITE</vt:lpstr>
      <vt:lpstr>PowerPoint Presentation</vt:lpstr>
      <vt:lpstr>CHAPTER LEADER TOOLS</vt:lpstr>
      <vt:lpstr>CHAPTER LEADER TOOLS</vt:lpstr>
      <vt:lpstr>CHAPTER LEADER TOOLS</vt:lpstr>
      <vt:lpstr>Questions?</vt:lpstr>
      <vt:lpstr>POLICIES &amp; PROCEDURES QUICK OVERVIEW</vt:lpstr>
      <vt:lpstr>THE BASICS</vt:lpstr>
      <vt:lpstr>BOARD AND COMMITTEE MEETINGS</vt:lpstr>
      <vt:lpstr>POLICIES &amp; PROCEDURES CHANGES</vt:lpstr>
      <vt:lpstr>BUDGET &amp; FINANCE</vt:lpstr>
      <vt:lpstr> All committees shall solicit a minimum of three bids for any event items that will be purchased with chapter monies or for sponsorships (cash or in-kind)</vt:lpstr>
      <vt:lpstr>Questions?</vt:lpstr>
      <vt:lpstr>SPONSORSHIP PROCESS</vt:lpstr>
      <vt:lpstr>SPONSORSHIP PROCESS (CONT.)</vt:lpstr>
      <vt:lpstr>Questions?</vt:lpstr>
      <vt:lpstr>CALENDAR OVERVIEW</vt:lpstr>
      <vt:lpstr>Questions?</vt:lpstr>
      <vt:lpstr>MEET YOUR ASSOCIATION MANAGER</vt:lpstr>
      <vt:lpstr>MAIN CONTACT INFORMATION</vt:lpstr>
      <vt:lpstr>TEAM ROLES &amp; RESPONSIBILITIES</vt:lpstr>
      <vt:lpstr>TEAM ROLES &amp; RESPONSIBILITIES</vt:lpstr>
      <vt:lpstr>TEAM ROLES &amp; RESPONSIBILITIES</vt:lpstr>
      <vt:lpstr>TEAM ROLES &amp; RESPONSIBILITIES</vt:lpstr>
      <vt:lpstr>TEAM ROLES &amp; RESPONSIBILITIES</vt:lpstr>
      <vt:lpstr>TEAM ROLES &amp; RESPONSIBILITIES</vt:lpstr>
      <vt:lpstr>SCOPE OF SERVICES</vt:lpstr>
      <vt:lpstr>HOW ASSOCIATION INTERFACES WITH THE LEADERSHIP TEAM</vt:lpstr>
      <vt:lpstr>WHO TO CALL</vt:lpstr>
      <vt:lpstr>Questions?</vt:lpstr>
      <vt:lpstr>CHAPTER GOALS &amp; STRATEGIC VISION FOR (INSERT TERM)</vt:lpstr>
      <vt:lpstr>CHAPTER CORE VALUES</vt:lpstr>
      <vt:lpstr>Thank you for all you are about to do this year!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FRONTIERS IN  UNDERWATER MEETINGS</dc:title>
  <dc:creator>Office 2004 Test Drive User</dc:creator>
  <cp:lastModifiedBy>Leslie Scantlebury</cp:lastModifiedBy>
  <cp:revision>1</cp:revision>
  <dcterms:created xsi:type="dcterms:W3CDTF">2024-07-31T20:31:29Z</dcterms:created>
  <dcterms:modified xsi:type="dcterms:W3CDTF">2024-07-31T20:35:05Z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2024-07-31T00:00:00Z</vt:filetime>
  </property>
  <property fmtid="{D5CDD505-2E9C-101B-9397-08002B2CF9AE}" pid="5" name="Producer">
    <vt:lpwstr>Microsoft® PowerPoint® 2016</vt:lpwstr>
  </property>
</Properties>
</file>