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30"/>
  </p:notesMasterIdLst>
  <p:handoutMasterIdLst>
    <p:handoutMasterId r:id="rId31"/>
  </p:handoutMasterIdLst>
  <p:sldIdLst>
    <p:sldId id="449" r:id="rId3"/>
    <p:sldId id="594" r:id="rId4"/>
    <p:sldId id="662" r:id="rId5"/>
    <p:sldId id="664" r:id="rId6"/>
    <p:sldId id="665" r:id="rId7"/>
    <p:sldId id="670" r:id="rId8"/>
    <p:sldId id="680" r:id="rId9"/>
    <p:sldId id="669" r:id="rId10"/>
    <p:sldId id="672" r:id="rId11"/>
    <p:sldId id="666" r:id="rId12"/>
    <p:sldId id="663" r:id="rId13"/>
    <p:sldId id="668" r:id="rId14"/>
    <p:sldId id="667" r:id="rId15"/>
    <p:sldId id="673" r:id="rId16"/>
    <p:sldId id="675" r:id="rId17"/>
    <p:sldId id="676" r:id="rId18"/>
    <p:sldId id="686" r:id="rId19"/>
    <p:sldId id="683" r:id="rId20"/>
    <p:sldId id="674" r:id="rId21"/>
    <p:sldId id="681" r:id="rId22"/>
    <p:sldId id="678" r:id="rId23"/>
    <p:sldId id="679" r:id="rId24"/>
    <p:sldId id="684" r:id="rId25"/>
    <p:sldId id="682" r:id="rId26"/>
    <p:sldId id="599" r:id="rId27"/>
    <p:sldId id="611" r:id="rId28"/>
    <p:sldId id="661" r:id="rId29"/>
  </p:sldIdLst>
  <p:sldSz cx="9144000" cy="6858000" type="screen4x3"/>
  <p:notesSz cx="7102475" cy="93884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5pPr>
    <a:lvl6pPr marL="2286000" algn="l" defTabSz="914400" rtl="0" eaLnBrk="1" latinLnBrk="0" hangingPunct="1">
      <a:defRPr sz="2400" kern="1200">
        <a:solidFill>
          <a:schemeClr val="tx1"/>
        </a:solidFill>
        <a:latin typeface="Arial" charset="0"/>
        <a:ea typeface="ＭＳ Ｐゴシック" pitchFamily="-64" charset="-128"/>
        <a:cs typeface="+mn-cs"/>
      </a:defRPr>
    </a:lvl6pPr>
    <a:lvl7pPr marL="2743200" algn="l" defTabSz="914400" rtl="0" eaLnBrk="1" latinLnBrk="0" hangingPunct="1">
      <a:defRPr sz="2400" kern="1200">
        <a:solidFill>
          <a:schemeClr val="tx1"/>
        </a:solidFill>
        <a:latin typeface="Arial" charset="0"/>
        <a:ea typeface="ＭＳ Ｐゴシック" pitchFamily="-64" charset="-128"/>
        <a:cs typeface="+mn-cs"/>
      </a:defRPr>
    </a:lvl7pPr>
    <a:lvl8pPr marL="3200400" algn="l" defTabSz="914400" rtl="0" eaLnBrk="1" latinLnBrk="0" hangingPunct="1">
      <a:defRPr sz="2400" kern="1200">
        <a:solidFill>
          <a:schemeClr val="tx1"/>
        </a:solidFill>
        <a:latin typeface="Arial" charset="0"/>
        <a:ea typeface="ＭＳ Ｐゴシック" pitchFamily="-64" charset="-128"/>
        <a:cs typeface="+mn-cs"/>
      </a:defRPr>
    </a:lvl8pPr>
    <a:lvl9pPr marL="3657600" algn="l" defTabSz="914400" rtl="0" eaLnBrk="1" latinLnBrk="0" hangingPunct="1">
      <a:defRPr sz="2400" kern="1200">
        <a:solidFill>
          <a:schemeClr val="tx1"/>
        </a:solidFill>
        <a:latin typeface="Arial" charset="0"/>
        <a:ea typeface="ＭＳ Ｐゴシック" pitchFamily="-6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08080"/>
    <a:srgbClr val="006699"/>
    <a:srgbClr val="66FF33"/>
    <a:srgbClr val="9966FF"/>
    <a:srgbClr val="FFCC00"/>
    <a:srgbClr val="336699"/>
    <a:srgbClr val="FF3300"/>
    <a:srgbClr val="99CB38"/>
    <a:srgbClr val="CC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77539" autoAdjust="0"/>
  </p:normalViewPr>
  <p:slideViewPr>
    <p:cSldViewPr>
      <p:cViewPr varScale="1">
        <p:scale>
          <a:sx n="81" d="100"/>
          <a:sy n="81" d="100"/>
        </p:scale>
        <p:origin x="1608" y="96"/>
      </p:cViewPr>
      <p:guideLst>
        <p:guide orient="horz" pos="2160"/>
        <p:guide pos="2880"/>
      </p:guideLst>
    </p:cSldViewPr>
  </p:slideViewPr>
  <p:outlineViewPr>
    <p:cViewPr>
      <p:scale>
        <a:sx n="33" d="100"/>
        <a:sy n="33" d="100"/>
      </p:scale>
      <p:origin x="0" y="-18036"/>
    </p:cViewPr>
  </p:outlineViewPr>
  <p:notesTextViewPr>
    <p:cViewPr>
      <p:scale>
        <a:sx n="100" d="100"/>
        <a:sy n="100" d="100"/>
      </p:scale>
      <p:origin x="0" y="0"/>
    </p:cViewPr>
  </p:notesTextViewPr>
  <p:sorterViewPr>
    <p:cViewPr>
      <p:scale>
        <a:sx n="80" d="100"/>
        <a:sy n="80" d="100"/>
      </p:scale>
      <p:origin x="0" y="-1290"/>
    </p:cViewPr>
  </p:sorterViewPr>
  <p:notesViewPr>
    <p:cSldViewPr>
      <p:cViewPr varScale="1">
        <p:scale>
          <a:sx n="57" d="100"/>
          <a:sy n="57" d="100"/>
        </p:scale>
        <p:origin x="-1699"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762A28-B070-453D-A109-411991231326}" type="doc">
      <dgm:prSet loTypeId="urn:microsoft.com/office/officeart/2005/8/layout/cycle1" loCatId="cycle" qsTypeId="urn:microsoft.com/office/officeart/2005/8/quickstyle/simple1" qsCatId="simple" csTypeId="urn:microsoft.com/office/officeart/2005/8/colors/colorful2" csCatId="colorful" phldr="1"/>
      <dgm:spPr/>
    </dgm:pt>
    <dgm:pt modelId="{5549D0C0-ECEA-42BF-A6EC-7086E1DB5A3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effectLst/>
              <a:latin typeface="Arial" panose="020B0604020202020204" pitchFamily="34" charset="0"/>
              <a:ea typeface="ＭＳ Ｐゴシック" panose="020B0600070205080204" pitchFamily="34" charset="-128"/>
            </a:rPr>
            <a:t>Higher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effectLst/>
              <a:latin typeface="Arial" panose="020B0604020202020204" pitchFamily="34" charset="0"/>
              <a:ea typeface="ＭＳ Ｐゴシック" panose="020B0600070205080204" pitchFamily="34" charset="-128"/>
            </a:rPr>
            <a:t>expectations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effectLst/>
              <a:latin typeface="Arial" panose="020B0604020202020204" pitchFamily="34" charset="0"/>
              <a:ea typeface="ＭＳ Ｐゴシック" panose="020B0600070205080204" pitchFamily="34" charset="-128"/>
            </a:rPr>
            <a:t>Hosting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effectLst/>
              <a:latin typeface="Arial" panose="020B0604020202020204" pitchFamily="34" charset="0"/>
              <a:ea typeface="ＭＳ Ｐゴシック" panose="020B0600070205080204" pitchFamily="34" charset="-128"/>
            </a:rPr>
            <a:t>organizations </a:t>
          </a:r>
        </a:p>
      </dgm:t>
    </dgm:pt>
    <dgm:pt modelId="{95E4951D-1EAE-4D7B-AC73-18DC1E72EFCB}" type="parTrans" cxnId="{D6D72C83-8F49-4E1D-8DDA-62130390675F}">
      <dgm:prSet/>
      <dgm:spPr/>
      <dgm:t>
        <a:bodyPr/>
        <a:lstStyle/>
        <a:p>
          <a:endParaRPr lang="en-US"/>
        </a:p>
      </dgm:t>
    </dgm:pt>
    <dgm:pt modelId="{9CEAB327-157F-47C0-BF86-5C84701F1631}" type="sibTrans" cxnId="{D6D72C83-8F49-4E1D-8DDA-62130390675F}">
      <dgm:prSet/>
      <dgm:spPr/>
      <dgm:t>
        <a:bodyPr/>
        <a:lstStyle/>
        <a:p>
          <a:endParaRPr lang="en-US"/>
        </a:p>
      </dgm:t>
    </dgm:pt>
    <dgm:pt modelId="{B1DDDE7A-6ABF-4006-B2AF-5EE299E4465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panose="020B0604020202020204" pitchFamily="34" charset="0"/>
              <a:ea typeface="ＭＳ Ｐゴシック" panose="020B0600070205080204" pitchFamily="34" charset="-128"/>
            </a:rPr>
            <a:t>Increased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panose="020B0604020202020204" pitchFamily="34" charset="0"/>
              <a:ea typeface="ＭＳ Ｐゴシック" panose="020B0600070205080204" pitchFamily="34" charset="-128"/>
            </a:rPr>
            <a:t>sophistication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panose="020B0604020202020204" pitchFamily="34" charset="0"/>
              <a:ea typeface="ＭＳ Ｐゴシック" panose="020B0600070205080204" pitchFamily="34" charset="-128"/>
            </a:rPr>
            <a:t>in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panose="020B0604020202020204" pitchFamily="34" charset="0"/>
              <a:ea typeface="ＭＳ Ｐゴシック" panose="020B0600070205080204" pitchFamily="34" charset="-128"/>
            </a:rPr>
            <a:t>meeting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panose="020B0604020202020204" pitchFamily="34" charset="0"/>
              <a:ea typeface="ＭＳ Ｐゴシック" panose="020B0600070205080204" pitchFamily="34" charset="-128"/>
            </a:rPr>
            <a:t>industry</a:t>
          </a:r>
        </a:p>
      </dgm:t>
    </dgm:pt>
    <dgm:pt modelId="{49C4426F-C6B0-4EF7-97FA-2C0B76237F0C}" type="parTrans" cxnId="{34E2371B-3943-4B55-BD4C-2A16A12A69E0}">
      <dgm:prSet/>
      <dgm:spPr/>
      <dgm:t>
        <a:bodyPr/>
        <a:lstStyle/>
        <a:p>
          <a:endParaRPr lang="en-US"/>
        </a:p>
      </dgm:t>
    </dgm:pt>
    <dgm:pt modelId="{9C762260-013C-4E59-B2C7-BE2E019C016C}" type="sibTrans" cxnId="{34E2371B-3943-4B55-BD4C-2A16A12A69E0}">
      <dgm:prSet/>
      <dgm:spPr/>
      <dgm:t>
        <a:bodyPr/>
        <a:lstStyle/>
        <a:p>
          <a:endParaRPr lang="en-US"/>
        </a:p>
      </dgm:t>
    </dgm:pt>
    <dgm:pt modelId="{FB7EB44D-0F2C-481C-921D-2771CDB0303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panose="020B0604020202020204" pitchFamily="34" charset="0"/>
              <a:ea typeface="ＭＳ Ｐゴシック" panose="020B0600070205080204" pitchFamily="34" charset="-128"/>
            </a:rPr>
            <a:t>Different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panose="020B0604020202020204" pitchFamily="34" charset="0"/>
              <a:ea typeface="ＭＳ Ｐゴシック" panose="020B0600070205080204" pitchFamily="34" charset="-128"/>
            </a:rPr>
            <a:t>skills in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panose="020B0604020202020204" pitchFamily="34" charset="0"/>
              <a:ea typeface="ＭＳ Ｐゴシック" panose="020B0600070205080204" pitchFamily="34" charset="-128"/>
            </a:rPr>
            <a:t>industry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panose="020B0604020202020204" pitchFamily="34" charset="0"/>
              <a:ea typeface="ＭＳ Ｐゴシック" panose="020B0600070205080204" pitchFamily="34" charset="-128"/>
            </a:rPr>
            <a:t>should be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panose="020B0604020202020204" pitchFamily="34" charset="0"/>
              <a:ea typeface="ＭＳ Ｐゴシック" panose="020B0600070205080204" pitchFamily="34" charset="-128"/>
            </a:rPr>
            <a:t>reflected 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panose="020B0604020202020204" pitchFamily="34" charset="0"/>
              <a:ea typeface="ＭＳ Ｐゴシック" panose="020B0600070205080204" pitchFamily="34" charset="-128"/>
            </a:rPr>
            <a:t>leadership</a:t>
          </a:r>
        </a:p>
      </dgm:t>
    </dgm:pt>
    <dgm:pt modelId="{1D046665-6919-42DE-8424-E70D9967D4B6}" type="parTrans" cxnId="{EFB3F9DA-E5AD-4537-A729-A3259938E521}">
      <dgm:prSet/>
      <dgm:spPr/>
      <dgm:t>
        <a:bodyPr/>
        <a:lstStyle/>
        <a:p>
          <a:endParaRPr lang="en-US"/>
        </a:p>
      </dgm:t>
    </dgm:pt>
    <dgm:pt modelId="{DE85A62D-5D72-46B5-BC4A-4AE496147334}" type="sibTrans" cxnId="{EFB3F9DA-E5AD-4537-A729-A3259938E521}">
      <dgm:prSet/>
      <dgm:spPr/>
      <dgm:t>
        <a:bodyPr/>
        <a:lstStyle/>
        <a:p>
          <a:endParaRPr lang="en-US"/>
        </a:p>
      </dgm:t>
    </dgm:pt>
    <dgm:pt modelId="{D5528BD2-F34B-48A6-8AFD-E61F26826F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panose="020B0604020202020204" pitchFamily="34" charset="0"/>
              <a:ea typeface="ＭＳ Ｐゴシック" panose="020B0600070205080204" pitchFamily="34" charset="-128"/>
            </a:rPr>
            <a:t>Expectations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panose="020B0604020202020204" pitchFamily="34" charset="0"/>
              <a:ea typeface="ＭＳ Ｐゴシック" panose="020B0600070205080204" pitchFamily="34" charset="-128"/>
            </a:rPr>
            <a:t>of leaders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panose="020B0604020202020204" pitchFamily="34" charset="0"/>
              <a:ea typeface="ＭＳ Ｐゴシック" panose="020B0600070205080204" pitchFamily="34" charset="-128"/>
            </a:rPr>
            <a:t>are greater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effectLst/>
              <a:latin typeface="Arial" panose="020B0604020202020204" pitchFamily="34" charset="0"/>
              <a:ea typeface="ＭＳ Ｐゴシック" panose="020B0600070205080204" pitchFamily="34" charset="-128"/>
            </a:rPr>
            <a:t>than ever</a:t>
          </a:r>
        </a:p>
      </dgm:t>
    </dgm:pt>
    <dgm:pt modelId="{7D81D5B4-7CE1-418A-8040-5C024DAF6747}" type="parTrans" cxnId="{9D25DB94-2FD1-43B5-9C9D-971F6484D168}">
      <dgm:prSet/>
      <dgm:spPr/>
      <dgm:t>
        <a:bodyPr/>
        <a:lstStyle/>
        <a:p>
          <a:endParaRPr lang="en-US"/>
        </a:p>
      </dgm:t>
    </dgm:pt>
    <dgm:pt modelId="{DEC5A5F7-6449-4C53-AEF4-3D268AEFD902}" type="sibTrans" cxnId="{9D25DB94-2FD1-43B5-9C9D-971F6484D168}">
      <dgm:prSet/>
      <dgm:spPr/>
      <dgm:t>
        <a:bodyPr/>
        <a:lstStyle/>
        <a:p>
          <a:endParaRPr lang="en-US"/>
        </a:p>
      </dgm:t>
    </dgm:pt>
    <dgm:pt modelId="{BD5953AA-85A2-4248-A4C2-D4DB1FDBA47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effectLst/>
              <a:latin typeface="Arial" panose="020B0604020202020204" pitchFamily="34" charset="0"/>
              <a:ea typeface="ＭＳ Ｐゴシック" panose="020B0600070205080204" pitchFamily="34" charset="-128"/>
            </a:rPr>
            <a:t>Industry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effectLst/>
              <a:latin typeface="Arial" panose="020B0604020202020204" pitchFamily="34" charset="0"/>
              <a:ea typeface="ＭＳ Ｐゴシック" panose="020B0600070205080204" pitchFamily="34" charset="-128"/>
            </a:rPr>
            <a:t>challenges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effectLst/>
              <a:latin typeface="Arial" panose="020B0604020202020204" pitchFamily="34" charset="0"/>
              <a:ea typeface="ＭＳ Ｐゴシック" panose="020B0600070205080204" pitchFamily="34" charset="-128"/>
            </a:rPr>
            <a:t>change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effectLst/>
              <a:latin typeface="Arial" panose="020B0604020202020204" pitchFamily="34" charset="0"/>
              <a:ea typeface="ＭＳ Ｐゴシック" panose="020B0600070205080204" pitchFamily="34" charset="-128"/>
            </a:rPr>
            <a:t>standard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effectLst/>
              <a:latin typeface="Arial" panose="020B0604020202020204" pitchFamily="34" charset="0"/>
              <a:ea typeface="ＭＳ Ｐゴシック" panose="020B0600070205080204" pitchFamily="34" charset="-128"/>
            </a:rPr>
            <a:t>leadership</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smtClean="0">
            <a:ln/>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smtClean="0">
            <a:ln/>
            <a:effectLst/>
            <a:latin typeface="Arial" panose="020B0604020202020204" pitchFamily="34" charset="0"/>
            <a:ea typeface="ＭＳ Ｐゴシック" panose="020B0600070205080204" pitchFamily="34" charset="-128"/>
          </a:endParaRPr>
        </a:p>
      </dgm:t>
    </dgm:pt>
    <dgm:pt modelId="{2B2D590C-DB54-4AB7-A8D1-E0966BE8060C}" type="parTrans" cxnId="{B109C845-A4CC-4EC9-8BD1-056470086100}">
      <dgm:prSet/>
      <dgm:spPr/>
      <dgm:t>
        <a:bodyPr/>
        <a:lstStyle/>
        <a:p>
          <a:endParaRPr lang="en-US"/>
        </a:p>
      </dgm:t>
    </dgm:pt>
    <dgm:pt modelId="{390217F4-74E2-498D-83E6-2D3A2C55D652}" type="sibTrans" cxnId="{B109C845-A4CC-4EC9-8BD1-056470086100}">
      <dgm:prSet/>
      <dgm:spPr/>
      <dgm:t>
        <a:bodyPr/>
        <a:lstStyle/>
        <a:p>
          <a:endParaRPr lang="en-US"/>
        </a:p>
      </dgm:t>
    </dgm:pt>
    <dgm:pt modelId="{3E362C45-0007-4E80-A0CF-52CD6695333E}" type="pres">
      <dgm:prSet presAssocID="{58762A28-B070-453D-A109-411991231326}" presName="cycle" presStyleCnt="0">
        <dgm:presLayoutVars>
          <dgm:dir/>
          <dgm:resizeHandles val="exact"/>
        </dgm:presLayoutVars>
      </dgm:prSet>
      <dgm:spPr/>
    </dgm:pt>
    <dgm:pt modelId="{BDE087EA-E454-46CE-A67A-EA6E94E0B863}" type="pres">
      <dgm:prSet presAssocID="{5549D0C0-ECEA-42BF-A6EC-7086E1DB5A39}" presName="dummy" presStyleCnt="0"/>
      <dgm:spPr/>
    </dgm:pt>
    <dgm:pt modelId="{5BFB8E55-E5CB-4272-A62B-12AF50BFD344}" type="pres">
      <dgm:prSet presAssocID="{5549D0C0-ECEA-42BF-A6EC-7086E1DB5A39}" presName="node" presStyleLbl="revTx" presStyleIdx="0" presStyleCnt="5">
        <dgm:presLayoutVars>
          <dgm:bulletEnabled val="1"/>
        </dgm:presLayoutVars>
      </dgm:prSet>
      <dgm:spPr/>
      <dgm:t>
        <a:bodyPr/>
        <a:lstStyle/>
        <a:p>
          <a:endParaRPr lang="en-US"/>
        </a:p>
      </dgm:t>
    </dgm:pt>
    <dgm:pt modelId="{27F0900A-203B-427E-9F1D-52B7BD104CD3}" type="pres">
      <dgm:prSet presAssocID="{9CEAB327-157F-47C0-BF86-5C84701F1631}" presName="sibTrans" presStyleLbl="node1" presStyleIdx="0" presStyleCnt="5"/>
      <dgm:spPr/>
      <dgm:t>
        <a:bodyPr/>
        <a:lstStyle/>
        <a:p>
          <a:endParaRPr lang="en-US"/>
        </a:p>
      </dgm:t>
    </dgm:pt>
    <dgm:pt modelId="{B174FE53-1D2C-4A5C-9CD4-8A78ECD621C3}" type="pres">
      <dgm:prSet presAssocID="{B1DDDE7A-6ABF-4006-B2AF-5EE299E44652}" presName="dummy" presStyleCnt="0"/>
      <dgm:spPr/>
    </dgm:pt>
    <dgm:pt modelId="{BA89FC1B-8045-4FDF-B874-838486CDF1AE}" type="pres">
      <dgm:prSet presAssocID="{B1DDDE7A-6ABF-4006-B2AF-5EE299E44652}" presName="node" presStyleLbl="revTx" presStyleIdx="1" presStyleCnt="5">
        <dgm:presLayoutVars>
          <dgm:bulletEnabled val="1"/>
        </dgm:presLayoutVars>
      </dgm:prSet>
      <dgm:spPr/>
      <dgm:t>
        <a:bodyPr/>
        <a:lstStyle/>
        <a:p>
          <a:endParaRPr lang="en-US"/>
        </a:p>
      </dgm:t>
    </dgm:pt>
    <dgm:pt modelId="{1F9E2067-AB2D-4047-AD9E-B154E3F566E2}" type="pres">
      <dgm:prSet presAssocID="{9C762260-013C-4E59-B2C7-BE2E019C016C}" presName="sibTrans" presStyleLbl="node1" presStyleIdx="1" presStyleCnt="5"/>
      <dgm:spPr/>
      <dgm:t>
        <a:bodyPr/>
        <a:lstStyle/>
        <a:p>
          <a:endParaRPr lang="en-US"/>
        </a:p>
      </dgm:t>
    </dgm:pt>
    <dgm:pt modelId="{014546DC-CFBB-43BE-A73E-792A690CC97D}" type="pres">
      <dgm:prSet presAssocID="{FB7EB44D-0F2C-481C-921D-2771CDB03038}" presName="dummy" presStyleCnt="0"/>
      <dgm:spPr/>
    </dgm:pt>
    <dgm:pt modelId="{079450F1-3AE6-4E01-8ABA-896CFA173434}" type="pres">
      <dgm:prSet presAssocID="{FB7EB44D-0F2C-481C-921D-2771CDB03038}" presName="node" presStyleLbl="revTx" presStyleIdx="2" presStyleCnt="5">
        <dgm:presLayoutVars>
          <dgm:bulletEnabled val="1"/>
        </dgm:presLayoutVars>
      </dgm:prSet>
      <dgm:spPr/>
      <dgm:t>
        <a:bodyPr/>
        <a:lstStyle/>
        <a:p>
          <a:endParaRPr lang="en-US"/>
        </a:p>
      </dgm:t>
    </dgm:pt>
    <dgm:pt modelId="{4094C311-F80D-49AB-A2B0-AEAFF3361B6F}" type="pres">
      <dgm:prSet presAssocID="{DE85A62D-5D72-46B5-BC4A-4AE496147334}" presName="sibTrans" presStyleLbl="node1" presStyleIdx="2" presStyleCnt="5"/>
      <dgm:spPr/>
      <dgm:t>
        <a:bodyPr/>
        <a:lstStyle/>
        <a:p>
          <a:endParaRPr lang="en-US"/>
        </a:p>
      </dgm:t>
    </dgm:pt>
    <dgm:pt modelId="{384251CD-210E-47F1-A3FA-9CC905079997}" type="pres">
      <dgm:prSet presAssocID="{D5528BD2-F34B-48A6-8AFD-E61F26826F45}" presName="dummy" presStyleCnt="0"/>
      <dgm:spPr/>
    </dgm:pt>
    <dgm:pt modelId="{42CE5F81-B470-463D-B4BD-C8B24436365B}" type="pres">
      <dgm:prSet presAssocID="{D5528BD2-F34B-48A6-8AFD-E61F26826F45}" presName="node" presStyleLbl="revTx" presStyleIdx="3" presStyleCnt="5">
        <dgm:presLayoutVars>
          <dgm:bulletEnabled val="1"/>
        </dgm:presLayoutVars>
      </dgm:prSet>
      <dgm:spPr/>
      <dgm:t>
        <a:bodyPr/>
        <a:lstStyle/>
        <a:p>
          <a:endParaRPr lang="en-US"/>
        </a:p>
      </dgm:t>
    </dgm:pt>
    <dgm:pt modelId="{5A5B506A-1251-45A5-864A-C80F09C64922}" type="pres">
      <dgm:prSet presAssocID="{DEC5A5F7-6449-4C53-AEF4-3D268AEFD902}" presName="sibTrans" presStyleLbl="node1" presStyleIdx="3" presStyleCnt="5"/>
      <dgm:spPr/>
      <dgm:t>
        <a:bodyPr/>
        <a:lstStyle/>
        <a:p>
          <a:endParaRPr lang="en-US"/>
        </a:p>
      </dgm:t>
    </dgm:pt>
    <dgm:pt modelId="{CAB94432-A787-455F-ADFD-D2C3E9682224}" type="pres">
      <dgm:prSet presAssocID="{BD5953AA-85A2-4248-A4C2-D4DB1FDBA477}" presName="dummy" presStyleCnt="0"/>
      <dgm:spPr/>
    </dgm:pt>
    <dgm:pt modelId="{778FCB36-5E4B-4053-8D03-A7A0595B4DD4}" type="pres">
      <dgm:prSet presAssocID="{BD5953AA-85A2-4248-A4C2-D4DB1FDBA477}" presName="node" presStyleLbl="revTx" presStyleIdx="4" presStyleCnt="5">
        <dgm:presLayoutVars>
          <dgm:bulletEnabled val="1"/>
        </dgm:presLayoutVars>
      </dgm:prSet>
      <dgm:spPr/>
      <dgm:t>
        <a:bodyPr/>
        <a:lstStyle/>
        <a:p>
          <a:endParaRPr lang="en-US"/>
        </a:p>
      </dgm:t>
    </dgm:pt>
    <dgm:pt modelId="{BB7CF917-DF39-442A-A9AF-A6ED7F20F52A}" type="pres">
      <dgm:prSet presAssocID="{390217F4-74E2-498D-83E6-2D3A2C55D652}" presName="sibTrans" presStyleLbl="node1" presStyleIdx="4" presStyleCnt="5" custScaleY="102869" custLinFactNeighborX="75" custLinFactNeighborY="3149"/>
      <dgm:spPr/>
      <dgm:t>
        <a:bodyPr/>
        <a:lstStyle/>
        <a:p>
          <a:endParaRPr lang="en-US"/>
        </a:p>
      </dgm:t>
    </dgm:pt>
  </dgm:ptLst>
  <dgm:cxnLst>
    <dgm:cxn modelId="{EFB3F9DA-E5AD-4537-A729-A3259938E521}" srcId="{58762A28-B070-453D-A109-411991231326}" destId="{FB7EB44D-0F2C-481C-921D-2771CDB03038}" srcOrd="2" destOrd="0" parTransId="{1D046665-6919-42DE-8424-E70D9967D4B6}" sibTransId="{DE85A62D-5D72-46B5-BC4A-4AE496147334}"/>
    <dgm:cxn modelId="{D6D72C83-8F49-4E1D-8DDA-62130390675F}" srcId="{58762A28-B070-453D-A109-411991231326}" destId="{5549D0C0-ECEA-42BF-A6EC-7086E1DB5A39}" srcOrd="0" destOrd="0" parTransId="{95E4951D-1EAE-4D7B-AC73-18DC1E72EFCB}" sibTransId="{9CEAB327-157F-47C0-BF86-5C84701F1631}"/>
    <dgm:cxn modelId="{0306ED1A-279E-4D95-A3DC-99688F0E3726}" type="presOf" srcId="{5549D0C0-ECEA-42BF-A6EC-7086E1DB5A39}" destId="{5BFB8E55-E5CB-4272-A62B-12AF50BFD344}" srcOrd="0" destOrd="0" presId="urn:microsoft.com/office/officeart/2005/8/layout/cycle1"/>
    <dgm:cxn modelId="{9101E357-29A3-42B6-813A-A09BCE9908FE}" type="presOf" srcId="{DEC5A5F7-6449-4C53-AEF4-3D268AEFD902}" destId="{5A5B506A-1251-45A5-864A-C80F09C64922}" srcOrd="0" destOrd="0" presId="urn:microsoft.com/office/officeart/2005/8/layout/cycle1"/>
    <dgm:cxn modelId="{84CC494C-2B1B-430C-9A02-4F71F908DF19}" type="presOf" srcId="{9C762260-013C-4E59-B2C7-BE2E019C016C}" destId="{1F9E2067-AB2D-4047-AD9E-B154E3F566E2}" srcOrd="0" destOrd="0" presId="urn:microsoft.com/office/officeart/2005/8/layout/cycle1"/>
    <dgm:cxn modelId="{0C9A6A65-94CE-4A74-B16E-D4A22293EC28}" type="presOf" srcId="{BD5953AA-85A2-4248-A4C2-D4DB1FDBA477}" destId="{778FCB36-5E4B-4053-8D03-A7A0595B4DD4}" srcOrd="0" destOrd="0" presId="urn:microsoft.com/office/officeart/2005/8/layout/cycle1"/>
    <dgm:cxn modelId="{34E2371B-3943-4B55-BD4C-2A16A12A69E0}" srcId="{58762A28-B070-453D-A109-411991231326}" destId="{B1DDDE7A-6ABF-4006-B2AF-5EE299E44652}" srcOrd="1" destOrd="0" parTransId="{49C4426F-C6B0-4EF7-97FA-2C0B76237F0C}" sibTransId="{9C762260-013C-4E59-B2C7-BE2E019C016C}"/>
    <dgm:cxn modelId="{E3369C59-899D-48C0-A248-1CA65AC49FDF}" type="presOf" srcId="{FB7EB44D-0F2C-481C-921D-2771CDB03038}" destId="{079450F1-3AE6-4E01-8ABA-896CFA173434}" srcOrd="0" destOrd="0" presId="urn:microsoft.com/office/officeart/2005/8/layout/cycle1"/>
    <dgm:cxn modelId="{02CF616D-7923-40A4-9FCE-876E83F4F341}" type="presOf" srcId="{DE85A62D-5D72-46B5-BC4A-4AE496147334}" destId="{4094C311-F80D-49AB-A2B0-AEAFF3361B6F}" srcOrd="0" destOrd="0" presId="urn:microsoft.com/office/officeart/2005/8/layout/cycle1"/>
    <dgm:cxn modelId="{E8E96FAF-1DAB-494C-BED8-C0A9CA04C839}" type="presOf" srcId="{B1DDDE7A-6ABF-4006-B2AF-5EE299E44652}" destId="{BA89FC1B-8045-4FDF-B874-838486CDF1AE}" srcOrd="0" destOrd="0" presId="urn:microsoft.com/office/officeart/2005/8/layout/cycle1"/>
    <dgm:cxn modelId="{4900C502-4854-4C05-83F2-BD180B6B9BF0}" type="presOf" srcId="{58762A28-B070-453D-A109-411991231326}" destId="{3E362C45-0007-4E80-A0CF-52CD6695333E}" srcOrd="0" destOrd="0" presId="urn:microsoft.com/office/officeart/2005/8/layout/cycle1"/>
    <dgm:cxn modelId="{B109C845-A4CC-4EC9-8BD1-056470086100}" srcId="{58762A28-B070-453D-A109-411991231326}" destId="{BD5953AA-85A2-4248-A4C2-D4DB1FDBA477}" srcOrd="4" destOrd="0" parTransId="{2B2D590C-DB54-4AB7-A8D1-E0966BE8060C}" sibTransId="{390217F4-74E2-498D-83E6-2D3A2C55D652}"/>
    <dgm:cxn modelId="{B06FA454-3F46-4020-A42E-549F4AB413AF}" type="presOf" srcId="{D5528BD2-F34B-48A6-8AFD-E61F26826F45}" destId="{42CE5F81-B470-463D-B4BD-C8B24436365B}" srcOrd="0" destOrd="0" presId="urn:microsoft.com/office/officeart/2005/8/layout/cycle1"/>
    <dgm:cxn modelId="{9D25DB94-2FD1-43B5-9C9D-971F6484D168}" srcId="{58762A28-B070-453D-A109-411991231326}" destId="{D5528BD2-F34B-48A6-8AFD-E61F26826F45}" srcOrd="3" destOrd="0" parTransId="{7D81D5B4-7CE1-418A-8040-5C024DAF6747}" sibTransId="{DEC5A5F7-6449-4C53-AEF4-3D268AEFD902}"/>
    <dgm:cxn modelId="{F25DB880-31AE-47BF-9F9B-9FF9BE9CB8A1}" type="presOf" srcId="{9CEAB327-157F-47C0-BF86-5C84701F1631}" destId="{27F0900A-203B-427E-9F1D-52B7BD104CD3}" srcOrd="0" destOrd="0" presId="urn:microsoft.com/office/officeart/2005/8/layout/cycle1"/>
    <dgm:cxn modelId="{6E327F2D-751D-452E-BDFA-50A7D1F1CFB2}" type="presOf" srcId="{390217F4-74E2-498D-83E6-2D3A2C55D652}" destId="{BB7CF917-DF39-442A-A9AF-A6ED7F20F52A}" srcOrd="0" destOrd="0" presId="urn:microsoft.com/office/officeart/2005/8/layout/cycle1"/>
    <dgm:cxn modelId="{E6F4839D-CD17-4543-AE1E-E1771AEC7FA9}" type="presParOf" srcId="{3E362C45-0007-4E80-A0CF-52CD6695333E}" destId="{BDE087EA-E454-46CE-A67A-EA6E94E0B863}" srcOrd="0" destOrd="0" presId="urn:microsoft.com/office/officeart/2005/8/layout/cycle1"/>
    <dgm:cxn modelId="{76E87F03-D108-444C-924C-047EDEE6C0CA}" type="presParOf" srcId="{3E362C45-0007-4E80-A0CF-52CD6695333E}" destId="{5BFB8E55-E5CB-4272-A62B-12AF50BFD344}" srcOrd="1" destOrd="0" presId="urn:microsoft.com/office/officeart/2005/8/layout/cycle1"/>
    <dgm:cxn modelId="{1898C50E-5B8D-4389-9EE2-54D9381DDDA1}" type="presParOf" srcId="{3E362C45-0007-4E80-A0CF-52CD6695333E}" destId="{27F0900A-203B-427E-9F1D-52B7BD104CD3}" srcOrd="2" destOrd="0" presId="urn:microsoft.com/office/officeart/2005/8/layout/cycle1"/>
    <dgm:cxn modelId="{FF0C3975-A3BF-417F-9A6E-FB90401B454C}" type="presParOf" srcId="{3E362C45-0007-4E80-A0CF-52CD6695333E}" destId="{B174FE53-1D2C-4A5C-9CD4-8A78ECD621C3}" srcOrd="3" destOrd="0" presId="urn:microsoft.com/office/officeart/2005/8/layout/cycle1"/>
    <dgm:cxn modelId="{B822F3A0-8945-4DFB-B422-B9066B85A58E}" type="presParOf" srcId="{3E362C45-0007-4E80-A0CF-52CD6695333E}" destId="{BA89FC1B-8045-4FDF-B874-838486CDF1AE}" srcOrd="4" destOrd="0" presId="urn:microsoft.com/office/officeart/2005/8/layout/cycle1"/>
    <dgm:cxn modelId="{E4CDE853-A7C6-4090-8EF7-C9B73F6940AE}" type="presParOf" srcId="{3E362C45-0007-4E80-A0CF-52CD6695333E}" destId="{1F9E2067-AB2D-4047-AD9E-B154E3F566E2}" srcOrd="5" destOrd="0" presId="urn:microsoft.com/office/officeart/2005/8/layout/cycle1"/>
    <dgm:cxn modelId="{DE34DAD6-2452-4422-B35A-F370D9534242}" type="presParOf" srcId="{3E362C45-0007-4E80-A0CF-52CD6695333E}" destId="{014546DC-CFBB-43BE-A73E-792A690CC97D}" srcOrd="6" destOrd="0" presId="urn:microsoft.com/office/officeart/2005/8/layout/cycle1"/>
    <dgm:cxn modelId="{CB367E57-16FB-439A-9A9B-E8F99F0F45A8}" type="presParOf" srcId="{3E362C45-0007-4E80-A0CF-52CD6695333E}" destId="{079450F1-3AE6-4E01-8ABA-896CFA173434}" srcOrd="7" destOrd="0" presId="urn:microsoft.com/office/officeart/2005/8/layout/cycle1"/>
    <dgm:cxn modelId="{70A05EB2-1C17-43A5-8D16-FE7D3EDADD6D}" type="presParOf" srcId="{3E362C45-0007-4E80-A0CF-52CD6695333E}" destId="{4094C311-F80D-49AB-A2B0-AEAFF3361B6F}" srcOrd="8" destOrd="0" presId="urn:microsoft.com/office/officeart/2005/8/layout/cycle1"/>
    <dgm:cxn modelId="{CAF60B94-5061-4C84-A750-5D09A1FAA953}" type="presParOf" srcId="{3E362C45-0007-4E80-A0CF-52CD6695333E}" destId="{384251CD-210E-47F1-A3FA-9CC905079997}" srcOrd="9" destOrd="0" presId="urn:microsoft.com/office/officeart/2005/8/layout/cycle1"/>
    <dgm:cxn modelId="{9CB449A9-D061-4B15-9E77-5832C9A44B13}" type="presParOf" srcId="{3E362C45-0007-4E80-A0CF-52CD6695333E}" destId="{42CE5F81-B470-463D-B4BD-C8B24436365B}" srcOrd="10" destOrd="0" presId="urn:microsoft.com/office/officeart/2005/8/layout/cycle1"/>
    <dgm:cxn modelId="{D2B994C8-D565-4AE2-88A9-C5059BBBF109}" type="presParOf" srcId="{3E362C45-0007-4E80-A0CF-52CD6695333E}" destId="{5A5B506A-1251-45A5-864A-C80F09C64922}" srcOrd="11" destOrd="0" presId="urn:microsoft.com/office/officeart/2005/8/layout/cycle1"/>
    <dgm:cxn modelId="{8CFD67B4-2D3C-4E04-8D8B-5DA98D4162B5}" type="presParOf" srcId="{3E362C45-0007-4E80-A0CF-52CD6695333E}" destId="{CAB94432-A787-455F-ADFD-D2C3E9682224}" srcOrd="12" destOrd="0" presId="urn:microsoft.com/office/officeart/2005/8/layout/cycle1"/>
    <dgm:cxn modelId="{F2D65DD9-538B-4479-8A0C-5324F588801C}" type="presParOf" srcId="{3E362C45-0007-4E80-A0CF-52CD6695333E}" destId="{778FCB36-5E4B-4053-8D03-A7A0595B4DD4}" srcOrd="13" destOrd="0" presId="urn:microsoft.com/office/officeart/2005/8/layout/cycle1"/>
    <dgm:cxn modelId="{AA7ED037-47D2-48C7-BE91-FD8D0549EE79}" type="presParOf" srcId="{3E362C45-0007-4E80-A0CF-52CD6695333E}" destId="{BB7CF917-DF39-442A-A9AF-A6ED7F20F52A}"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4D0218-F601-4F20-9015-EC8FDC2E1629}" type="doc">
      <dgm:prSet loTypeId="urn:microsoft.com/office/officeart/2005/8/layout/venn1" loCatId="relationship" qsTypeId="urn:microsoft.com/office/officeart/2005/8/quickstyle/simple1" qsCatId="simple" csTypeId="urn:microsoft.com/office/officeart/2005/8/colors/accent1_5" csCatId="accent1" phldr="1"/>
      <dgm:spPr/>
    </dgm:pt>
    <dgm:pt modelId="{93AD582A-1A93-4C04-AE83-ADC13DA454C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effectLst/>
              <a:latin typeface="Arial" panose="020B0604020202020204" pitchFamily="34" charset="0"/>
              <a:ea typeface="ＭＳ Ｐゴシック" panose="020B0600070205080204" pitchFamily="34" charset="-128"/>
            </a:rPr>
            <a:t>Evolution from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effectLst/>
              <a:latin typeface="Arial" panose="020B0604020202020204" pitchFamily="34" charset="0"/>
              <a:ea typeface="ＭＳ Ｐゴシック" panose="020B0600070205080204" pitchFamily="34" charset="-128"/>
            </a:rPr>
            <a:t>representative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effectLst/>
              <a:latin typeface="Arial" panose="020B0604020202020204" pitchFamily="34" charset="0"/>
              <a:ea typeface="ＭＳ Ｐゴシック" panose="020B0600070205080204" pitchFamily="34" charset="-128"/>
            </a:rPr>
            <a:t>based board</a:t>
          </a:r>
        </a:p>
      </dgm:t>
    </dgm:pt>
    <dgm:pt modelId="{BB711777-9838-4A01-9D75-09F0650BA465}" type="parTrans" cxnId="{8AF3E80C-B1E7-485F-B52E-FCBC326D6C43}">
      <dgm:prSet/>
      <dgm:spPr/>
      <dgm:t>
        <a:bodyPr/>
        <a:lstStyle/>
        <a:p>
          <a:endParaRPr lang="en-US"/>
        </a:p>
      </dgm:t>
    </dgm:pt>
    <dgm:pt modelId="{87522624-767C-4312-913F-09AD58FAD753}" type="sibTrans" cxnId="{8AF3E80C-B1E7-485F-B52E-FCBC326D6C43}">
      <dgm:prSet/>
      <dgm:spPr/>
      <dgm:t>
        <a:bodyPr/>
        <a:lstStyle/>
        <a:p>
          <a:endParaRPr lang="en-US"/>
        </a:p>
      </dgm:t>
    </dgm:pt>
    <dgm:pt modelId="{B6D65D3D-3C44-4B9A-9037-F651FCFF23A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effectLst/>
              <a:latin typeface="Arial" panose="020B0604020202020204" pitchFamily="34" charset="0"/>
              <a:ea typeface="ＭＳ Ｐゴシック" panose="020B0600070205080204" pitchFamily="34" charset="-128"/>
            </a:rPr>
            <a:t>Used as a self-assessment tool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effectLst/>
            <a:latin typeface="Arial" panose="020B0604020202020204" pitchFamily="34" charset="0"/>
            <a:ea typeface="ＭＳ Ｐゴシック" panose="020B0600070205080204" pitchFamily="34" charset="-128"/>
          </a:endParaRPr>
        </a:p>
      </dgm:t>
    </dgm:pt>
    <dgm:pt modelId="{E42B920F-2505-4049-AF88-27861CDBCDF7}" type="parTrans" cxnId="{F06F6EE1-5C35-431D-BA22-D8B9B26C8EC4}">
      <dgm:prSet/>
      <dgm:spPr/>
      <dgm:t>
        <a:bodyPr/>
        <a:lstStyle/>
        <a:p>
          <a:endParaRPr lang="en-US"/>
        </a:p>
      </dgm:t>
    </dgm:pt>
    <dgm:pt modelId="{7579CF1C-98B6-474D-BA03-D9606666E966}" type="sibTrans" cxnId="{F06F6EE1-5C35-431D-BA22-D8B9B26C8EC4}">
      <dgm:prSet/>
      <dgm:spPr/>
      <dgm:t>
        <a:bodyPr/>
        <a:lstStyle/>
        <a:p>
          <a:endParaRPr lang="en-US"/>
        </a:p>
      </dgm:t>
    </dgm:pt>
    <dgm:pt modelId="{C6EEB766-A0BF-46F7-8089-C452A47F87D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effectLst/>
              <a:latin typeface="Arial" panose="020B0604020202020204" pitchFamily="34" charset="0"/>
              <a:ea typeface="ＭＳ Ｐゴシック" panose="020B0600070205080204" pitchFamily="34" charset="-128"/>
            </a:rPr>
            <a:t>  Skills &amp;   experience </a:t>
          </a:r>
          <a:r>
            <a:rPr kumimoji="0" lang="en-US" altLang="en-US" b="1" i="0" u="none" strike="noStrike" cap="none" normalizeH="0" baseline="0" dirty="0" smtClean="0">
              <a:ln/>
              <a:effectLst/>
              <a:latin typeface="Arial" panose="020B0604020202020204" pitchFamily="34" charset="0"/>
              <a:ea typeface="ＭＳ Ｐゴシック" panose="020B0600070205080204" pitchFamily="34" charset="-128"/>
            </a:rPr>
            <a:t>matrix to evaluate prospective candidates</a:t>
          </a:r>
        </a:p>
      </dgm:t>
    </dgm:pt>
    <dgm:pt modelId="{ED4BF9C5-3D75-4817-94FA-A5CE19FBCF9B}" type="parTrans" cxnId="{CCB417EA-F717-4B77-A050-3F2B2D15B6EE}">
      <dgm:prSet/>
      <dgm:spPr/>
      <dgm:t>
        <a:bodyPr/>
        <a:lstStyle/>
        <a:p>
          <a:endParaRPr lang="en-US"/>
        </a:p>
      </dgm:t>
    </dgm:pt>
    <dgm:pt modelId="{2E30565E-8357-4144-9099-A9E16B0EDC37}" type="sibTrans" cxnId="{CCB417EA-F717-4B77-A050-3F2B2D15B6EE}">
      <dgm:prSet/>
      <dgm:spPr/>
      <dgm:t>
        <a:bodyPr/>
        <a:lstStyle/>
        <a:p>
          <a:endParaRPr lang="en-US"/>
        </a:p>
      </dgm:t>
    </dgm:pt>
    <dgm:pt modelId="{A1FD91CE-41C3-4689-A1B0-DACF3501749A}" type="pres">
      <dgm:prSet presAssocID="{4F4D0218-F601-4F20-9015-EC8FDC2E1629}" presName="compositeShape" presStyleCnt="0">
        <dgm:presLayoutVars>
          <dgm:chMax val="7"/>
          <dgm:dir/>
          <dgm:resizeHandles val="exact"/>
        </dgm:presLayoutVars>
      </dgm:prSet>
      <dgm:spPr/>
    </dgm:pt>
    <dgm:pt modelId="{F2D438B2-581F-402F-AA8F-25A7EFBCFF61}" type="pres">
      <dgm:prSet presAssocID="{93AD582A-1A93-4C04-AE83-ADC13DA454C0}" presName="circ1" presStyleLbl="vennNode1" presStyleIdx="0" presStyleCnt="3"/>
      <dgm:spPr/>
      <dgm:t>
        <a:bodyPr/>
        <a:lstStyle/>
        <a:p>
          <a:endParaRPr lang="en-US"/>
        </a:p>
      </dgm:t>
    </dgm:pt>
    <dgm:pt modelId="{C2463F0C-DD54-43C2-A55C-3FB14E42289E}" type="pres">
      <dgm:prSet presAssocID="{93AD582A-1A93-4C04-AE83-ADC13DA454C0}" presName="circ1Tx" presStyleLbl="revTx" presStyleIdx="0" presStyleCnt="0">
        <dgm:presLayoutVars>
          <dgm:chMax val="0"/>
          <dgm:chPref val="0"/>
          <dgm:bulletEnabled val="1"/>
        </dgm:presLayoutVars>
      </dgm:prSet>
      <dgm:spPr/>
      <dgm:t>
        <a:bodyPr/>
        <a:lstStyle/>
        <a:p>
          <a:endParaRPr lang="en-US"/>
        </a:p>
      </dgm:t>
    </dgm:pt>
    <dgm:pt modelId="{E2BCA404-440A-40F4-ABFA-4B92BE9B23EC}" type="pres">
      <dgm:prSet presAssocID="{B6D65D3D-3C44-4B9A-9037-F651FCFF23AD}" presName="circ2" presStyleLbl="vennNode1" presStyleIdx="1" presStyleCnt="3"/>
      <dgm:spPr/>
      <dgm:t>
        <a:bodyPr/>
        <a:lstStyle/>
        <a:p>
          <a:endParaRPr lang="en-US"/>
        </a:p>
      </dgm:t>
    </dgm:pt>
    <dgm:pt modelId="{0627FD97-3FDB-4525-905C-A1A70DDECBEE}" type="pres">
      <dgm:prSet presAssocID="{B6D65D3D-3C44-4B9A-9037-F651FCFF23AD}" presName="circ2Tx" presStyleLbl="revTx" presStyleIdx="0" presStyleCnt="0">
        <dgm:presLayoutVars>
          <dgm:chMax val="0"/>
          <dgm:chPref val="0"/>
          <dgm:bulletEnabled val="1"/>
        </dgm:presLayoutVars>
      </dgm:prSet>
      <dgm:spPr/>
      <dgm:t>
        <a:bodyPr/>
        <a:lstStyle/>
        <a:p>
          <a:endParaRPr lang="en-US"/>
        </a:p>
      </dgm:t>
    </dgm:pt>
    <dgm:pt modelId="{36752A2D-5591-47CC-88DA-840FAF7E8A97}" type="pres">
      <dgm:prSet presAssocID="{C6EEB766-A0BF-46F7-8089-C452A47F87DA}" presName="circ3" presStyleLbl="vennNode1" presStyleIdx="2" presStyleCnt="3"/>
      <dgm:spPr/>
      <dgm:t>
        <a:bodyPr/>
        <a:lstStyle/>
        <a:p>
          <a:endParaRPr lang="en-US"/>
        </a:p>
      </dgm:t>
    </dgm:pt>
    <dgm:pt modelId="{19E1DCA0-18DD-4EF0-9A89-9007601F733C}" type="pres">
      <dgm:prSet presAssocID="{C6EEB766-A0BF-46F7-8089-C452A47F87DA}" presName="circ3Tx" presStyleLbl="revTx" presStyleIdx="0" presStyleCnt="0">
        <dgm:presLayoutVars>
          <dgm:chMax val="0"/>
          <dgm:chPref val="0"/>
          <dgm:bulletEnabled val="1"/>
        </dgm:presLayoutVars>
      </dgm:prSet>
      <dgm:spPr/>
      <dgm:t>
        <a:bodyPr/>
        <a:lstStyle/>
        <a:p>
          <a:endParaRPr lang="en-US"/>
        </a:p>
      </dgm:t>
    </dgm:pt>
  </dgm:ptLst>
  <dgm:cxnLst>
    <dgm:cxn modelId="{F06F6EE1-5C35-431D-BA22-D8B9B26C8EC4}" srcId="{4F4D0218-F601-4F20-9015-EC8FDC2E1629}" destId="{B6D65D3D-3C44-4B9A-9037-F651FCFF23AD}" srcOrd="1" destOrd="0" parTransId="{E42B920F-2505-4049-AF88-27861CDBCDF7}" sibTransId="{7579CF1C-98B6-474D-BA03-D9606666E966}"/>
    <dgm:cxn modelId="{8AF3E80C-B1E7-485F-B52E-FCBC326D6C43}" srcId="{4F4D0218-F601-4F20-9015-EC8FDC2E1629}" destId="{93AD582A-1A93-4C04-AE83-ADC13DA454C0}" srcOrd="0" destOrd="0" parTransId="{BB711777-9838-4A01-9D75-09F0650BA465}" sibTransId="{87522624-767C-4312-913F-09AD58FAD753}"/>
    <dgm:cxn modelId="{D017FC24-A637-4B8E-9302-6D4A72E19BF1}" type="presOf" srcId="{4F4D0218-F601-4F20-9015-EC8FDC2E1629}" destId="{A1FD91CE-41C3-4689-A1B0-DACF3501749A}" srcOrd="0" destOrd="0" presId="urn:microsoft.com/office/officeart/2005/8/layout/venn1"/>
    <dgm:cxn modelId="{A53C1D4B-3EA4-44D3-9F76-0B30F595B597}" type="presOf" srcId="{C6EEB766-A0BF-46F7-8089-C452A47F87DA}" destId="{19E1DCA0-18DD-4EF0-9A89-9007601F733C}" srcOrd="1" destOrd="0" presId="urn:microsoft.com/office/officeart/2005/8/layout/venn1"/>
    <dgm:cxn modelId="{B54068B3-719B-44C8-B308-38E40E94BD91}" type="presOf" srcId="{C6EEB766-A0BF-46F7-8089-C452A47F87DA}" destId="{36752A2D-5591-47CC-88DA-840FAF7E8A97}" srcOrd="0" destOrd="0" presId="urn:microsoft.com/office/officeart/2005/8/layout/venn1"/>
    <dgm:cxn modelId="{2E07E57E-A833-41F6-BD9A-D2878094C54B}" type="presOf" srcId="{93AD582A-1A93-4C04-AE83-ADC13DA454C0}" destId="{C2463F0C-DD54-43C2-A55C-3FB14E42289E}" srcOrd="1" destOrd="0" presId="urn:microsoft.com/office/officeart/2005/8/layout/venn1"/>
    <dgm:cxn modelId="{36762F58-D547-4F00-BE2B-F57281048314}" type="presOf" srcId="{B6D65D3D-3C44-4B9A-9037-F651FCFF23AD}" destId="{E2BCA404-440A-40F4-ABFA-4B92BE9B23EC}" srcOrd="0" destOrd="0" presId="urn:microsoft.com/office/officeart/2005/8/layout/venn1"/>
    <dgm:cxn modelId="{508D733B-AF0D-46A6-AE7B-C87C228C20BA}" type="presOf" srcId="{93AD582A-1A93-4C04-AE83-ADC13DA454C0}" destId="{F2D438B2-581F-402F-AA8F-25A7EFBCFF61}" srcOrd="0" destOrd="0" presId="urn:microsoft.com/office/officeart/2005/8/layout/venn1"/>
    <dgm:cxn modelId="{CCB417EA-F717-4B77-A050-3F2B2D15B6EE}" srcId="{4F4D0218-F601-4F20-9015-EC8FDC2E1629}" destId="{C6EEB766-A0BF-46F7-8089-C452A47F87DA}" srcOrd="2" destOrd="0" parTransId="{ED4BF9C5-3D75-4817-94FA-A5CE19FBCF9B}" sibTransId="{2E30565E-8357-4144-9099-A9E16B0EDC37}"/>
    <dgm:cxn modelId="{3F2839C7-3A15-427A-9262-9D2B13C558F5}" type="presOf" srcId="{B6D65D3D-3C44-4B9A-9037-F651FCFF23AD}" destId="{0627FD97-3FDB-4525-905C-A1A70DDECBEE}" srcOrd="1" destOrd="0" presId="urn:microsoft.com/office/officeart/2005/8/layout/venn1"/>
    <dgm:cxn modelId="{C091BFAA-4870-40CF-B455-CBD1D2243C1A}" type="presParOf" srcId="{A1FD91CE-41C3-4689-A1B0-DACF3501749A}" destId="{F2D438B2-581F-402F-AA8F-25A7EFBCFF61}" srcOrd="0" destOrd="0" presId="urn:microsoft.com/office/officeart/2005/8/layout/venn1"/>
    <dgm:cxn modelId="{0DD183B2-4CC9-46A4-8DFA-8729307B08DF}" type="presParOf" srcId="{A1FD91CE-41C3-4689-A1B0-DACF3501749A}" destId="{C2463F0C-DD54-43C2-A55C-3FB14E42289E}" srcOrd="1" destOrd="0" presId="urn:microsoft.com/office/officeart/2005/8/layout/venn1"/>
    <dgm:cxn modelId="{A5917A62-071A-48E3-9F09-DE01A002688D}" type="presParOf" srcId="{A1FD91CE-41C3-4689-A1B0-DACF3501749A}" destId="{E2BCA404-440A-40F4-ABFA-4B92BE9B23EC}" srcOrd="2" destOrd="0" presId="urn:microsoft.com/office/officeart/2005/8/layout/venn1"/>
    <dgm:cxn modelId="{4BFB2510-B52F-4632-B6E1-EBFB4A8AA3A4}" type="presParOf" srcId="{A1FD91CE-41C3-4689-A1B0-DACF3501749A}" destId="{0627FD97-3FDB-4525-905C-A1A70DDECBEE}" srcOrd="3" destOrd="0" presId="urn:microsoft.com/office/officeart/2005/8/layout/venn1"/>
    <dgm:cxn modelId="{9A214CEB-D9E7-4FF6-A583-130452DC99A7}" type="presParOf" srcId="{A1FD91CE-41C3-4689-A1B0-DACF3501749A}" destId="{36752A2D-5591-47CC-88DA-840FAF7E8A97}" srcOrd="4" destOrd="0" presId="urn:microsoft.com/office/officeart/2005/8/layout/venn1"/>
    <dgm:cxn modelId="{798D6D84-91FD-47C4-8A4F-716E32D55B6D}" type="presParOf" srcId="{A1FD91CE-41C3-4689-A1B0-DACF3501749A}" destId="{19E1DCA0-18DD-4EF0-9A89-9007601F733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9661B6-5B01-4103-BC5A-2792CEF54E43}" type="doc">
      <dgm:prSet loTypeId="urn:microsoft.com/office/officeart/2005/8/layout/radial1" loCatId="relationship" qsTypeId="urn:microsoft.com/office/officeart/2005/8/quickstyle/simple1" qsCatId="simple" csTypeId="urn:microsoft.com/office/officeart/2005/8/colors/accent1_2" csCatId="accent1" phldr="1"/>
      <dgm:spPr/>
    </dgm:pt>
    <dgm:pt modelId="{887380F4-7764-4E8D-8232-10182D07CF7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Collective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Skills of the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Board</a:t>
          </a:r>
        </a:p>
      </dgm:t>
    </dgm:pt>
    <dgm:pt modelId="{AA51AE1F-37E7-4F14-BB72-55029FF458D5}" type="parTrans" cxnId="{78627E9B-3664-4389-B874-849E2B803370}">
      <dgm:prSet/>
      <dgm:spPr/>
      <dgm:t>
        <a:bodyPr/>
        <a:lstStyle/>
        <a:p>
          <a:endParaRPr lang="en-US"/>
        </a:p>
      </dgm:t>
    </dgm:pt>
    <dgm:pt modelId="{98CC4799-5618-4140-A161-263B79201695}" type="sibTrans" cxnId="{78627E9B-3664-4389-B874-849E2B803370}">
      <dgm:prSet/>
      <dgm:spPr/>
      <dgm:t>
        <a:bodyPr/>
        <a:lstStyle/>
        <a:p>
          <a:endParaRPr lang="en-US"/>
        </a:p>
      </dgm:t>
    </dgm:pt>
    <dgm:pt modelId="{42CBCC55-8BCE-4460-8EDB-5CBF5A76F12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Association Experience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dgm:t>
    </dgm:pt>
    <dgm:pt modelId="{09E72C51-76A9-4F7A-8F8E-638EA2830549}" type="parTrans" cxnId="{6A5D6A6F-D82C-4672-B3F6-8FC0CAEBC18B}">
      <dgm:prSet/>
      <dgm:spPr/>
      <dgm:t>
        <a:bodyPr/>
        <a:lstStyle/>
        <a:p>
          <a:endParaRPr lang="en-US"/>
        </a:p>
      </dgm:t>
    </dgm:pt>
    <dgm:pt modelId="{205A5790-20D8-414B-9F70-043EAC5FD885}" type="sibTrans" cxnId="{6A5D6A6F-D82C-4672-B3F6-8FC0CAEBC18B}">
      <dgm:prSet/>
      <dgm:spPr/>
      <dgm:t>
        <a:bodyPr/>
        <a:lstStyle/>
        <a:p>
          <a:endParaRPr lang="en-US"/>
        </a:p>
      </dgm:t>
    </dgm:pt>
    <dgm:pt modelId="{F7519120-71D6-48F2-8268-2D7CC63A4E6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Financial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Expertise</a:t>
          </a:r>
        </a:p>
      </dgm:t>
    </dgm:pt>
    <dgm:pt modelId="{C4FF4743-AF9A-40A9-8319-D6CE6E98843B}" type="parTrans" cxnId="{189CB878-6AAC-4244-9AA2-BA0F3EC50FEC}">
      <dgm:prSet/>
      <dgm:spPr/>
      <dgm:t>
        <a:bodyPr/>
        <a:lstStyle/>
        <a:p>
          <a:endParaRPr lang="en-US"/>
        </a:p>
      </dgm:t>
    </dgm:pt>
    <dgm:pt modelId="{3391D969-CA50-4F74-8638-55DAD70CB614}" type="sibTrans" cxnId="{189CB878-6AAC-4244-9AA2-BA0F3EC50FEC}">
      <dgm:prSet/>
      <dgm:spPr/>
      <dgm:t>
        <a:bodyPr/>
        <a:lstStyle/>
        <a:p>
          <a:endParaRPr lang="en-US"/>
        </a:p>
      </dgm:t>
    </dgm:pt>
    <dgm:pt modelId="{53892A0E-A731-4A67-975A-EC87B3D0434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Community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Experience</a:t>
          </a:r>
        </a:p>
      </dgm:t>
    </dgm:pt>
    <dgm:pt modelId="{1CF42FED-0671-4A09-B8E8-607EBC4D285A}" type="parTrans" cxnId="{E84C902B-69B9-466B-8688-46DBE37BFAF7}">
      <dgm:prSet/>
      <dgm:spPr/>
      <dgm:t>
        <a:bodyPr/>
        <a:lstStyle/>
        <a:p>
          <a:endParaRPr lang="en-US"/>
        </a:p>
      </dgm:t>
    </dgm:pt>
    <dgm:pt modelId="{FED98EC9-BA67-40EA-A52A-883C6A357073}" type="sibTrans" cxnId="{E84C902B-69B9-466B-8688-46DBE37BFAF7}">
      <dgm:prSet/>
      <dgm:spPr/>
      <dgm:t>
        <a:bodyPr/>
        <a:lstStyle/>
        <a:p>
          <a:endParaRPr lang="en-US"/>
        </a:p>
      </dgm:t>
    </dgm:pt>
    <dgm:pt modelId="{535300D4-EA84-4B9E-A1E8-D6FBCD77E62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Governance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Knowledge</a:t>
          </a:r>
        </a:p>
      </dgm:t>
    </dgm:pt>
    <dgm:pt modelId="{544C8A32-3285-472E-ADE7-116B5E35CA7B}" type="parTrans" cxnId="{79155400-C9D9-4FAF-9557-CC2157840FEA}">
      <dgm:prSet/>
      <dgm:spPr/>
      <dgm:t>
        <a:bodyPr/>
        <a:lstStyle/>
        <a:p>
          <a:endParaRPr lang="en-US"/>
        </a:p>
      </dgm:t>
    </dgm:pt>
    <dgm:pt modelId="{82F78EC1-E6A8-40B3-99F4-67A9FDEEEF9B}" type="sibTrans" cxnId="{79155400-C9D9-4FAF-9557-CC2157840FEA}">
      <dgm:prSet/>
      <dgm:spPr/>
      <dgm:t>
        <a:bodyPr/>
        <a:lstStyle/>
        <a:p>
          <a:endParaRPr lang="en-US"/>
        </a:p>
      </dgm:t>
    </dgm:pt>
    <dgm:pt modelId="{D9347DBE-6216-43E7-8657-0A61F7BBC69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Strategic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Planning</a:t>
          </a:r>
        </a:p>
      </dgm:t>
    </dgm:pt>
    <dgm:pt modelId="{26DC1CF0-50BC-4F45-AD23-1687D7C97701}" type="parTrans" cxnId="{6DA94C57-ED4B-4ACF-8F94-6BF71E82C7E0}">
      <dgm:prSet/>
      <dgm:spPr/>
      <dgm:t>
        <a:bodyPr/>
        <a:lstStyle/>
        <a:p>
          <a:endParaRPr lang="en-US"/>
        </a:p>
      </dgm:t>
    </dgm:pt>
    <dgm:pt modelId="{F8791FA5-F4E9-4B88-A0FF-2113E4E0B722}" type="sibTrans" cxnId="{6DA94C57-ED4B-4ACF-8F94-6BF71E82C7E0}">
      <dgm:prSet/>
      <dgm:spPr/>
      <dgm:t>
        <a:bodyPr/>
        <a:lstStyle/>
        <a:p>
          <a:endParaRPr lang="en-US"/>
        </a:p>
      </dgm:t>
    </dgm:pt>
    <dgm:pt modelId="{2E780DC2-BB7C-4A3A-B52B-FB7A2F8D70C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Industry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Experience</a:t>
          </a:r>
        </a:p>
      </dgm:t>
    </dgm:pt>
    <dgm:pt modelId="{F898613B-3E17-42A3-9A7D-B020F909B34A}" type="parTrans" cxnId="{B27B5399-D248-4FC2-9C5F-DFA453F0098D}">
      <dgm:prSet/>
      <dgm:spPr/>
      <dgm:t>
        <a:bodyPr/>
        <a:lstStyle/>
        <a:p>
          <a:endParaRPr lang="en-US"/>
        </a:p>
      </dgm:t>
    </dgm:pt>
    <dgm:pt modelId="{E341AC08-2039-4543-BD6C-F8C075872D59}" type="sibTrans" cxnId="{B27B5399-D248-4FC2-9C5F-DFA453F0098D}">
      <dgm:prSet/>
      <dgm:spPr/>
      <dgm:t>
        <a:bodyPr/>
        <a:lstStyle/>
        <a:p>
          <a:endParaRPr lang="en-US"/>
        </a:p>
      </dgm:t>
    </dgm:pt>
    <dgm:pt modelId="{4FF1B847-9A22-48D5-BA39-F20925595DC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Marketing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Expertise</a:t>
          </a:r>
        </a:p>
      </dgm:t>
    </dgm:pt>
    <dgm:pt modelId="{9F50093C-1D43-4BD2-8693-38A0CBE40D6D}" type="parTrans" cxnId="{EA1FE5D8-5DBA-4475-AD5B-36E4DCA05DE5}">
      <dgm:prSet/>
      <dgm:spPr/>
      <dgm:t>
        <a:bodyPr/>
        <a:lstStyle/>
        <a:p>
          <a:endParaRPr lang="en-US"/>
        </a:p>
      </dgm:t>
    </dgm:pt>
    <dgm:pt modelId="{6EA7097E-D15E-4154-B143-C986C1B87C5A}" type="sibTrans" cxnId="{EA1FE5D8-5DBA-4475-AD5B-36E4DCA05DE5}">
      <dgm:prSet/>
      <dgm:spPr/>
      <dgm:t>
        <a:bodyPr/>
        <a:lstStyle/>
        <a:p>
          <a:endParaRPr lang="en-US"/>
        </a:p>
      </dgm:t>
    </dgm:pt>
    <dgm:pt modelId="{88BCB05A-C1E7-4DDC-A6A6-F3B887CA31F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Diversity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Reflective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Membership</a:t>
          </a:r>
        </a:p>
      </dgm:t>
    </dgm:pt>
    <dgm:pt modelId="{D5AF5465-D6A1-4F77-8C3F-3156A6DBE458}" type="parTrans" cxnId="{93FF1F03-40E6-4F2B-943B-4615861148B8}">
      <dgm:prSet/>
      <dgm:spPr/>
      <dgm:t>
        <a:bodyPr/>
        <a:lstStyle/>
        <a:p>
          <a:endParaRPr lang="en-US"/>
        </a:p>
      </dgm:t>
    </dgm:pt>
    <dgm:pt modelId="{ADABB735-CA64-414F-8DEF-B9A9643E0F5C}" type="sibTrans" cxnId="{93FF1F03-40E6-4F2B-943B-4615861148B8}">
      <dgm:prSet/>
      <dgm:spPr/>
      <dgm:t>
        <a:bodyPr/>
        <a:lstStyle/>
        <a:p>
          <a:endParaRPr lang="en-US"/>
        </a:p>
      </dgm:t>
    </dgm:pt>
    <dgm:pt modelId="{14C7942B-578E-4999-944B-8548C38682C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Functional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Experience</a:t>
          </a:r>
        </a:p>
      </dgm:t>
    </dgm:pt>
    <dgm:pt modelId="{18D187A6-A920-494D-B623-CC1F20A362D4}" type="parTrans" cxnId="{07E6F14F-39F0-4C75-A6EA-E1342526A22E}">
      <dgm:prSet/>
      <dgm:spPr/>
      <dgm:t>
        <a:bodyPr/>
        <a:lstStyle/>
        <a:p>
          <a:endParaRPr lang="en-US"/>
        </a:p>
      </dgm:t>
    </dgm:pt>
    <dgm:pt modelId="{32ADC5AA-9617-43BB-9DAC-9F369DEA276F}" type="sibTrans" cxnId="{07E6F14F-39F0-4C75-A6EA-E1342526A22E}">
      <dgm:prSet/>
      <dgm:spPr/>
      <dgm:t>
        <a:bodyPr/>
        <a:lstStyle/>
        <a:p>
          <a:endParaRPr lang="en-US"/>
        </a:p>
      </dgm:t>
    </dgm:pt>
    <dgm:pt modelId="{9A6AE3BE-0EBD-4D48-B534-F37810B45C49}" type="pres">
      <dgm:prSet presAssocID="{639661B6-5B01-4103-BC5A-2792CEF54E43}" presName="cycle" presStyleCnt="0">
        <dgm:presLayoutVars>
          <dgm:chMax val="1"/>
          <dgm:dir/>
          <dgm:animLvl val="ctr"/>
          <dgm:resizeHandles val="exact"/>
        </dgm:presLayoutVars>
      </dgm:prSet>
      <dgm:spPr/>
    </dgm:pt>
    <dgm:pt modelId="{E61A560F-DD34-4F71-85AE-4BB6EE15044B}" type="pres">
      <dgm:prSet presAssocID="{887380F4-7764-4E8D-8232-10182D07CF76}" presName="centerShape" presStyleLbl="node0" presStyleIdx="0" presStyleCnt="1"/>
      <dgm:spPr/>
      <dgm:t>
        <a:bodyPr/>
        <a:lstStyle/>
        <a:p>
          <a:endParaRPr lang="en-US"/>
        </a:p>
      </dgm:t>
    </dgm:pt>
    <dgm:pt modelId="{878FB017-0FA4-4577-862B-A5C49F02D87E}" type="pres">
      <dgm:prSet presAssocID="{09E72C51-76A9-4F7A-8F8E-638EA2830549}" presName="Name9" presStyleLbl="parChTrans1D2" presStyleIdx="0" presStyleCnt="9"/>
      <dgm:spPr/>
      <dgm:t>
        <a:bodyPr/>
        <a:lstStyle/>
        <a:p>
          <a:endParaRPr lang="en-US"/>
        </a:p>
      </dgm:t>
    </dgm:pt>
    <dgm:pt modelId="{7856E950-5ED6-44A2-B808-279C20657E56}" type="pres">
      <dgm:prSet presAssocID="{09E72C51-76A9-4F7A-8F8E-638EA2830549}" presName="connTx" presStyleLbl="parChTrans1D2" presStyleIdx="0" presStyleCnt="9"/>
      <dgm:spPr/>
      <dgm:t>
        <a:bodyPr/>
        <a:lstStyle/>
        <a:p>
          <a:endParaRPr lang="en-US"/>
        </a:p>
      </dgm:t>
    </dgm:pt>
    <dgm:pt modelId="{24931208-97F4-493A-BA07-F0C1F169EFF2}" type="pres">
      <dgm:prSet presAssocID="{42CBCC55-8BCE-4460-8EDB-5CBF5A76F12A}" presName="node" presStyleLbl="node1" presStyleIdx="0" presStyleCnt="9">
        <dgm:presLayoutVars>
          <dgm:bulletEnabled val="1"/>
        </dgm:presLayoutVars>
      </dgm:prSet>
      <dgm:spPr/>
      <dgm:t>
        <a:bodyPr/>
        <a:lstStyle/>
        <a:p>
          <a:endParaRPr lang="en-US"/>
        </a:p>
      </dgm:t>
    </dgm:pt>
    <dgm:pt modelId="{C55C05BB-FA06-4F52-AA1C-DC3865B933C4}" type="pres">
      <dgm:prSet presAssocID="{C4FF4743-AF9A-40A9-8319-D6CE6E98843B}" presName="Name9" presStyleLbl="parChTrans1D2" presStyleIdx="1" presStyleCnt="9"/>
      <dgm:spPr/>
      <dgm:t>
        <a:bodyPr/>
        <a:lstStyle/>
        <a:p>
          <a:endParaRPr lang="en-US"/>
        </a:p>
      </dgm:t>
    </dgm:pt>
    <dgm:pt modelId="{C4330DF5-913D-4E0E-8FA1-EC6EB77ADC81}" type="pres">
      <dgm:prSet presAssocID="{C4FF4743-AF9A-40A9-8319-D6CE6E98843B}" presName="connTx" presStyleLbl="parChTrans1D2" presStyleIdx="1" presStyleCnt="9"/>
      <dgm:spPr/>
      <dgm:t>
        <a:bodyPr/>
        <a:lstStyle/>
        <a:p>
          <a:endParaRPr lang="en-US"/>
        </a:p>
      </dgm:t>
    </dgm:pt>
    <dgm:pt modelId="{F3DCA861-5DA3-433C-A442-F32C0BA00448}" type="pres">
      <dgm:prSet presAssocID="{F7519120-71D6-48F2-8268-2D7CC63A4E63}" presName="node" presStyleLbl="node1" presStyleIdx="1" presStyleCnt="9">
        <dgm:presLayoutVars>
          <dgm:bulletEnabled val="1"/>
        </dgm:presLayoutVars>
      </dgm:prSet>
      <dgm:spPr/>
      <dgm:t>
        <a:bodyPr/>
        <a:lstStyle/>
        <a:p>
          <a:endParaRPr lang="en-US"/>
        </a:p>
      </dgm:t>
    </dgm:pt>
    <dgm:pt modelId="{0510925D-3ACC-4776-A8A9-1C3A3492F1D2}" type="pres">
      <dgm:prSet presAssocID="{1CF42FED-0671-4A09-B8E8-607EBC4D285A}" presName="Name9" presStyleLbl="parChTrans1D2" presStyleIdx="2" presStyleCnt="9"/>
      <dgm:spPr/>
      <dgm:t>
        <a:bodyPr/>
        <a:lstStyle/>
        <a:p>
          <a:endParaRPr lang="en-US"/>
        </a:p>
      </dgm:t>
    </dgm:pt>
    <dgm:pt modelId="{8521224B-C449-4495-A395-E05C5B4F7AA8}" type="pres">
      <dgm:prSet presAssocID="{1CF42FED-0671-4A09-B8E8-607EBC4D285A}" presName="connTx" presStyleLbl="parChTrans1D2" presStyleIdx="2" presStyleCnt="9"/>
      <dgm:spPr/>
      <dgm:t>
        <a:bodyPr/>
        <a:lstStyle/>
        <a:p>
          <a:endParaRPr lang="en-US"/>
        </a:p>
      </dgm:t>
    </dgm:pt>
    <dgm:pt modelId="{C7DF37C0-D939-4101-B09E-7164523680C1}" type="pres">
      <dgm:prSet presAssocID="{53892A0E-A731-4A67-975A-EC87B3D04349}" presName="node" presStyleLbl="node1" presStyleIdx="2" presStyleCnt="9">
        <dgm:presLayoutVars>
          <dgm:bulletEnabled val="1"/>
        </dgm:presLayoutVars>
      </dgm:prSet>
      <dgm:spPr/>
      <dgm:t>
        <a:bodyPr/>
        <a:lstStyle/>
        <a:p>
          <a:endParaRPr lang="en-US"/>
        </a:p>
      </dgm:t>
    </dgm:pt>
    <dgm:pt modelId="{9BDF3929-20AB-4E2A-BA5A-202C1D928BAB}" type="pres">
      <dgm:prSet presAssocID="{544C8A32-3285-472E-ADE7-116B5E35CA7B}" presName="Name9" presStyleLbl="parChTrans1D2" presStyleIdx="3" presStyleCnt="9"/>
      <dgm:spPr/>
      <dgm:t>
        <a:bodyPr/>
        <a:lstStyle/>
        <a:p>
          <a:endParaRPr lang="en-US"/>
        </a:p>
      </dgm:t>
    </dgm:pt>
    <dgm:pt modelId="{9E646D28-629D-493D-9997-39C7BC9E8120}" type="pres">
      <dgm:prSet presAssocID="{544C8A32-3285-472E-ADE7-116B5E35CA7B}" presName="connTx" presStyleLbl="parChTrans1D2" presStyleIdx="3" presStyleCnt="9"/>
      <dgm:spPr/>
      <dgm:t>
        <a:bodyPr/>
        <a:lstStyle/>
        <a:p>
          <a:endParaRPr lang="en-US"/>
        </a:p>
      </dgm:t>
    </dgm:pt>
    <dgm:pt modelId="{37A5995B-F4AE-4E4F-A980-355183124B89}" type="pres">
      <dgm:prSet presAssocID="{535300D4-EA84-4B9E-A1E8-D6FBCD77E629}" presName="node" presStyleLbl="node1" presStyleIdx="3" presStyleCnt="9">
        <dgm:presLayoutVars>
          <dgm:bulletEnabled val="1"/>
        </dgm:presLayoutVars>
      </dgm:prSet>
      <dgm:spPr/>
      <dgm:t>
        <a:bodyPr/>
        <a:lstStyle/>
        <a:p>
          <a:endParaRPr lang="en-US"/>
        </a:p>
      </dgm:t>
    </dgm:pt>
    <dgm:pt modelId="{CA380118-1AB0-45A6-9437-1A56BDBE9FB3}" type="pres">
      <dgm:prSet presAssocID="{26DC1CF0-50BC-4F45-AD23-1687D7C97701}" presName="Name9" presStyleLbl="parChTrans1D2" presStyleIdx="4" presStyleCnt="9"/>
      <dgm:spPr/>
      <dgm:t>
        <a:bodyPr/>
        <a:lstStyle/>
        <a:p>
          <a:endParaRPr lang="en-US"/>
        </a:p>
      </dgm:t>
    </dgm:pt>
    <dgm:pt modelId="{F05114E1-CBE1-451B-A4D8-7F496154E647}" type="pres">
      <dgm:prSet presAssocID="{26DC1CF0-50BC-4F45-AD23-1687D7C97701}" presName="connTx" presStyleLbl="parChTrans1D2" presStyleIdx="4" presStyleCnt="9"/>
      <dgm:spPr/>
      <dgm:t>
        <a:bodyPr/>
        <a:lstStyle/>
        <a:p>
          <a:endParaRPr lang="en-US"/>
        </a:p>
      </dgm:t>
    </dgm:pt>
    <dgm:pt modelId="{BD1F1270-6DB9-4FCC-82C6-164231468ADB}" type="pres">
      <dgm:prSet presAssocID="{D9347DBE-6216-43E7-8657-0A61F7BBC69B}" presName="node" presStyleLbl="node1" presStyleIdx="4" presStyleCnt="9">
        <dgm:presLayoutVars>
          <dgm:bulletEnabled val="1"/>
        </dgm:presLayoutVars>
      </dgm:prSet>
      <dgm:spPr/>
      <dgm:t>
        <a:bodyPr/>
        <a:lstStyle/>
        <a:p>
          <a:endParaRPr lang="en-US"/>
        </a:p>
      </dgm:t>
    </dgm:pt>
    <dgm:pt modelId="{EC97ABEE-2770-4E5F-B486-90251443E40E}" type="pres">
      <dgm:prSet presAssocID="{F898613B-3E17-42A3-9A7D-B020F909B34A}" presName="Name9" presStyleLbl="parChTrans1D2" presStyleIdx="5" presStyleCnt="9"/>
      <dgm:spPr/>
      <dgm:t>
        <a:bodyPr/>
        <a:lstStyle/>
        <a:p>
          <a:endParaRPr lang="en-US"/>
        </a:p>
      </dgm:t>
    </dgm:pt>
    <dgm:pt modelId="{057A1E3D-8CB3-40EF-A2BD-2983FA81D2C5}" type="pres">
      <dgm:prSet presAssocID="{F898613B-3E17-42A3-9A7D-B020F909B34A}" presName="connTx" presStyleLbl="parChTrans1D2" presStyleIdx="5" presStyleCnt="9"/>
      <dgm:spPr/>
      <dgm:t>
        <a:bodyPr/>
        <a:lstStyle/>
        <a:p>
          <a:endParaRPr lang="en-US"/>
        </a:p>
      </dgm:t>
    </dgm:pt>
    <dgm:pt modelId="{5F651A96-7A39-491B-BD1B-F786ACD08949}" type="pres">
      <dgm:prSet presAssocID="{2E780DC2-BB7C-4A3A-B52B-FB7A2F8D70C8}" presName="node" presStyleLbl="node1" presStyleIdx="5" presStyleCnt="9">
        <dgm:presLayoutVars>
          <dgm:bulletEnabled val="1"/>
        </dgm:presLayoutVars>
      </dgm:prSet>
      <dgm:spPr/>
      <dgm:t>
        <a:bodyPr/>
        <a:lstStyle/>
        <a:p>
          <a:endParaRPr lang="en-US"/>
        </a:p>
      </dgm:t>
    </dgm:pt>
    <dgm:pt modelId="{9A704D77-D59A-49DF-93E6-DBF793171EAD}" type="pres">
      <dgm:prSet presAssocID="{9F50093C-1D43-4BD2-8693-38A0CBE40D6D}" presName="Name9" presStyleLbl="parChTrans1D2" presStyleIdx="6" presStyleCnt="9"/>
      <dgm:spPr/>
      <dgm:t>
        <a:bodyPr/>
        <a:lstStyle/>
        <a:p>
          <a:endParaRPr lang="en-US"/>
        </a:p>
      </dgm:t>
    </dgm:pt>
    <dgm:pt modelId="{49065D2F-7F64-4CCA-B020-3603512DFCE1}" type="pres">
      <dgm:prSet presAssocID="{9F50093C-1D43-4BD2-8693-38A0CBE40D6D}" presName="connTx" presStyleLbl="parChTrans1D2" presStyleIdx="6" presStyleCnt="9"/>
      <dgm:spPr/>
      <dgm:t>
        <a:bodyPr/>
        <a:lstStyle/>
        <a:p>
          <a:endParaRPr lang="en-US"/>
        </a:p>
      </dgm:t>
    </dgm:pt>
    <dgm:pt modelId="{DD1C03A3-95D9-4950-AB77-AA8B27F8E24B}" type="pres">
      <dgm:prSet presAssocID="{4FF1B847-9A22-48D5-BA39-F20925595DC9}" presName="node" presStyleLbl="node1" presStyleIdx="6" presStyleCnt="9">
        <dgm:presLayoutVars>
          <dgm:bulletEnabled val="1"/>
        </dgm:presLayoutVars>
      </dgm:prSet>
      <dgm:spPr/>
      <dgm:t>
        <a:bodyPr/>
        <a:lstStyle/>
        <a:p>
          <a:endParaRPr lang="en-US"/>
        </a:p>
      </dgm:t>
    </dgm:pt>
    <dgm:pt modelId="{E85051B8-975D-42BB-AC0A-6375803CFD80}" type="pres">
      <dgm:prSet presAssocID="{D5AF5465-D6A1-4F77-8C3F-3156A6DBE458}" presName="Name9" presStyleLbl="parChTrans1D2" presStyleIdx="7" presStyleCnt="9"/>
      <dgm:spPr/>
      <dgm:t>
        <a:bodyPr/>
        <a:lstStyle/>
        <a:p>
          <a:endParaRPr lang="en-US"/>
        </a:p>
      </dgm:t>
    </dgm:pt>
    <dgm:pt modelId="{0D3A89BE-5EA4-4F90-BF0D-8A55EEAA831A}" type="pres">
      <dgm:prSet presAssocID="{D5AF5465-D6A1-4F77-8C3F-3156A6DBE458}" presName="connTx" presStyleLbl="parChTrans1D2" presStyleIdx="7" presStyleCnt="9"/>
      <dgm:spPr/>
      <dgm:t>
        <a:bodyPr/>
        <a:lstStyle/>
        <a:p>
          <a:endParaRPr lang="en-US"/>
        </a:p>
      </dgm:t>
    </dgm:pt>
    <dgm:pt modelId="{40F73E5A-211E-4009-A58E-6BF1FFD26115}" type="pres">
      <dgm:prSet presAssocID="{88BCB05A-C1E7-4DDC-A6A6-F3B887CA31F9}" presName="node" presStyleLbl="node1" presStyleIdx="7" presStyleCnt="9">
        <dgm:presLayoutVars>
          <dgm:bulletEnabled val="1"/>
        </dgm:presLayoutVars>
      </dgm:prSet>
      <dgm:spPr/>
      <dgm:t>
        <a:bodyPr/>
        <a:lstStyle/>
        <a:p>
          <a:endParaRPr lang="en-US"/>
        </a:p>
      </dgm:t>
    </dgm:pt>
    <dgm:pt modelId="{5ABF1180-B1C9-412A-956D-1233CB73C7A5}" type="pres">
      <dgm:prSet presAssocID="{18D187A6-A920-494D-B623-CC1F20A362D4}" presName="Name9" presStyleLbl="parChTrans1D2" presStyleIdx="8" presStyleCnt="9"/>
      <dgm:spPr/>
      <dgm:t>
        <a:bodyPr/>
        <a:lstStyle/>
        <a:p>
          <a:endParaRPr lang="en-US"/>
        </a:p>
      </dgm:t>
    </dgm:pt>
    <dgm:pt modelId="{637CC3DB-3792-40FD-B38E-9F86491564A8}" type="pres">
      <dgm:prSet presAssocID="{18D187A6-A920-494D-B623-CC1F20A362D4}" presName="connTx" presStyleLbl="parChTrans1D2" presStyleIdx="8" presStyleCnt="9"/>
      <dgm:spPr/>
      <dgm:t>
        <a:bodyPr/>
        <a:lstStyle/>
        <a:p>
          <a:endParaRPr lang="en-US"/>
        </a:p>
      </dgm:t>
    </dgm:pt>
    <dgm:pt modelId="{9EBA599D-DC96-4229-A76A-E4AFB3362E22}" type="pres">
      <dgm:prSet presAssocID="{14C7942B-578E-4999-944B-8548C38682C9}" presName="node" presStyleLbl="node1" presStyleIdx="8" presStyleCnt="9">
        <dgm:presLayoutVars>
          <dgm:bulletEnabled val="1"/>
        </dgm:presLayoutVars>
      </dgm:prSet>
      <dgm:spPr/>
      <dgm:t>
        <a:bodyPr/>
        <a:lstStyle/>
        <a:p>
          <a:endParaRPr lang="en-US"/>
        </a:p>
      </dgm:t>
    </dgm:pt>
  </dgm:ptLst>
  <dgm:cxnLst>
    <dgm:cxn modelId="{EA1FE5D8-5DBA-4475-AD5B-36E4DCA05DE5}" srcId="{887380F4-7764-4E8D-8232-10182D07CF76}" destId="{4FF1B847-9A22-48D5-BA39-F20925595DC9}" srcOrd="6" destOrd="0" parTransId="{9F50093C-1D43-4BD2-8693-38A0CBE40D6D}" sibTransId="{6EA7097E-D15E-4154-B143-C986C1B87C5A}"/>
    <dgm:cxn modelId="{6A5D6A6F-D82C-4672-B3F6-8FC0CAEBC18B}" srcId="{887380F4-7764-4E8D-8232-10182D07CF76}" destId="{42CBCC55-8BCE-4460-8EDB-5CBF5A76F12A}" srcOrd="0" destOrd="0" parTransId="{09E72C51-76A9-4F7A-8F8E-638EA2830549}" sibTransId="{205A5790-20D8-414B-9F70-043EAC5FD885}"/>
    <dgm:cxn modelId="{36434008-B6AF-46AC-A345-4BF9E260E132}" type="presOf" srcId="{9F50093C-1D43-4BD2-8693-38A0CBE40D6D}" destId="{49065D2F-7F64-4CCA-B020-3603512DFCE1}" srcOrd="1" destOrd="0" presId="urn:microsoft.com/office/officeart/2005/8/layout/radial1"/>
    <dgm:cxn modelId="{B4127ABD-B198-4018-8543-2F8BABE17268}" type="presOf" srcId="{26DC1CF0-50BC-4F45-AD23-1687D7C97701}" destId="{F05114E1-CBE1-451B-A4D8-7F496154E647}" srcOrd="1" destOrd="0" presId="urn:microsoft.com/office/officeart/2005/8/layout/radial1"/>
    <dgm:cxn modelId="{8F3B8C5D-1D07-43DA-A936-E4A228663E6D}" type="presOf" srcId="{42CBCC55-8BCE-4460-8EDB-5CBF5A76F12A}" destId="{24931208-97F4-493A-BA07-F0C1F169EFF2}" srcOrd="0" destOrd="0" presId="urn:microsoft.com/office/officeart/2005/8/layout/radial1"/>
    <dgm:cxn modelId="{A06FF60B-1B98-47B9-B870-1580AFF4E2A6}" type="presOf" srcId="{F7519120-71D6-48F2-8268-2D7CC63A4E63}" destId="{F3DCA861-5DA3-433C-A442-F32C0BA00448}" srcOrd="0" destOrd="0" presId="urn:microsoft.com/office/officeart/2005/8/layout/radial1"/>
    <dgm:cxn modelId="{1084ABD6-1073-49BB-932A-E4C6DDD0DA72}" type="presOf" srcId="{D5AF5465-D6A1-4F77-8C3F-3156A6DBE458}" destId="{E85051B8-975D-42BB-AC0A-6375803CFD80}" srcOrd="0" destOrd="0" presId="urn:microsoft.com/office/officeart/2005/8/layout/radial1"/>
    <dgm:cxn modelId="{D879A998-D119-4C26-AF99-F68B9CFD57D0}" type="presOf" srcId="{544C8A32-3285-472E-ADE7-116B5E35CA7B}" destId="{9BDF3929-20AB-4E2A-BA5A-202C1D928BAB}" srcOrd="0" destOrd="0" presId="urn:microsoft.com/office/officeart/2005/8/layout/radial1"/>
    <dgm:cxn modelId="{9E6C1BAE-D3B2-45A3-85BB-4AF7F242B9F4}" type="presOf" srcId="{53892A0E-A731-4A67-975A-EC87B3D04349}" destId="{C7DF37C0-D939-4101-B09E-7164523680C1}" srcOrd="0" destOrd="0" presId="urn:microsoft.com/office/officeart/2005/8/layout/radial1"/>
    <dgm:cxn modelId="{EB81A714-752C-4B3D-8346-BBF1B17FF001}" type="presOf" srcId="{535300D4-EA84-4B9E-A1E8-D6FBCD77E629}" destId="{37A5995B-F4AE-4E4F-A980-355183124B89}" srcOrd="0" destOrd="0" presId="urn:microsoft.com/office/officeart/2005/8/layout/radial1"/>
    <dgm:cxn modelId="{A11CD495-EF14-4B39-A423-C24A0BAD981A}" type="presOf" srcId="{1CF42FED-0671-4A09-B8E8-607EBC4D285A}" destId="{8521224B-C449-4495-A395-E05C5B4F7AA8}" srcOrd="1" destOrd="0" presId="urn:microsoft.com/office/officeart/2005/8/layout/radial1"/>
    <dgm:cxn modelId="{6DA94C57-ED4B-4ACF-8F94-6BF71E82C7E0}" srcId="{887380F4-7764-4E8D-8232-10182D07CF76}" destId="{D9347DBE-6216-43E7-8657-0A61F7BBC69B}" srcOrd="4" destOrd="0" parTransId="{26DC1CF0-50BC-4F45-AD23-1687D7C97701}" sibTransId="{F8791FA5-F4E9-4B88-A0FF-2113E4E0B722}"/>
    <dgm:cxn modelId="{E84C902B-69B9-466B-8688-46DBE37BFAF7}" srcId="{887380F4-7764-4E8D-8232-10182D07CF76}" destId="{53892A0E-A731-4A67-975A-EC87B3D04349}" srcOrd="2" destOrd="0" parTransId="{1CF42FED-0671-4A09-B8E8-607EBC4D285A}" sibTransId="{FED98EC9-BA67-40EA-A52A-883C6A357073}"/>
    <dgm:cxn modelId="{8C7E632E-BD8B-43D7-8B07-CF048C8184F4}" type="presOf" srcId="{C4FF4743-AF9A-40A9-8319-D6CE6E98843B}" destId="{C4330DF5-913D-4E0E-8FA1-EC6EB77ADC81}" srcOrd="1" destOrd="0" presId="urn:microsoft.com/office/officeart/2005/8/layout/radial1"/>
    <dgm:cxn modelId="{189CB878-6AAC-4244-9AA2-BA0F3EC50FEC}" srcId="{887380F4-7764-4E8D-8232-10182D07CF76}" destId="{F7519120-71D6-48F2-8268-2D7CC63A4E63}" srcOrd="1" destOrd="0" parTransId="{C4FF4743-AF9A-40A9-8319-D6CE6E98843B}" sibTransId="{3391D969-CA50-4F74-8638-55DAD70CB614}"/>
    <dgm:cxn modelId="{B27B5399-D248-4FC2-9C5F-DFA453F0098D}" srcId="{887380F4-7764-4E8D-8232-10182D07CF76}" destId="{2E780DC2-BB7C-4A3A-B52B-FB7A2F8D70C8}" srcOrd="5" destOrd="0" parTransId="{F898613B-3E17-42A3-9A7D-B020F909B34A}" sibTransId="{E341AC08-2039-4543-BD6C-F8C075872D59}"/>
    <dgm:cxn modelId="{7CE39968-3830-479B-AFE0-CCA196CEFA64}" type="presOf" srcId="{D9347DBE-6216-43E7-8657-0A61F7BBC69B}" destId="{BD1F1270-6DB9-4FCC-82C6-164231468ADB}" srcOrd="0" destOrd="0" presId="urn:microsoft.com/office/officeart/2005/8/layout/radial1"/>
    <dgm:cxn modelId="{A7EE217B-AA99-4192-9555-613157089C5C}" type="presOf" srcId="{09E72C51-76A9-4F7A-8F8E-638EA2830549}" destId="{7856E950-5ED6-44A2-B808-279C20657E56}" srcOrd="1" destOrd="0" presId="urn:microsoft.com/office/officeart/2005/8/layout/radial1"/>
    <dgm:cxn modelId="{65CD66F3-B109-4C99-AF60-C19A3F5B03D3}" type="presOf" srcId="{26DC1CF0-50BC-4F45-AD23-1687D7C97701}" destId="{CA380118-1AB0-45A6-9437-1A56BDBE9FB3}" srcOrd="0" destOrd="0" presId="urn:microsoft.com/office/officeart/2005/8/layout/radial1"/>
    <dgm:cxn modelId="{0A16E35C-5853-46DE-B532-B0C1B7864D82}" type="presOf" srcId="{C4FF4743-AF9A-40A9-8319-D6CE6E98843B}" destId="{C55C05BB-FA06-4F52-AA1C-DC3865B933C4}" srcOrd="0" destOrd="0" presId="urn:microsoft.com/office/officeart/2005/8/layout/radial1"/>
    <dgm:cxn modelId="{1F24DA0C-FB35-4596-9846-FAB0FF87601F}" type="presOf" srcId="{18D187A6-A920-494D-B623-CC1F20A362D4}" destId="{5ABF1180-B1C9-412A-956D-1233CB73C7A5}" srcOrd="0" destOrd="0" presId="urn:microsoft.com/office/officeart/2005/8/layout/radial1"/>
    <dgm:cxn modelId="{3E5182AD-F722-4CC1-9D30-84940009CDC3}" type="presOf" srcId="{D5AF5465-D6A1-4F77-8C3F-3156A6DBE458}" destId="{0D3A89BE-5EA4-4F90-BF0D-8A55EEAA831A}" srcOrd="1" destOrd="0" presId="urn:microsoft.com/office/officeart/2005/8/layout/radial1"/>
    <dgm:cxn modelId="{99158276-31E1-4ADE-AB00-09415B5E728C}" type="presOf" srcId="{88BCB05A-C1E7-4DDC-A6A6-F3B887CA31F9}" destId="{40F73E5A-211E-4009-A58E-6BF1FFD26115}" srcOrd="0" destOrd="0" presId="urn:microsoft.com/office/officeart/2005/8/layout/radial1"/>
    <dgm:cxn modelId="{665C4BB2-C163-402D-BBFD-85E2366EE232}" type="presOf" srcId="{1CF42FED-0671-4A09-B8E8-607EBC4D285A}" destId="{0510925D-3ACC-4776-A8A9-1C3A3492F1D2}" srcOrd="0" destOrd="0" presId="urn:microsoft.com/office/officeart/2005/8/layout/radial1"/>
    <dgm:cxn modelId="{E659B06B-689D-4B5F-8113-4DB8021B4D8A}" type="presOf" srcId="{544C8A32-3285-472E-ADE7-116B5E35CA7B}" destId="{9E646D28-629D-493D-9997-39C7BC9E8120}" srcOrd="1" destOrd="0" presId="urn:microsoft.com/office/officeart/2005/8/layout/radial1"/>
    <dgm:cxn modelId="{4F720C8F-125D-4BC3-9E1D-F2D9B7D74275}" type="presOf" srcId="{639661B6-5B01-4103-BC5A-2792CEF54E43}" destId="{9A6AE3BE-0EBD-4D48-B534-F37810B45C49}" srcOrd="0" destOrd="0" presId="urn:microsoft.com/office/officeart/2005/8/layout/radial1"/>
    <dgm:cxn modelId="{93FF1F03-40E6-4F2B-943B-4615861148B8}" srcId="{887380F4-7764-4E8D-8232-10182D07CF76}" destId="{88BCB05A-C1E7-4DDC-A6A6-F3B887CA31F9}" srcOrd="7" destOrd="0" parTransId="{D5AF5465-D6A1-4F77-8C3F-3156A6DBE458}" sibTransId="{ADABB735-CA64-414F-8DEF-B9A9643E0F5C}"/>
    <dgm:cxn modelId="{79155400-C9D9-4FAF-9557-CC2157840FEA}" srcId="{887380F4-7764-4E8D-8232-10182D07CF76}" destId="{535300D4-EA84-4B9E-A1E8-D6FBCD77E629}" srcOrd="3" destOrd="0" parTransId="{544C8A32-3285-472E-ADE7-116B5E35CA7B}" sibTransId="{82F78EC1-E6A8-40B3-99F4-67A9FDEEEF9B}"/>
    <dgm:cxn modelId="{911E458A-3987-4E4E-873F-508C088699E1}" type="presOf" srcId="{F898613B-3E17-42A3-9A7D-B020F909B34A}" destId="{EC97ABEE-2770-4E5F-B486-90251443E40E}" srcOrd="0" destOrd="0" presId="urn:microsoft.com/office/officeart/2005/8/layout/radial1"/>
    <dgm:cxn modelId="{07E6F14F-39F0-4C75-A6EA-E1342526A22E}" srcId="{887380F4-7764-4E8D-8232-10182D07CF76}" destId="{14C7942B-578E-4999-944B-8548C38682C9}" srcOrd="8" destOrd="0" parTransId="{18D187A6-A920-494D-B623-CC1F20A362D4}" sibTransId="{32ADC5AA-9617-43BB-9DAC-9F369DEA276F}"/>
    <dgm:cxn modelId="{11F34453-FF12-45E4-A350-EF822D500269}" type="presOf" srcId="{14C7942B-578E-4999-944B-8548C38682C9}" destId="{9EBA599D-DC96-4229-A76A-E4AFB3362E22}" srcOrd="0" destOrd="0" presId="urn:microsoft.com/office/officeart/2005/8/layout/radial1"/>
    <dgm:cxn modelId="{78627E9B-3664-4389-B874-849E2B803370}" srcId="{639661B6-5B01-4103-BC5A-2792CEF54E43}" destId="{887380F4-7764-4E8D-8232-10182D07CF76}" srcOrd="0" destOrd="0" parTransId="{AA51AE1F-37E7-4F14-BB72-55029FF458D5}" sibTransId="{98CC4799-5618-4140-A161-263B79201695}"/>
    <dgm:cxn modelId="{1E207F1E-7923-4F9D-A8AC-99FFF2A2E1A1}" type="presOf" srcId="{09E72C51-76A9-4F7A-8F8E-638EA2830549}" destId="{878FB017-0FA4-4577-862B-A5C49F02D87E}" srcOrd="0" destOrd="0" presId="urn:microsoft.com/office/officeart/2005/8/layout/radial1"/>
    <dgm:cxn modelId="{74147A86-7AB0-4043-A47C-D9392B98E1DA}" type="presOf" srcId="{9F50093C-1D43-4BD2-8693-38A0CBE40D6D}" destId="{9A704D77-D59A-49DF-93E6-DBF793171EAD}" srcOrd="0" destOrd="0" presId="urn:microsoft.com/office/officeart/2005/8/layout/radial1"/>
    <dgm:cxn modelId="{114EBE3F-AF58-465F-99F0-3DFCA2A3EEFD}" type="presOf" srcId="{887380F4-7764-4E8D-8232-10182D07CF76}" destId="{E61A560F-DD34-4F71-85AE-4BB6EE15044B}" srcOrd="0" destOrd="0" presId="urn:microsoft.com/office/officeart/2005/8/layout/radial1"/>
    <dgm:cxn modelId="{9F16A720-B8E1-49E6-AEED-5C4F6B48AB31}" type="presOf" srcId="{2E780DC2-BB7C-4A3A-B52B-FB7A2F8D70C8}" destId="{5F651A96-7A39-491B-BD1B-F786ACD08949}" srcOrd="0" destOrd="0" presId="urn:microsoft.com/office/officeart/2005/8/layout/radial1"/>
    <dgm:cxn modelId="{05DC096C-8841-475B-9988-B2F16E9A3F9D}" type="presOf" srcId="{18D187A6-A920-494D-B623-CC1F20A362D4}" destId="{637CC3DB-3792-40FD-B38E-9F86491564A8}" srcOrd="1" destOrd="0" presId="urn:microsoft.com/office/officeart/2005/8/layout/radial1"/>
    <dgm:cxn modelId="{C46C5676-192B-4D66-9F1B-10AA63EEEC45}" type="presOf" srcId="{4FF1B847-9A22-48D5-BA39-F20925595DC9}" destId="{DD1C03A3-95D9-4950-AB77-AA8B27F8E24B}" srcOrd="0" destOrd="0" presId="urn:microsoft.com/office/officeart/2005/8/layout/radial1"/>
    <dgm:cxn modelId="{D64BA037-C51F-4E72-BF7B-DBDD25400A60}" type="presOf" srcId="{F898613B-3E17-42A3-9A7D-B020F909B34A}" destId="{057A1E3D-8CB3-40EF-A2BD-2983FA81D2C5}" srcOrd="1" destOrd="0" presId="urn:microsoft.com/office/officeart/2005/8/layout/radial1"/>
    <dgm:cxn modelId="{F100FC56-9ADC-440B-AE6F-56CD4CEF741A}" type="presParOf" srcId="{9A6AE3BE-0EBD-4D48-B534-F37810B45C49}" destId="{E61A560F-DD34-4F71-85AE-4BB6EE15044B}" srcOrd="0" destOrd="0" presId="urn:microsoft.com/office/officeart/2005/8/layout/radial1"/>
    <dgm:cxn modelId="{C806B7FC-C87A-463F-A346-899630858B9C}" type="presParOf" srcId="{9A6AE3BE-0EBD-4D48-B534-F37810B45C49}" destId="{878FB017-0FA4-4577-862B-A5C49F02D87E}" srcOrd="1" destOrd="0" presId="urn:microsoft.com/office/officeart/2005/8/layout/radial1"/>
    <dgm:cxn modelId="{3B8713A0-EDAF-4221-8771-70BF80793964}" type="presParOf" srcId="{878FB017-0FA4-4577-862B-A5C49F02D87E}" destId="{7856E950-5ED6-44A2-B808-279C20657E56}" srcOrd="0" destOrd="0" presId="urn:microsoft.com/office/officeart/2005/8/layout/radial1"/>
    <dgm:cxn modelId="{98E7B319-8E5B-4087-A072-3F986C7CB937}" type="presParOf" srcId="{9A6AE3BE-0EBD-4D48-B534-F37810B45C49}" destId="{24931208-97F4-493A-BA07-F0C1F169EFF2}" srcOrd="2" destOrd="0" presId="urn:microsoft.com/office/officeart/2005/8/layout/radial1"/>
    <dgm:cxn modelId="{A15009E9-EBB8-4719-84B7-55152A3D2F7C}" type="presParOf" srcId="{9A6AE3BE-0EBD-4D48-B534-F37810B45C49}" destId="{C55C05BB-FA06-4F52-AA1C-DC3865B933C4}" srcOrd="3" destOrd="0" presId="urn:microsoft.com/office/officeart/2005/8/layout/radial1"/>
    <dgm:cxn modelId="{9220AAF5-9EFE-4436-9F2B-7492E7807C45}" type="presParOf" srcId="{C55C05BB-FA06-4F52-AA1C-DC3865B933C4}" destId="{C4330DF5-913D-4E0E-8FA1-EC6EB77ADC81}" srcOrd="0" destOrd="0" presId="urn:microsoft.com/office/officeart/2005/8/layout/radial1"/>
    <dgm:cxn modelId="{EE670A29-3943-4FC1-94AF-DACD9F5CE067}" type="presParOf" srcId="{9A6AE3BE-0EBD-4D48-B534-F37810B45C49}" destId="{F3DCA861-5DA3-433C-A442-F32C0BA00448}" srcOrd="4" destOrd="0" presId="urn:microsoft.com/office/officeart/2005/8/layout/radial1"/>
    <dgm:cxn modelId="{9575BD76-6C53-4E56-A7B2-6BA407B22D43}" type="presParOf" srcId="{9A6AE3BE-0EBD-4D48-B534-F37810B45C49}" destId="{0510925D-3ACC-4776-A8A9-1C3A3492F1D2}" srcOrd="5" destOrd="0" presId="urn:microsoft.com/office/officeart/2005/8/layout/radial1"/>
    <dgm:cxn modelId="{3BE1E93E-48A0-4F5F-A2B9-CB585FD22F3D}" type="presParOf" srcId="{0510925D-3ACC-4776-A8A9-1C3A3492F1D2}" destId="{8521224B-C449-4495-A395-E05C5B4F7AA8}" srcOrd="0" destOrd="0" presId="urn:microsoft.com/office/officeart/2005/8/layout/radial1"/>
    <dgm:cxn modelId="{74D79280-60BA-4182-B00C-1EE7B3516DAF}" type="presParOf" srcId="{9A6AE3BE-0EBD-4D48-B534-F37810B45C49}" destId="{C7DF37C0-D939-4101-B09E-7164523680C1}" srcOrd="6" destOrd="0" presId="urn:microsoft.com/office/officeart/2005/8/layout/radial1"/>
    <dgm:cxn modelId="{A8AFBBD0-6D8D-4264-85CC-7993C1E96F26}" type="presParOf" srcId="{9A6AE3BE-0EBD-4D48-B534-F37810B45C49}" destId="{9BDF3929-20AB-4E2A-BA5A-202C1D928BAB}" srcOrd="7" destOrd="0" presId="urn:microsoft.com/office/officeart/2005/8/layout/radial1"/>
    <dgm:cxn modelId="{FA593E9C-362F-4DAD-897F-27DF1FF6ED4B}" type="presParOf" srcId="{9BDF3929-20AB-4E2A-BA5A-202C1D928BAB}" destId="{9E646D28-629D-493D-9997-39C7BC9E8120}" srcOrd="0" destOrd="0" presId="urn:microsoft.com/office/officeart/2005/8/layout/radial1"/>
    <dgm:cxn modelId="{B419D0C4-9ED6-410C-A601-C737A3F5339B}" type="presParOf" srcId="{9A6AE3BE-0EBD-4D48-B534-F37810B45C49}" destId="{37A5995B-F4AE-4E4F-A980-355183124B89}" srcOrd="8" destOrd="0" presId="urn:microsoft.com/office/officeart/2005/8/layout/radial1"/>
    <dgm:cxn modelId="{696F4337-CE4A-404E-8CAA-53F50F80C96D}" type="presParOf" srcId="{9A6AE3BE-0EBD-4D48-B534-F37810B45C49}" destId="{CA380118-1AB0-45A6-9437-1A56BDBE9FB3}" srcOrd="9" destOrd="0" presId="urn:microsoft.com/office/officeart/2005/8/layout/radial1"/>
    <dgm:cxn modelId="{AA881B65-8C70-435B-B3C3-C54EE6F8E97D}" type="presParOf" srcId="{CA380118-1AB0-45A6-9437-1A56BDBE9FB3}" destId="{F05114E1-CBE1-451B-A4D8-7F496154E647}" srcOrd="0" destOrd="0" presId="urn:microsoft.com/office/officeart/2005/8/layout/radial1"/>
    <dgm:cxn modelId="{89CD3C7F-6791-44BC-9B41-4C919589B0FE}" type="presParOf" srcId="{9A6AE3BE-0EBD-4D48-B534-F37810B45C49}" destId="{BD1F1270-6DB9-4FCC-82C6-164231468ADB}" srcOrd="10" destOrd="0" presId="urn:microsoft.com/office/officeart/2005/8/layout/radial1"/>
    <dgm:cxn modelId="{75CC8EE4-6777-45C6-A971-771643BC2F4E}" type="presParOf" srcId="{9A6AE3BE-0EBD-4D48-B534-F37810B45C49}" destId="{EC97ABEE-2770-4E5F-B486-90251443E40E}" srcOrd="11" destOrd="0" presId="urn:microsoft.com/office/officeart/2005/8/layout/radial1"/>
    <dgm:cxn modelId="{BA43FD7E-FF25-438B-907C-D6D87E968675}" type="presParOf" srcId="{EC97ABEE-2770-4E5F-B486-90251443E40E}" destId="{057A1E3D-8CB3-40EF-A2BD-2983FA81D2C5}" srcOrd="0" destOrd="0" presId="urn:microsoft.com/office/officeart/2005/8/layout/radial1"/>
    <dgm:cxn modelId="{B426E666-5D44-4B65-931A-0F6A3F0A2107}" type="presParOf" srcId="{9A6AE3BE-0EBD-4D48-B534-F37810B45C49}" destId="{5F651A96-7A39-491B-BD1B-F786ACD08949}" srcOrd="12" destOrd="0" presId="urn:microsoft.com/office/officeart/2005/8/layout/radial1"/>
    <dgm:cxn modelId="{F597A31C-AEFD-48A3-AD5E-B6E5587B7C41}" type="presParOf" srcId="{9A6AE3BE-0EBD-4D48-B534-F37810B45C49}" destId="{9A704D77-D59A-49DF-93E6-DBF793171EAD}" srcOrd="13" destOrd="0" presId="urn:microsoft.com/office/officeart/2005/8/layout/radial1"/>
    <dgm:cxn modelId="{F2648975-CAE0-498C-9FA1-BEAFF14D5442}" type="presParOf" srcId="{9A704D77-D59A-49DF-93E6-DBF793171EAD}" destId="{49065D2F-7F64-4CCA-B020-3603512DFCE1}" srcOrd="0" destOrd="0" presId="urn:microsoft.com/office/officeart/2005/8/layout/radial1"/>
    <dgm:cxn modelId="{75A85542-219D-4560-B045-77B2C58F05B2}" type="presParOf" srcId="{9A6AE3BE-0EBD-4D48-B534-F37810B45C49}" destId="{DD1C03A3-95D9-4950-AB77-AA8B27F8E24B}" srcOrd="14" destOrd="0" presId="urn:microsoft.com/office/officeart/2005/8/layout/radial1"/>
    <dgm:cxn modelId="{EF75E956-8FB6-4B03-BB9F-5E397463D675}" type="presParOf" srcId="{9A6AE3BE-0EBD-4D48-B534-F37810B45C49}" destId="{E85051B8-975D-42BB-AC0A-6375803CFD80}" srcOrd="15" destOrd="0" presId="urn:microsoft.com/office/officeart/2005/8/layout/radial1"/>
    <dgm:cxn modelId="{69F83D22-F81C-4AF4-A249-F786E5C3E417}" type="presParOf" srcId="{E85051B8-975D-42BB-AC0A-6375803CFD80}" destId="{0D3A89BE-5EA4-4F90-BF0D-8A55EEAA831A}" srcOrd="0" destOrd="0" presId="urn:microsoft.com/office/officeart/2005/8/layout/radial1"/>
    <dgm:cxn modelId="{002F5305-E812-4600-8F56-A2C4BB2A8F37}" type="presParOf" srcId="{9A6AE3BE-0EBD-4D48-B534-F37810B45C49}" destId="{40F73E5A-211E-4009-A58E-6BF1FFD26115}" srcOrd="16" destOrd="0" presId="urn:microsoft.com/office/officeart/2005/8/layout/radial1"/>
    <dgm:cxn modelId="{3DC639E5-FBCA-4F72-A640-23F2DE17180A}" type="presParOf" srcId="{9A6AE3BE-0EBD-4D48-B534-F37810B45C49}" destId="{5ABF1180-B1C9-412A-956D-1233CB73C7A5}" srcOrd="17" destOrd="0" presId="urn:microsoft.com/office/officeart/2005/8/layout/radial1"/>
    <dgm:cxn modelId="{55E8B6E4-2BDE-4F52-9D8A-4F8E99FB9BE3}" type="presParOf" srcId="{5ABF1180-B1C9-412A-956D-1233CB73C7A5}" destId="{637CC3DB-3792-40FD-B38E-9F86491564A8}" srcOrd="0" destOrd="0" presId="urn:microsoft.com/office/officeart/2005/8/layout/radial1"/>
    <dgm:cxn modelId="{BC51E6D2-FBDC-46F7-94F7-D4E83A23B6AD}" type="presParOf" srcId="{9A6AE3BE-0EBD-4D48-B534-F37810B45C49}" destId="{9EBA599D-DC96-4229-A76A-E4AFB3362E22}"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2BF999-3839-41B8-BCF6-E1A726625A2E}"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9DAC798D-8736-407D-832F-EB0DB387390A}">
      <dgm:prSet phldrT="[Text]" custT="1"/>
      <dgm:spPr/>
      <dgm:t>
        <a:bodyPr/>
        <a:lstStyle/>
        <a:p>
          <a:pPr>
            <a:spcAft>
              <a:spcPts val="0"/>
            </a:spcAft>
          </a:pPr>
          <a:endParaRPr lang="en-US" sz="2000" dirty="0" smtClean="0"/>
        </a:p>
        <a:p>
          <a:pPr>
            <a:spcAft>
              <a:spcPts val="0"/>
            </a:spcAft>
          </a:pPr>
          <a:r>
            <a:rPr lang="en-US" sz="2000" dirty="0" smtClean="0"/>
            <a:t>What Leadership Skills and Collective Skills We Need?</a:t>
          </a:r>
        </a:p>
        <a:p>
          <a:pPr>
            <a:spcAft>
              <a:spcPts val="0"/>
            </a:spcAft>
          </a:pPr>
          <a:r>
            <a:rPr lang="en-US" sz="2000" dirty="0" smtClean="0"/>
            <a:t>Clarify Must Have vs. </a:t>
          </a:r>
        </a:p>
        <a:p>
          <a:pPr>
            <a:spcAft>
              <a:spcPts val="0"/>
            </a:spcAft>
          </a:pPr>
          <a:r>
            <a:rPr lang="en-US" sz="2000" dirty="0" smtClean="0"/>
            <a:t>Can’t Have</a:t>
          </a:r>
        </a:p>
        <a:p>
          <a:pPr>
            <a:spcAft>
              <a:spcPct val="35000"/>
            </a:spcAft>
          </a:pPr>
          <a:endParaRPr lang="en-US" sz="1200" dirty="0"/>
        </a:p>
      </dgm:t>
    </dgm:pt>
    <dgm:pt modelId="{5FB373DC-5B0D-4B26-9AB9-0903ED224874}" type="parTrans" cxnId="{D46EF025-8624-46AA-9A09-68A1BB9C1A33}">
      <dgm:prSet/>
      <dgm:spPr/>
      <dgm:t>
        <a:bodyPr/>
        <a:lstStyle/>
        <a:p>
          <a:endParaRPr lang="en-US"/>
        </a:p>
      </dgm:t>
    </dgm:pt>
    <dgm:pt modelId="{FABFB867-11EF-4AA8-B36A-1ECA5B318EF3}" type="sibTrans" cxnId="{D46EF025-8624-46AA-9A09-68A1BB9C1A33}">
      <dgm:prSet/>
      <dgm:spPr/>
      <dgm:t>
        <a:bodyPr/>
        <a:lstStyle/>
        <a:p>
          <a:endParaRPr lang="en-US"/>
        </a:p>
      </dgm:t>
    </dgm:pt>
    <dgm:pt modelId="{8D9C013C-E608-446B-9A65-46DE04967074}">
      <dgm:prSet phldrT="[Text]" custT="1"/>
      <dgm:spPr>
        <a:solidFill>
          <a:schemeClr val="accent1">
            <a:lumMod val="40000"/>
            <a:lumOff val="60000"/>
            <a:alpha val="90000"/>
          </a:schemeClr>
        </a:solidFill>
      </dgm:spPr>
      <dgm:t>
        <a:bodyPr/>
        <a:lstStyle/>
        <a:p>
          <a:pPr>
            <a:spcAft>
              <a:spcPts val="0"/>
            </a:spcAft>
          </a:pPr>
          <a:r>
            <a:rPr lang="en-US" sz="2000" dirty="0" smtClean="0"/>
            <a:t>Application process and procedures - Timelines</a:t>
          </a:r>
          <a:endParaRPr lang="en-US" sz="2000" dirty="0"/>
        </a:p>
      </dgm:t>
    </dgm:pt>
    <dgm:pt modelId="{06FC0681-056C-4BC2-A465-7E39583189D8}" type="parTrans" cxnId="{A8DD56B2-1C8B-4D8E-B5AC-C92EDAC4DC29}">
      <dgm:prSet/>
      <dgm:spPr/>
      <dgm:t>
        <a:bodyPr/>
        <a:lstStyle/>
        <a:p>
          <a:endParaRPr lang="en-US"/>
        </a:p>
      </dgm:t>
    </dgm:pt>
    <dgm:pt modelId="{55209872-D711-4A3E-9823-FD40B7006794}" type="sibTrans" cxnId="{A8DD56B2-1C8B-4D8E-B5AC-C92EDAC4DC29}">
      <dgm:prSet/>
      <dgm:spPr/>
      <dgm:t>
        <a:bodyPr/>
        <a:lstStyle/>
        <a:p>
          <a:endParaRPr lang="en-US"/>
        </a:p>
      </dgm:t>
    </dgm:pt>
    <dgm:pt modelId="{CD88E801-B41A-4B48-95CB-96475274A8E8}">
      <dgm:prSet phldrT="[Text]" custT="1"/>
      <dgm:spPr/>
      <dgm:t>
        <a:bodyPr/>
        <a:lstStyle/>
        <a:p>
          <a:pPr>
            <a:spcAft>
              <a:spcPct val="35000"/>
            </a:spcAft>
          </a:pPr>
          <a:endParaRPr lang="en-US" sz="2000" dirty="0" smtClean="0"/>
        </a:p>
        <a:p>
          <a:pPr>
            <a:spcAft>
              <a:spcPts val="0"/>
            </a:spcAft>
          </a:pPr>
          <a:r>
            <a:rPr lang="en-US" sz="2000" dirty="0" smtClean="0"/>
            <a:t>Candidate Selection</a:t>
          </a:r>
        </a:p>
        <a:p>
          <a:pPr>
            <a:spcAft>
              <a:spcPts val="0"/>
            </a:spcAft>
          </a:pPr>
          <a:r>
            <a:rPr lang="en-US" sz="2000" dirty="0" smtClean="0"/>
            <a:t>Skills Matrix, Interviews, Voting</a:t>
          </a:r>
        </a:p>
        <a:p>
          <a:pPr>
            <a:spcAft>
              <a:spcPct val="35000"/>
            </a:spcAft>
          </a:pPr>
          <a:endParaRPr lang="en-US" sz="2000" dirty="0"/>
        </a:p>
      </dgm:t>
    </dgm:pt>
    <dgm:pt modelId="{6EDBD17D-3083-4226-971E-5B9DEA86006F}" type="parTrans" cxnId="{F2DA9ADB-132C-415D-B169-C41CD3640107}">
      <dgm:prSet/>
      <dgm:spPr/>
      <dgm:t>
        <a:bodyPr/>
        <a:lstStyle/>
        <a:p>
          <a:endParaRPr lang="en-US"/>
        </a:p>
      </dgm:t>
    </dgm:pt>
    <dgm:pt modelId="{8C5AFD9A-E763-468D-BF7C-B4719CA54C7E}" type="sibTrans" cxnId="{F2DA9ADB-132C-415D-B169-C41CD3640107}">
      <dgm:prSet/>
      <dgm:spPr/>
      <dgm:t>
        <a:bodyPr/>
        <a:lstStyle/>
        <a:p>
          <a:endParaRPr lang="en-US"/>
        </a:p>
      </dgm:t>
    </dgm:pt>
    <dgm:pt modelId="{3D429442-D962-43C1-9FF3-E3F94C2DAC8A}">
      <dgm:prSet phldrT="[Text]" custT="1"/>
      <dgm:spPr/>
      <dgm:t>
        <a:bodyPr/>
        <a:lstStyle/>
        <a:p>
          <a:r>
            <a:rPr lang="en-US" sz="2000" dirty="0" smtClean="0"/>
            <a:t>Final Selections and Notifications</a:t>
          </a:r>
          <a:endParaRPr lang="en-US" sz="2000" dirty="0"/>
        </a:p>
      </dgm:t>
    </dgm:pt>
    <dgm:pt modelId="{E6143744-B09F-4B0B-BF8D-56CF304BB740}" type="parTrans" cxnId="{0D481C60-ED79-412D-9BFA-A8AC9A46BAFC}">
      <dgm:prSet/>
      <dgm:spPr/>
      <dgm:t>
        <a:bodyPr/>
        <a:lstStyle/>
        <a:p>
          <a:endParaRPr lang="en-US"/>
        </a:p>
      </dgm:t>
    </dgm:pt>
    <dgm:pt modelId="{2B2E2673-2E72-43CB-B681-16B75A4F4F6C}" type="sibTrans" cxnId="{0D481C60-ED79-412D-9BFA-A8AC9A46BAFC}">
      <dgm:prSet/>
      <dgm:spPr/>
      <dgm:t>
        <a:bodyPr/>
        <a:lstStyle/>
        <a:p>
          <a:endParaRPr lang="en-US"/>
        </a:p>
      </dgm:t>
    </dgm:pt>
    <dgm:pt modelId="{827549B2-70C7-4CC6-9183-520917A1CCFE}">
      <dgm:prSet phldrT="[Text]" custT="1"/>
      <dgm:spPr>
        <a:solidFill>
          <a:schemeClr val="accent1">
            <a:lumMod val="40000"/>
            <a:lumOff val="60000"/>
            <a:alpha val="90000"/>
          </a:schemeClr>
        </a:solidFill>
      </dgm:spPr>
      <dgm:t>
        <a:bodyPr/>
        <a:lstStyle/>
        <a:p>
          <a:r>
            <a:rPr lang="en-US" sz="2000" dirty="0" smtClean="0"/>
            <a:t>Submit for Board Approval &amp; Membership Approval</a:t>
          </a:r>
          <a:endParaRPr lang="en-US" sz="2000" dirty="0"/>
        </a:p>
      </dgm:t>
    </dgm:pt>
    <dgm:pt modelId="{FDA40FF7-A6E0-40B3-9E98-D27277CB2440}" type="parTrans" cxnId="{D7E3FCC9-7A72-4890-9F7B-19622F3F70B9}">
      <dgm:prSet/>
      <dgm:spPr/>
      <dgm:t>
        <a:bodyPr/>
        <a:lstStyle/>
        <a:p>
          <a:endParaRPr lang="en-US"/>
        </a:p>
      </dgm:t>
    </dgm:pt>
    <dgm:pt modelId="{7ADE1699-AE78-4079-AE86-E363933B9B83}" type="sibTrans" cxnId="{D7E3FCC9-7A72-4890-9F7B-19622F3F70B9}">
      <dgm:prSet/>
      <dgm:spPr/>
      <dgm:t>
        <a:bodyPr/>
        <a:lstStyle/>
        <a:p>
          <a:endParaRPr lang="en-US"/>
        </a:p>
      </dgm:t>
    </dgm:pt>
    <dgm:pt modelId="{90627DF9-4E48-4D52-98F2-F6CFC1B1B7AE}">
      <dgm:prSet phldrT="[Text]" custT="1"/>
      <dgm:spPr/>
      <dgm:t>
        <a:bodyPr/>
        <a:lstStyle/>
        <a:p>
          <a:pPr>
            <a:spcAft>
              <a:spcPts val="0"/>
            </a:spcAft>
          </a:pPr>
          <a:endParaRPr lang="en-US" sz="2000" dirty="0" smtClean="0"/>
        </a:p>
        <a:p>
          <a:pPr>
            <a:spcAft>
              <a:spcPts val="0"/>
            </a:spcAft>
          </a:pPr>
          <a:r>
            <a:rPr lang="en-US" sz="2000" dirty="0" smtClean="0"/>
            <a:t>Final Announcement to Membership</a:t>
          </a:r>
        </a:p>
        <a:p>
          <a:pPr>
            <a:spcAft>
              <a:spcPts val="0"/>
            </a:spcAft>
          </a:pPr>
          <a:r>
            <a:rPr lang="en-US" sz="2000" dirty="0" smtClean="0"/>
            <a:t>On-Boarding</a:t>
          </a:r>
        </a:p>
        <a:p>
          <a:pPr>
            <a:spcAft>
              <a:spcPts val="0"/>
            </a:spcAft>
          </a:pPr>
          <a:r>
            <a:rPr lang="en-US" sz="2000" dirty="0" smtClean="0"/>
            <a:t>Installation</a:t>
          </a:r>
        </a:p>
        <a:p>
          <a:pPr>
            <a:spcAft>
              <a:spcPct val="35000"/>
            </a:spcAft>
          </a:pPr>
          <a:endParaRPr lang="en-US" sz="2000" dirty="0"/>
        </a:p>
      </dgm:t>
    </dgm:pt>
    <dgm:pt modelId="{AC14649B-A1AE-4253-8315-92AC95E7FBBD}" type="parTrans" cxnId="{0286769E-3CDD-4518-B346-161B6B288194}">
      <dgm:prSet/>
      <dgm:spPr/>
      <dgm:t>
        <a:bodyPr/>
        <a:lstStyle/>
        <a:p>
          <a:endParaRPr lang="en-US"/>
        </a:p>
      </dgm:t>
    </dgm:pt>
    <dgm:pt modelId="{484EB851-0275-4190-8A71-E2FC1F9745AE}" type="sibTrans" cxnId="{0286769E-3CDD-4518-B346-161B6B288194}">
      <dgm:prSet/>
      <dgm:spPr/>
      <dgm:t>
        <a:bodyPr/>
        <a:lstStyle/>
        <a:p>
          <a:endParaRPr lang="en-US"/>
        </a:p>
      </dgm:t>
    </dgm:pt>
    <dgm:pt modelId="{C559F84F-99F8-4B57-A67E-D6810AC3E8DC}" type="pres">
      <dgm:prSet presAssocID="{F82BF999-3839-41B8-BCF6-E1A726625A2E}" presName="Name0" presStyleCnt="0">
        <dgm:presLayoutVars>
          <dgm:dir/>
          <dgm:animLvl val="lvl"/>
          <dgm:resizeHandles val="exact"/>
        </dgm:presLayoutVars>
      </dgm:prSet>
      <dgm:spPr/>
      <dgm:t>
        <a:bodyPr/>
        <a:lstStyle/>
        <a:p>
          <a:endParaRPr lang="en-US"/>
        </a:p>
      </dgm:t>
    </dgm:pt>
    <dgm:pt modelId="{A7E1119A-BDFF-4AF8-B732-B33ED80DE2B6}" type="pres">
      <dgm:prSet presAssocID="{9DAC798D-8736-407D-832F-EB0DB387390A}" presName="vertFlow" presStyleCnt="0"/>
      <dgm:spPr/>
    </dgm:pt>
    <dgm:pt modelId="{7EA45540-F904-4C69-89C7-4E14C46C71F3}" type="pres">
      <dgm:prSet presAssocID="{9DAC798D-8736-407D-832F-EB0DB387390A}" presName="header" presStyleLbl="node1" presStyleIdx="0" presStyleCnt="2" custScaleY="161054"/>
      <dgm:spPr/>
      <dgm:t>
        <a:bodyPr/>
        <a:lstStyle/>
        <a:p>
          <a:endParaRPr lang="en-US"/>
        </a:p>
      </dgm:t>
    </dgm:pt>
    <dgm:pt modelId="{CE415E6C-272F-4FBC-BF86-6805576C8D1F}" type="pres">
      <dgm:prSet presAssocID="{06FC0681-056C-4BC2-A465-7E39583189D8}" presName="parTrans" presStyleLbl="sibTrans2D1" presStyleIdx="0" presStyleCnt="4"/>
      <dgm:spPr/>
      <dgm:t>
        <a:bodyPr/>
        <a:lstStyle/>
        <a:p>
          <a:endParaRPr lang="en-US"/>
        </a:p>
      </dgm:t>
    </dgm:pt>
    <dgm:pt modelId="{9706C63E-310F-4D8D-8D4F-4D3DEEE4D529}" type="pres">
      <dgm:prSet presAssocID="{8D9C013C-E608-446B-9A65-46DE04967074}" presName="child" presStyleLbl="alignAccFollowNode1" presStyleIdx="0" presStyleCnt="4" custScaleY="161054">
        <dgm:presLayoutVars>
          <dgm:chMax val="0"/>
          <dgm:bulletEnabled val="1"/>
        </dgm:presLayoutVars>
      </dgm:prSet>
      <dgm:spPr/>
      <dgm:t>
        <a:bodyPr/>
        <a:lstStyle/>
        <a:p>
          <a:endParaRPr lang="en-US"/>
        </a:p>
      </dgm:t>
    </dgm:pt>
    <dgm:pt modelId="{3B452AF6-FAA7-4085-AA25-D14E333E19BA}" type="pres">
      <dgm:prSet presAssocID="{55209872-D711-4A3E-9823-FD40B7006794}" presName="sibTrans" presStyleLbl="sibTrans2D1" presStyleIdx="1" presStyleCnt="4"/>
      <dgm:spPr/>
      <dgm:t>
        <a:bodyPr/>
        <a:lstStyle/>
        <a:p>
          <a:endParaRPr lang="en-US"/>
        </a:p>
      </dgm:t>
    </dgm:pt>
    <dgm:pt modelId="{5660ED87-6BCE-4598-8FEC-D2EEE0C2AB71}" type="pres">
      <dgm:prSet presAssocID="{CD88E801-B41A-4B48-95CB-96475274A8E8}" presName="child" presStyleLbl="alignAccFollowNode1" presStyleIdx="1" presStyleCnt="4" custScaleY="161054">
        <dgm:presLayoutVars>
          <dgm:chMax val="0"/>
          <dgm:bulletEnabled val="1"/>
        </dgm:presLayoutVars>
      </dgm:prSet>
      <dgm:spPr/>
      <dgm:t>
        <a:bodyPr/>
        <a:lstStyle/>
        <a:p>
          <a:endParaRPr lang="en-US"/>
        </a:p>
      </dgm:t>
    </dgm:pt>
    <dgm:pt modelId="{F03CF550-315D-44D7-AA1D-9CEE70A00947}" type="pres">
      <dgm:prSet presAssocID="{9DAC798D-8736-407D-832F-EB0DB387390A}" presName="hSp" presStyleCnt="0"/>
      <dgm:spPr/>
    </dgm:pt>
    <dgm:pt modelId="{A8B96245-4563-4DB0-AC7E-4893BA8693E8}" type="pres">
      <dgm:prSet presAssocID="{3D429442-D962-43C1-9FF3-E3F94C2DAC8A}" presName="vertFlow" presStyleCnt="0"/>
      <dgm:spPr/>
    </dgm:pt>
    <dgm:pt modelId="{E2637ED5-89A6-44DF-8D5F-3CF5FB9601A9}" type="pres">
      <dgm:prSet presAssocID="{3D429442-D962-43C1-9FF3-E3F94C2DAC8A}" presName="header" presStyleLbl="node1" presStyleIdx="1" presStyleCnt="2" custScaleY="161054"/>
      <dgm:spPr/>
      <dgm:t>
        <a:bodyPr/>
        <a:lstStyle/>
        <a:p>
          <a:endParaRPr lang="en-US"/>
        </a:p>
      </dgm:t>
    </dgm:pt>
    <dgm:pt modelId="{0D2913A6-5CE6-4225-9606-3F2524276341}" type="pres">
      <dgm:prSet presAssocID="{FDA40FF7-A6E0-40B3-9E98-D27277CB2440}" presName="parTrans" presStyleLbl="sibTrans2D1" presStyleIdx="2" presStyleCnt="4"/>
      <dgm:spPr/>
      <dgm:t>
        <a:bodyPr/>
        <a:lstStyle/>
        <a:p>
          <a:endParaRPr lang="en-US"/>
        </a:p>
      </dgm:t>
    </dgm:pt>
    <dgm:pt modelId="{58E3CB84-0BAD-4C87-B434-0157833EBCB1}" type="pres">
      <dgm:prSet presAssocID="{827549B2-70C7-4CC6-9183-520917A1CCFE}" presName="child" presStyleLbl="alignAccFollowNode1" presStyleIdx="2" presStyleCnt="4" custScaleY="161054">
        <dgm:presLayoutVars>
          <dgm:chMax val="0"/>
          <dgm:bulletEnabled val="1"/>
        </dgm:presLayoutVars>
      </dgm:prSet>
      <dgm:spPr/>
      <dgm:t>
        <a:bodyPr/>
        <a:lstStyle/>
        <a:p>
          <a:endParaRPr lang="en-US"/>
        </a:p>
      </dgm:t>
    </dgm:pt>
    <dgm:pt modelId="{4C7BF6CF-816A-45D3-BF64-6EA5C5D9F0CA}" type="pres">
      <dgm:prSet presAssocID="{7ADE1699-AE78-4079-AE86-E363933B9B83}" presName="sibTrans" presStyleLbl="sibTrans2D1" presStyleIdx="3" presStyleCnt="4"/>
      <dgm:spPr/>
      <dgm:t>
        <a:bodyPr/>
        <a:lstStyle/>
        <a:p>
          <a:endParaRPr lang="en-US"/>
        </a:p>
      </dgm:t>
    </dgm:pt>
    <dgm:pt modelId="{EF3F7496-D20E-47F7-9581-D2E71318E323}" type="pres">
      <dgm:prSet presAssocID="{90627DF9-4E48-4D52-98F2-F6CFC1B1B7AE}" presName="child" presStyleLbl="alignAccFollowNode1" presStyleIdx="3" presStyleCnt="4" custScaleY="161054" custLinFactNeighborX="14938" custLinFactNeighborY="-9660">
        <dgm:presLayoutVars>
          <dgm:chMax val="0"/>
          <dgm:bulletEnabled val="1"/>
        </dgm:presLayoutVars>
      </dgm:prSet>
      <dgm:spPr/>
      <dgm:t>
        <a:bodyPr/>
        <a:lstStyle/>
        <a:p>
          <a:endParaRPr lang="en-US"/>
        </a:p>
      </dgm:t>
    </dgm:pt>
  </dgm:ptLst>
  <dgm:cxnLst>
    <dgm:cxn modelId="{48C497DF-3FD1-4FFD-98DB-A4FCB2BBD9E2}" type="presOf" srcId="{F82BF999-3839-41B8-BCF6-E1A726625A2E}" destId="{C559F84F-99F8-4B57-A67E-D6810AC3E8DC}" srcOrd="0" destOrd="0" presId="urn:microsoft.com/office/officeart/2005/8/layout/lProcess1"/>
    <dgm:cxn modelId="{D7E3FCC9-7A72-4890-9F7B-19622F3F70B9}" srcId="{3D429442-D962-43C1-9FF3-E3F94C2DAC8A}" destId="{827549B2-70C7-4CC6-9183-520917A1CCFE}" srcOrd="0" destOrd="0" parTransId="{FDA40FF7-A6E0-40B3-9E98-D27277CB2440}" sibTransId="{7ADE1699-AE78-4079-AE86-E363933B9B83}"/>
    <dgm:cxn modelId="{F2DA9ADB-132C-415D-B169-C41CD3640107}" srcId="{9DAC798D-8736-407D-832F-EB0DB387390A}" destId="{CD88E801-B41A-4B48-95CB-96475274A8E8}" srcOrd="1" destOrd="0" parTransId="{6EDBD17D-3083-4226-971E-5B9DEA86006F}" sibTransId="{8C5AFD9A-E763-468D-BF7C-B4719CA54C7E}"/>
    <dgm:cxn modelId="{0D481C60-ED79-412D-9BFA-A8AC9A46BAFC}" srcId="{F82BF999-3839-41B8-BCF6-E1A726625A2E}" destId="{3D429442-D962-43C1-9FF3-E3F94C2DAC8A}" srcOrd="1" destOrd="0" parTransId="{E6143744-B09F-4B0B-BF8D-56CF304BB740}" sibTransId="{2B2E2673-2E72-43CB-B681-16B75A4F4F6C}"/>
    <dgm:cxn modelId="{0286769E-3CDD-4518-B346-161B6B288194}" srcId="{3D429442-D962-43C1-9FF3-E3F94C2DAC8A}" destId="{90627DF9-4E48-4D52-98F2-F6CFC1B1B7AE}" srcOrd="1" destOrd="0" parTransId="{AC14649B-A1AE-4253-8315-92AC95E7FBBD}" sibTransId="{484EB851-0275-4190-8A71-E2FC1F9745AE}"/>
    <dgm:cxn modelId="{245475F3-C64A-411B-A672-102724D3221F}" type="presOf" srcId="{90627DF9-4E48-4D52-98F2-F6CFC1B1B7AE}" destId="{EF3F7496-D20E-47F7-9581-D2E71318E323}" srcOrd="0" destOrd="0" presId="urn:microsoft.com/office/officeart/2005/8/layout/lProcess1"/>
    <dgm:cxn modelId="{48EA6950-5B49-49EF-8EFD-9C0A934E012F}" type="presOf" srcId="{06FC0681-056C-4BC2-A465-7E39583189D8}" destId="{CE415E6C-272F-4FBC-BF86-6805576C8D1F}" srcOrd="0" destOrd="0" presId="urn:microsoft.com/office/officeart/2005/8/layout/lProcess1"/>
    <dgm:cxn modelId="{F393A08F-4ECE-40E2-9464-091B87727021}" type="presOf" srcId="{3D429442-D962-43C1-9FF3-E3F94C2DAC8A}" destId="{E2637ED5-89A6-44DF-8D5F-3CF5FB9601A9}" srcOrd="0" destOrd="0" presId="urn:microsoft.com/office/officeart/2005/8/layout/lProcess1"/>
    <dgm:cxn modelId="{5478A3E9-6D5E-4758-8624-826401416E8D}" type="presOf" srcId="{8D9C013C-E608-446B-9A65-46DE04967074}" destId="{9706C63E-310F-4D8D-8D4F-4D3DEEE4D529}" srcOrd="0" destOrd="0" presId="urn:microsoft.com/office/officeart/2005/8/layout/lProcess1"/>
    <dgm:cxn modelId="{25724EBA-3847-4E6E-81E5-1BA8C13F91F2}" type="presOf" srcId="{FDA40FF7-A6E0-40B3-9E98-D27277CB2440}" destId="{0D2913A6-5CE6-4225-9606-3F2524276341}" srcOrd="0" destOrd="0" presId="urn:microsoft.com/office/officeart/2005/8/layout/lProcess1"/>
    <dgm:cxn modelId="{B2FB428D-0ED7-4332-9BA9-F69CD9AFBB01}" type="presOf" srcId="{827549B2-70C7-4CC6-9183-520917A1CCFE}" destId="{58E3CB84-0BAD-4C87-B434-0157833EBCB1}" srcOrd="0" destOrd="0" presId="urn:microsoft.com/office/officeart/2005/8/layout/lProcess1"/>
    <dgm:cxn modelId="{A8DD56B2-1C8B-4D8E-B5AC-C92EDAC4DC29}" srcId="{9DAC798D-8736-407D-832F-EB0DB387390A}" destId="{8D9C013C-E608-446B-9A65-46DE04967074}" srcOrd="0" destOrd="0" parTransId="{06FC0681-056C-4BC2-A465-7E39583189D8}" sibTransId="{55209872-D711-4A3E-9823-FD40B7006794}"/>
    <dgm:cxn modelId="{D46EF025-8624-46AA-9A09-68A1BB9C1A33}" srcId="{F82BF999-3839-41B8-BCF6-E1A726625A2E}" destId="{9DAC798D-8736-407D-832F-EB0DB387390A}" srcOrd="0" destOrd="0" parTransId="{5FB373DC-5B0D-4B26-9AB9-0903ED224874}" sibTransId="{FABFB867-11EF-4AA8-B36A-1ECA5B318EF3}"/>
    <dgm:cxn modelId="{48838B64-7CF6-4B5A-B5D0-3BBD0DF6317B}" type="presOf" srcId="{7ADE1699-AE78-4079-AE86-E363933B9B83}" destId="{4C7BF6CF-816A-45D3-BF64-6EA5C5D9F0CA}" srcOrd="0" destOrd="0" presId="urn:microsoft.com/office/officeart/2005/8/layout/lProcess1"/>
    <dgm:cxn modelId="{A3CD68A2-EE64-49AE-A2C2-8CEB1080ADA6}" type="presOf" srcId="{55209872-D711-4A3E-9823-FD40B7006794}" destId="{3B452AF6-FAA7-4085-AA25-D14E333E19BA}" srcOrd="0" destOrd="0" presId="urn:microsoft.com/office/officeart/2005/8/layout/lProcess1"/>
    <dgm:cxn modelId="{4E6ABA34-4A80-4C91-A1BC-2471226A6098}" type="presOf" srcId="{CD88E801-B41A-4B48-95CB-96475274A8E8}" destId="{5660ED87-6BCE-4598-8FEC-D2EEE0C2AB71}" srcOrd="0" destOrd="0" presId="urn:microsoft.com/office/officeart/2005/8/layout/lProcess1"/>
    <dgm:cxn modelId="{9B4B4E69-A0E8-4C65-BC87-18284D896FCC}" type="presOf" srcId="{9DAC798D-8736-407D-832F-EB0DB387390A}" destId="{7EA45540-F904-4C69-89C7-4E14C46C71F3}" srcOrd="0" destOrd="0" presId="urn:microsoft.com/office/officeart/2005/8/layout/lProcess1"/>
    <dgm:cxn modelId="{76EAFF8E-93BF-41D9-A0E5-ED7354A28E90}" type="presParOf" srcId="{C559F84F-99F8-4B57-A67E-D6810AC3E8DC}" destId="{A7E1119A-BDFF-4AF8-B732-B33ED80DE2B6}" srcOrd="0" destOrd="0" presId="urn:microsoft.com/office/officeart/2005/8/layout/lProcess1"/>
    <dgm:cxn modelId="{F4632E5B-BC6A-4B61-A6E2-338BAB8FD37F}" type="presParOf" srcId="{A7E1119A-BDFF-4AF8-B732-B33ED80DE2B6}" destId="{7EA45540-F904-4C69-89C7-4E14C46C71F3}" srcOrd="0" destOrd="0" presId="urn:microsoft.com/office/officeart/2005/8/layout/lProcess1"/>
    <dgm:cxn modelId="{D86C5251-E328-4E7A-AEF8-C73D4049C0AE}" type="presParOf" srcId="{A7E1119A-BDFF-4AF8-B732-B33ED80DE2B6}" destId="{CE415E6C-272F-4FBC-BF86-6805576C8D1F}" srcOrd="1" destOrd="0" presId="urn:microsoft.com/office/officeart/2005/8/layout/lProcess1"/>
    <dgm:cxn modelId="{41E5111E-494C-4809-9524-D9833ED985A4}" type="presParOf" srcId="{A7E1119A-BDFF-4AF8-B732-B33ED80DE2B6}" destId="{9706C63E-310F-4D8D-8D4F-4D3DEEE4D529}" srcOrd="2" destOrd="0" presId="urn:microsoft.com/office/officeart/2005/8/layout/lProcess1"/>
    <dgm:cxn modelId="{AA95A574-A148-44E2-A230-033A490C6022}" type="presParOf" srcId="{A7E1119A-BDFF-4AF8-B732-B33ED80DE2B6}" destId="{3B452AF6-FAA7-4085-AA25-D14E333E19BA}" srcOrd="3" destOrd="0" presId="urn:microsoft.com/office/officeart/2005/8/layout/lProcess1"/>
    <dgm:cxn modelId="{463D799B-A7AE-4BEE-83B3-303771457015}" type="presParOf" srcId="{A7E1119A-BDFF-4AF8-B732-B33ED80DE2B6}" destId="{5660ED87-6BCE-4598-8FEC-D2EEE0C2AB71}" srcOrd="4" destOrd="0" presId="urn:microsoft.com/office/officeart/2005/8/layout/lProcess1"/>
    <dgm:cxn modelId="{9271A309-D54E-45CD-BA0D-8085972EE216}" type="presParOf" srcId="{C559F84F-99F8-4B57-A67E-D6810AC3E8DC}" destId="{F03CF550-315D-44D7-AA1D-9CEE70A00947}" srcOrd="1" destOrd="0" presId="urn:microsoft.com/office/officeart/2005/8/layout/lProcess1"/>
    <dgm:cxn modelId="{FC148FF6-1684-4C71-8E7C-356D86AA4B6A}" type="presParOf" srcId="{C559F84F-99F8-4B57-A67E-D6810AC3E8DC}" destId="{A8B96245-4563-4DB0-AC7E-4893BA8693E8}" srcOrd="2" destOrd="0" presId="urn:microsoft.com/office/officeart/2005/8/layout/lProcess1"/>
    <dgm:cxn modelId="{3C8949BA-4E87-4174-B1A0-90E3976D4C56}" type="presParOf" srcId="{A8B96245-4563-4DB0-AC7E-4893BA8693E8}" destId="{E2637ED5-89A6-44DF-8D5F-3CF5FB9601A9}" srcOrd="0" destOrd="0" presId="urn:microsoft.com/office/officeart/2005/8/layout/lProcess1"/>
    <dgm:cxn modelId="{D519402A-5202-45F9-AF97-82778E93B83C}" type="presParOf" srcId="{A8B96245-4563-4DB0-AC7E-4893BA8693E8}" destId="{0D2913A6-5CE6-4225-9606-3F2524276341}" srcOrd="1" destOrd="0" presId="urn:microsoft.com/office/officeart/2005/8/layout/lProcess1"/>
    <dgm:cxn modelId="{D0F8B785-7055-4477-9908-52B61E7A9589}" type="presParOf" srcId="{A8B96245-4563-4DB0-AC7E-4893BA8693E8}" destId="{58E3CB84-0BAD-4C87-B434-0157833EBCB1}" srcOrd="2" destOrd="0" presId="urn:microsoft.com/office/officeart/2005/8/layout/lProcess1"/>
    <dgm:cxn modelId="{4BB28BBB-66B5-4CA7-A839-D8601176D35B}" type="presParOf" srcId="{A8B96245-4563-4DB0-AC7E-4893BA8693E8}" destId="{4C7BF6CF-816A-45D3-BF64-6EA5C5D9F0CA}" srcOrd="3" destOrd="0" presId="urn:microsoft.com/office/officeart/2005/8/layout/lProcess1"/>
    <dgm:cxn modelId="{07442CF5-D7F7-4DBB-95DE-52C8DAB72DDC}" type="presParOf" srcId="{A8B96245-4563-4DB0-AC7E-4893BA8693E8}" destId="{EF3F7496-D20E-47F7-9581-D2E71318E323}"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B8E55-E5CB-4272-A62B-12AF50BFD344}">
      <dsp:nvSpPr>
        <dsp:cNvPr id="0" name=""/>
        <dsp:cNvSpPr/>
      </dsp:nvSpPr>
      <dsp:spPr>
        <a:xfrm>
          <a:off x="4537157" y="38240"/>
          <a:ext cx="1281912" cy="128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Higher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expectations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Hosting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organizations </a:t>
          </a:r>
        </a:p>
      </dsp:txBody>
      <dsp:txXfrm>
        <a:off x="4537157" y="38240"/>
        <a:ext cx="1281912" cy="1281912"/>
      </dsp:txXfrm>
    </dsp:sp>
    <dsp:sp modelId="{27F0900A-203B-427E-9F1D-52B7BD104CD3}">
      <dsp:nvSpPr>
        <dsp:cNvPr id="0" name=""/>
        <dsp:cNvSpPr/>
      </dsp:nvSpPr>
      <dsp:spPr>
        <a:xfrm>
          <a:off x="1520381" y="1004"/>
          <a:ext cx="4807836" cy="4807836"/>
        </a:xfrm>
        <a:prstGeom prst="circularArrow">
          <a:avLst>
            <a:gd name="adj1" fmla="val 5199"/>
            <a:gd name="adj2" fmla="val 335849"/>
            <a:gd name="adj3" fmla="val 21293503"/>
            <a:gd name="adj4" fmla="val 19766011"/>
            <a:gd name="adj5" fmla="val 606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89FC1B-8045-4FDF-B874-838486CDF1AE}">
      <dsp:nvSpPr>
        <dsp:cNvPr id="0" name=""/>
        <dsp:cNvSpPr/>
      </dsp:nvSpPr>
      <dsp:spPr>
        <a:xfrm>
          <a:off x="5312056" y="2423135"/>
          <a:ext cx="1281912" cy="128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Increased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sophistication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in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meeting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industry</a:t>
          </a:r>
        </a:p>
      </dsp:txBody>
      <dsp:txXfrm>
        <a:off x="5312056" y="2423135"/>
        <a:ext cx="1281912" cy="1281912"/>
      </dsp:txXfrm>
    </dsp:sp>
    <dsp:sp modelId="{1F9E2067-AB2D-4047-AD9E-B154E3F566E2}">
      <dsp:nvSpPr>
        <dsp:cNvPr id="0" name=""/>
        <dsp:cNvSpPr/>
      </dsp:nvSpPr>
      <dsp:spPr>
        <a:xfrm>
          <a:off x="1520381" y="1004"/>
          <a:ext cx="4807836" cy="4807836"/>
        </a:xfrm>
        <a:prstGeom prst="circularArrow">
          <a:avLst>
            <a:gd name="adj1" fmla="val 5199"/>
            <a:gd name="adj2" fmla="val 335849"/>
            <a:gd name="adj3" fmla="val 4014968"/>
            <a:gd name="adj4" fmla="val 2253184"/>
            <a:gd name="adj5" fmla="val 6066"/>
          </a:avLst>
        </a:prstGeom>
        <a:solidFill>
          <a:schemeClr val="accent2">
            <a:hueOff val="810023"/>
            <a:satOff val="113"/>
            <a:lumOff val="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9450F1-3AE6-4E01-8ABA-896CFA173434}">
      <dsp:nvSpPr>
        <dsp:cNvPr id="0" name=""/>
        <dsp:cNvSpPr/>
      </dsp:nvSpPr>
      <dsp:spPr>
        <a:xfrm>
          <a:off x="3283343" y="3897080"/>
          <a:ext cx="1281912" cy="128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Different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skills in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industry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should be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reflected 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leadership</a:t>
          </a:r>
        </a:p>
      </dsp:txBody>
      <dsp:txXfrm>
        <a:off x="3283343" y="3897080"/>
        <a:ext cx="1281912" cy="1281912"/>
      </dsp:txXfrm>
    </dsp:sp>
    <dsp:sp modelId="{4094C311-F80D-49AB-A2B0-AEAFF3361B6F}">
      <dsp:nvSpPr>
        <dsp:cNvPr id="0" name=""/>
        <dsp:cNvSpPr/>
      </dsp:nvSpPr>
      <dsp:spPr>
        <a:xfrm>
          <a:off x="1520381" y="1004"/>
          <a:ext cx="4807836" cy="4807836"/>
        </a:xfrm>
        <a:prstGeom prst="circularArrow">
          <a:avLst>
            <a:gd name="adj1" fmla="val 5199"/>
            <a:gd name="adj2" fmla="val 335849"/>
            <a:gd name="adj3" fmla="val 8210967"/>
            <a:gd name="adj4" fmla="val 6449183"/>
            <a:gd name="adj5" fmla="val 6066"/>
          </a:avLst>
        </a:prstGeom>
        <a:solidFill>
          <a:schemeClr val="accent2">
            <a:hueOff val="1620045"/>
            <a:satOff val="225"/>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E5F81-B470-463D-B4BD-C8B24436365B}">
      <dsp:nvSpPr>
        <dsp:cNvPr id="0" name=""/>
        <dsp:cNvSpPr/>
      </dsp:nvSpPr>
      <dsp:spPr>
        <a:xfrm>
          <a:off x="1254631" y="2423135"/>
          <a:ext cx="1281912" cy="128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Expectations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of leaders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are greater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than ever</a:t>
          </a:r>
        </a:p>
      </dsp:txBody>
      <dsp:txXfrm>
        <a:off x="1254631" y="2423135"/>
        <a:ext cx="1281912" cy="1281912"/>
      </dsp:txXfrm>
    </dsp:sp>
    <dsp:sp modelId="{5A5B506A-1251-45A5-864A-C80F09C64922}">
      <dsp:nvSpPr>
        <dsp:cNvPr id="0" name=""/>
        <dsp:cNvSpPr/>
      </dsp:nvSpPr>
      <dsp:spPr>
        <a:xfrm>
          <a:off x="1520381" y="1004"/>
          <a:ext cx="4807836" cy="4807836"/>
        </a:xfrm>
        <a:prstGeom prst="circularArrow">
          <a:avLst>
            <a:gd name="adj1" fmla="val 5199"/>
            <a:gd name="adj2" fmla="val 335849"/>
            <a:gd name="adj3" fmla="val 12298140"/>
            <a:gd name="adj4" fmla="val 10770648"/>
            <a:gd name="adj5" fmla="val 6066"/>
          </a:avLst>
        </a:prstGeom>
        <a:solidFill>
          <a:schemeClr val="accent2">
            <a:hueOff val="2430068"/>
            <a:satOff val="338"/>
            <a:lumOff val="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FCB36-5E4B-4053-8D03-A7A0595B4DD4}">
      <dsp:nvSpPr>
        <dsp:cNvPr id="0" name=""/>
        <dsp:cNvSpPr/>
      </dsp:nvSpPr>
      <dsp:spPr>
        <a:xfrm>
          <a:off x="2029530" y="38240"/>
          <a:ext cx="1281912" cy="128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Industry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challenges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change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standard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effectLst/>
              <a:latin typeface="Arial" panose="020B0604020202020204" pitchFamily="34" charset="0"/>
              <a:ea typeface="ＭＳ Ｐゴシック" panose="020B0600070205080204" pitchFamily="34" charset="-128"/>
            </a:rPr>
            <a:t>leadership</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kern="1200" cap="none" normalizeH="0" baseline="0" dirty="0" smtClean="0">
            <a:ln/>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kern="1200" cap="none" normalizeH="0" baseline="0" dirty="0" smtClean="0">
            <a:ln/>
            <a:effectLst/>
            <a:latin typeface="Arial" panose="020B0604020202020204" pitchFamily="34" charset="0"/>
            <a:ea typeface="ＭＳ Ｐゴシック" panose="020B0600070205080204" pitchFamily="34" charset="-128"/>
          </a:endParaRPr>
        </a:p>
      </dsp:txBody>
      <dsp:txXfrm>
        <a:off x="2029530" y="38240"/>
        <a:ext cx="1281912" cy="1281912"/>
      </dsp:txXfrm>
    </dsp:sp>
    <dsp:sp modelId="{BB7CF917-DF39-442A-A9AF-A6ED7F20F52A}">
      <dsp:nvSpPr>
        <dsp:cNvPr id="0" name=""/>
        <dsp:cNvSpPr/>
      </dsp:nvSpPr>
      <dsp:spPr>
        <a:xfrm>
          <a:off x="1523987" y="83434"/>
          <a:ext cx="4807836" cy="4945773"/>
        </a:xfrm>
        <a:prstGeom prst="circularArrow">
          <a:avLst>
            <a:gd name="adj1" fmla="val 5199"/>
            <a:gd name="adj2" fmla="val 335849"/>
            <a:gd name="adj3" fmla="val 16865956"/>
            <a:gd name="adj4" fmla="val 15198195"/>
            <a:gd name="adj5" fmla="val 6066"/>
          </a:avLst>
        </a:prstGeom>
        <a:solidFill>
          <a:schemeClr val="accent2">
            <a:hueOff val="3240090"/>
            <a:satOff val="45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438B2-581F-402F-AA8F-25A7EFBCFF61}">
      <dsp:nvSpPr>
        <dsp:cNvPr id="0" name=""/>
        <dsp:cNvSpPr/>
      </dsp:nvSpPr>
      <dsp:spPr>
        <a:xfrm>
          <a:off x="2064129" y="59054"/>
          <a:ext cx="2834640" cy="2834640"/>
        </a:xfrm>
        <a:prstGeom prst="ellipse">
          <a:avLst/>
        </a:prstGeom>
        <a:solidFill>
          <a:schemeClr val="accent1">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effectLst/>
              <a:latin typeface="Arial" panose="020B0604020202020204" pitchFamily="34" charset="0"/>
              <a:ea typeface="ＭＳ Ｐゴシック" panose="020B0600070205080204" pitchFamily="34" charset="-128"/>
            </a:rPr>
            <a:t>Evolution from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effectLst/>
              <a:latin typeface="Arial" panose="020B0604020202020204" pitchFamily="34" charset="0"/>
              <a:ea typeface="ＭＳ Ｐゴシック" panose="020B0600070205080204" pitchFamily="34" charset="-128"/>
            </a:rPr>
            <a:t>representative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effectLst/>
              <a:latin typeface="Arial" panose="020B0604020202020204" pitchFamily="34" charset="0"/>
              <a:ea typeface="ＭＳ Ｐゴシック" panose="020B0600070205080204" pitchFamily="34" charset="-128"/>
            </a:rPr>
            <a:t>based board</a:t>
          </a:r>
        </a:p>
      </dsp:txBody>
      <dsp:txXfrm>
        <a:off x="2442081" y="555116"/>
        <a:ext cx="2078736" cy="1275588"/>
      </dsp:txXfrm>
    </dsp:sp>
    <dsp:sp modelId="{E2BCA404-440A-40F4-ABFA-4B92BE9B23EC}">
      <dsp:nvSpPr>
        <dsp:cNvPr id="0" name=""/>
        <dsp:cNvSpPr/>
      </dsp:nvSpPr>
      <dsp:spPr>
        <a:xfrm>
          <a:off x="3086962" y="1830705"/>
          <a:ext cx="2834640" cy="2834640"/>
        </a:xfrm>
        <a:prstGeom prst="ellipse">
          <a:avLst/>
        </a:prstGeom>
        <a:solidFill>
          <a:schemeClr val="accent1">
            <a:shade val="80000"/>
            <a:alpha val="50000"/>
            <a:hueOff val="-1"/>
            <a:satOff val="603"/>
            <a:lumOff val="2499"/>
            <a:alpha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effectLst/>
              <a:latin typeface="Arial" panose="020B0604020202020204" pitchFamily="34" charset="0"/>
              <a:ea typeface="ＭＳ Ｐゴシック" panose="020B0600070205080204" pitchFamily="34" charset="-128"/>
            </a:rPr>
            <a:t>Used as a self-assessment tool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700" b="0" i="0" u="none" strike="noStrike" kern="1200" cap="none" normalizeH="0" baseline="0" smtClean="0">
            <a:ln/>
            <a:effectLst/>
            <a:latin typeface="Arial" panose="020B0604020202020204" pitchFamily="34" charset="0"/>
            <a:ea typeface="ＭＳ Ｐゴシック" panose="020B0600070205080204" pitchFamily="34" charset="-128"/>
          </a:endParaRPr>
        </a:p>
      </dsp:txBody>
      <dsp:txXfrm>
        <a:off x="3953889" y="2562986"/>
        <a:ext cx="1700784" cy="1559052"/>
      </dsp:txXfrm>
    </dsp:sp>
    <dsp:sp modelId="{36752A2D-5591-47CC-88DA-840FAF7E8A97}">
      <dsp:nvSpPr>
        <dsp:cNvPr id="0" name=""/>
        <dsp:cNvSpPr/>
      </dsp:nvSpPr>
      <dsp:spPr>
        <a:xfrm>
          <a:off x="1041296" y="1830705"/>
          <a:ext cx="2834640" cy="2834640"/>
        </a:xfrm>
        <a:prstGeom prst="ellipse">
          <a:avLst/>
        </a:prstGeom>
        <a:solidFill>
          <a:schemeClr val="accent1">
            <a:shade val="80000"/>
            <a:alpha val="50000"/>
            <a:hueOff val="-1"/>
            <a:satOff val="1205"/>
            <a:lumOff val="4997"/>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dirty="0" smtClean="0">
              <a:ln/>
              <a:effectLst/>
              <a:latin typeface="Arial" panose="020B0604020202020204" pitchFamily="34" charset="0"/>
              <a:ea typeface="ＭＳ Ｐゴシック" panose="020B0600070205080204" pitchFamily="34" charset="-128"/>
            </a:rPr>
            <a:t>  Skills &amp;   experience </a:t>
          </a:r>
          <a:r>
            <a:rPr kumimoji="0" lang="en-US" altLang="en-US" sz="1700" b="1" i="0" u="none" strike="noStrike" kern="1200" cap="none" normalizeH="0" baseline="0" dirty="0" smtClean="0">
              <a:ln/>
              <a:effectLst/>
              <a:latin typeface="Arial" panose="020B0604020202020204" pitchFamily="34" charset="0"/>
              <a:ea typeface="ＭＳ Ｐゴシック" panose="020B0600070205080204" pitchFamily="34" charset="-128"/>
            </a:rPr>
            <a:t>matrix to evaluate prospective candidates</a:t>
          </a:r>
        </a:p>
      </dsp:txBody>
      <dsp:txXfrm>
        <a:off x="1308225" y="2562986"/>
        <a:ext cx="1700784" cy="1559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A560F-DD34-4F71-85AE-4BB6EE15044B}">
      <dsp:nvSpPr>
        <dsp:cNvPr id="0" name=""/>
        <dsp:cNvSpPr/>
      </dsp:nvSpPr>
      <dsp:spPr>
        <a:xfrm>
          <a:off x="3102810" y="2295106"/>
          <a:ext cx="1193715" cy="1193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Collective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Skills of the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Board</a:t>
          </a:r>
        </a:p>
      </dsp:txBody>
      <dsp:txXfrm>
        <a:off x="3277626" y="2469922"/>
        <a:ext cx="844083" cy="844083"/>
      </dsp:txXfrm>
    </dsp:sp>
    <dsp:sp modelId="{878FB017-0FA4-4577-862B-A5C49F02D87E}">
      <dsp:nvSpPr>
        <dsp:cNvPr id="0" name=""/>
        <dsp:cNvSpPr/>
      </dsp:nvSpPr>
      <dsp:spPr>
        <a:xfrm rot="16200000">
          <a:off x="3160134" y="1741052"/>
          <a:ext cx="1079068" cy="29038"/>
        </a:xfrm>
        <a:custGeom>
          <a:avLst/>
          <a:gdLst/>
          <a:ahLst/>
          <a:cxnLst/>
          <a:rect l="0" t="0" r="0" b="0"/>
          <a:pathLst>
            <a:path>
              <a:moveTo>
                <a:pt x="0" y="14519"/>
              </a:moveTo>
              <a:lnTo>
                <a:pt x="1079068" y="145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72691" y="1728594"/>
        <a:ext cx="53953" cy="53953"/>
      </dsp:txXfrm>
    </dsp:sp>
    <dsp:sp modelId="{24931208-97F4-493A-BA07-F0C1F169EFF2}">
      <dsp:nvSpPr>
        <dsp:cNvPr id="0" name=""/>
        <dsp:cNvSpPr/>
      </dsp:nvSpPr>
      <dsp:spPr>
        <a:xfrm>
          <a:off x="3102810" y="22321"/>
          <a:ext cx="1193715" cy="1193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Association Experience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kern="1200"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dsp:txBody>
      <dsp:txXfrm>
        <a:off x="3277626" y="197137"/>
        <a:ext cx="844083" cy="844083"/>
      </dsp:txXfrm>
    </dsp:sp>
    <dsp:sp modelId="{C55C05BB-FA06-4F52-AA1C-DC3865B933C4}">
      <dsp:nvSpPr>
        <dsp:cNvPr id="0" name=""/>
        <dsp:cNvSpPr/>
      </dsp:nvSpPr>
      <dsp:spPr>
        <a:xfrm rot="18600000">
          <a:off x="3890592" y="2006917"/>
          <a:ext cx="1079068" cy="29038"/>
        </a:xfrm>
        <a:custGeom>
          <a:avLst/>
          <a:gdLst/>
          <a:ahLst/>
          <a:cxnLst/>
          <a:rect l="0" t="0" r="0" b="0"/>
          <a:pathLst>
            <a:path>
              <a:moveTo>
                <a:pt x="0" y="14519"/>
              </a:moveTo>
              <a:lnTo>
                <a:pt x="1079068" y="145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03150" y="1994460"/>
        <a:ext cx="53953" cy="53953"/>
      </dsp:txXfrm>
    </dsp:sp>
    <dsp:sp modelId="{F3DCA861-5DA3-433C-A442-F32C0BA00448}">
      <dsp:nvSpPr>
        <dsp:cNvPr id="0" name=""/>
        <dsp:cNvSpPr/>
      </dsp:nvSpPr>
      <dsp:spPr>
        <a:xfrm>
          <a:off x="4563728" y="554052"/>
          <a:ext cx="1193715" cy="1193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Financial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Expertise</a:t>
          </a:r>
        </a:p>
      </dsp:txBody>
      <dsp:txXfrm>
        <a:off x="4738544" y="728868"/>
        <a:ext cx="844083" cy="844083"/>
      </dsp:txXfrm>
    </dsp:sp>
    <dsp:sp modelId="{0510925D-3ACC-4776-A8A9-1C3A3492F1D2}">
      <dsp:nvSpPr>
        <dsp:cNvPr id="0" name=""/>
        <dsp:cNvSpPr/>
      </dsp:nvSpPr>
      <dsp:spPr>
        <a:xfrm rot="21000000">
          <a:off x="4279261" y="2680111"/>
          <a:ext cx="1079068" cy="29038"/>
        </a:xfrm>
        <a:custGeom>
          <a:avLst/>
          <a:gdLst/>
          <a:ahLst/>
          <a:cxnLst/>
          <a:rect l="0" t="0" r="0" b="0"/>
          <a:pathLst>
            <a:path>
              <a:moveTo>
                <a:pt x="0" y="14519"/>
              </a:moveTo>
              <a:lnTo>
                <a:pt x="1079068" y="145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91819" y="2667654"/>
        <a:ext cx="53953" cy="53953"/>
      </dsp:txXfrm>
    </dsp:sp>
    <dsp:sp modelId="{C7DF37C0-D939-4101-B09E-7164523680C1}">
      <dsp:nvSpPr>
        <dsp:cNvPr id="0" name=""/>
        <dsp:cNvSpPr/>
      </dsp:nvSpPr>
      <dsp:spPr>
        <a:xfrm>
          <a:off x="5341066" y="1900441"/>
          <a:ext cx="1193715" cy="1193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Community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Experience</a:t>
          </a:r>
        </a:p>
      </dsp:txBody>
      <dsp:txXfrm>
        <a:off x="5515882" y="2075257"/>
        <a:ext cx="844083" cy="844083"/>
      </dsp:txXfrm>
    </dsp:sp>
    <dsp:sp modelId="{9BDF3929-20AB-4E2A-BA5A-202C1D928BAB}">
      <dsp:nvSpPr>
        <dsp:cNvPr id="0" name=""/>
        <dsp:cNvSpPr/>
      </dsp:nvSpPr>
      <dsp:spPr>
        <a:xfrm rot="1800000">
          <a:off x="4144278" y="3445640"/>
          <a:ext cx="1079068" cy="29038"/>
        </a:xfrm>
        <a:custGeom>
          <a:avLst/>
          <a:gdLst/>
          <a:ahLst/>
          <a:cxnLst/>
          <a:rect l="0" t="0" r="0" b="0"/>
          <a:pathLst>
            <a:path>
              <a:moveTo>
                <a:pt x="0" y="14519"/>
              </a:moveTo>
              <a:lnTo>
                <a:pt x="1079068" y="145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56836" y="3433183"/>
        <a:ext cx="53953" cy="53953"/>
      </dsp:txXfrm>
    </dsp:sp>
    <dsp:sp modelId="{37A5995B-F4AE-4E4F-A980-355183124B89}">
      <dsp:nvSpPr>
        <dsp:cNvPr id="0" name=""/>
        <dsp:cNvSpPr/>
      </dsp:nvSpPr>
      <dsp:spPr>
        <a:xfrm>
          <a:off x="5071099" y="3431498"/>
          <a:ext cx="1193715" cy="1193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Governance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Knowledge</a:t>
          </a:r>
        </a:p>
      </dsp:txBody>
      <dsp:txXfrm>
        <a:off x="5245915" y="3606314"/>
        <a:ext cx="844083" cy="844083"/>
      </dsp:txXfrm>
    </dsp:sp>
    <dsp:sp modelId="{CA380118-1AB0-45A6-9437-1A56BDBE9FB3}">
      <dsp:nvSpPr>
        <dsp:cNvPr id="0" name=""/>
        <dsp:cNvSpPr/>
      </dsp:nvSpPr>
      <dsp:spPr>
        <a:xfrm rot="4200000">
          <a:off x="3548803" y="3945303"/>
          <a:ext cx="1079068" cy="29038"/>
        </a:xfrm>
        <a:custGeom>
          <a:avLst/>
          <a:gdLst/>
          <a:ahLst/>
          <a:cxnLst/>
          <a:rect l="0" t="0" r="0" b="0"/>
          <a:pathLst>
            <a:path>
              <a:moveTo>
                <a:pt x="0" y="14519"/>
              </a:moveTo>
              <a:lnTo>
                <a:pt x="1079068" y="145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1360" y="3932846"/>
        <a:ext cx="53953" cy="53953"/>
      </dsp:txXfrm>
    </dsp:sp>
    <dsp:sp modelId="{BD1F1270-6DB9-4FCC-82C6-164231468ADB}">
      <dsp:nvSpPr>
        <dsp:cNvPr id="0" name=""/>
        <dsp:cNvSpPr/>
      </dsp:nvSpPr>
      <dsp:spPr>
        <a:xfrm>
          <a:off x="3880148" y="4430824"/>
          <a:ext cx="1193715" cy="1193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Strategic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Planning</a:t>
          </a:r>
        </a:p>
      </dsp:txBody>
      <dsp:txXfrm>
        <a:off x="4054964" y="4605640"/>
        <a:ext cx="844083" cy="844083"/>
      </dsp:txXfrm>
    </dsp:sp>
    <dsp:sp modelId="{EC97ABEE-2770-4E5F-B486-90251443E40E}">
      <dsp:nvSpPr>
        <dsp:cNvPr id="0" name=""/>
        <dsp:cNvSpPr/>
      </dsp:nvSpPr>
      <dsp:spPr>
        <a:xfrm rot="6600000">
          <a:off x="2771464" y="3945303"/>
          <a:ext cx="1079068" cy="29038"/>
        </a:xfrm>
        <a:custGeom>
          <a:avLst/>
          <a:gdLst/>
          <a:ahLst/>
          <a:cxnLst/>
          <a:rect l="0" t="0" r="0" b="0"/>
          <a:pathLst>
            <a:path>
              <a:moveTo>
                <a:pt x="0" y="14519"/>
              </a:moveTo>
              <a:lnTo>
                <a:pt x="1079068" y="145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84022" y="3932846"/>
        <a:ext cx="53953" cy="53953"/>
      </dsp:txXfrm>
    </dsp:sp>
    <dsp:sp modelId="{5F651A96-7A39-491B-BD1B-F786ACD08949}">
      <dsp:nvSpPr>
        <dsp:cNvPr id="0" name=""/>
        <dsp:cNvSpPr/>
      </dsp:nvSpPr>
      <dsp:spPr>
        <a:xfrm>
          <a:off x="2325472" y="4430824"/>
          <a:ext cx="1193715" cy="1193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Industry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Experience</a:t>
          </a:r>
        </a:p>
      </dsp:txBody>
      <dsp:txXfrm>
        <a:off x="2500288" y="4605640"/>
        <a:ext cx="844083" cy="844083"/>
      </dsp:txXfrm>
    </dsp:sp>
    <dsp:sp modelId="{9A704D77-D59A-49DF-93E6-DBF793171EAD}">
      <dsp:nvSpPr>
        <dsp:cNvPr id="0" name=""/>
        <dsp:cNvSpPr/>
      </dsp:nvSpPr>
      <dsp:spPr>
        <a:xfrm rot="9000000">
          <a:off x="2175989" y="3445640"/>
          <a:ext cx="1079068" cy="29038"/>
        </a:xfrm>
        <a:custGeom>
          <a:avLst/>
          <a:gdLst/>
          <a:ahLst/>
          <a:cxnLst/>
          <a:rect l="0" t="0" r="0" b="0"/>
          <a:pathLst>
            <a:path>
              <a:moveTo>
                <a:pt x="0" y="14519"/>
              </a:moveTo>
              <a:lnTo>
                <a:pt x="1079068" y="145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88547" y="3433183"/>
        <a:ext cx="53953" cy="53953"/>
      </dsp:txXfrm>
    </dsp:sp>
    <dsp:sp modelId="{DD1C03A3-95D9-4950-AB77-AA8B27F8E24B}">
      <dsp:nvSpPr>
        <dsp:cNvPr id="0" name=""/>
        <dsp:cNvSpPr/>
      </dsp:nvSpPr>
      <dsp:spPr>
        <a:xfrm>
          <a:off x="1134521" y="3431498"/>
          <a:ext cx="1193715" cy="1193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Marketing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Expertise</a:t>
          </a:r>
        </a:p>
      </dsp:txBody>
      <dsp:txXfrm>
        <a:off x="1309337" y="3606314"/>
        <a:ext cx="844083" cy="844083"/>
      </dsp:txXfrm>
    </dsp:sp>
    <dsp:sp modelId="{E85051B8-975D-42BB-AC0A-6375803CFD80}">
      <dsp:nvSpPr>
        <dsp:cNvPr id="0" name=""/>
        <dsp:cNvSpPr/>
      </dsp:nvSpPr>
      <dsp:spPr>
        <a:xfrm rot="11400000">
          <a:off x="2041006" y="2680111"/>
          <a:ext cx="1079068" cy="29038"/>
        </a:xfrm>
        <a:custGeom>
          <a:avLst/>
          <a:gdLst/>
          <a:ahLst/>
          <a:cxnLst/>
          <a:rect l="0" t="0" r="0" b="0"/>
          <a:pathLst>
            <a:path>
              <a:moveTo>
                <a:pt x="0" y="14519"/>
              </a:moveTo>
              <a:lnTo>
                <a:pt x="1079068" y="145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53563" y="2667654"/>
        <a:ext cx="53953" cy="53953"/>
      </dsp:txXfrm>
    </dsp:sp>
    <dsp:sp modelId="{40F73E5A-211E-4009-A58E-6BF1FFD26115}">
      <dsp:nvSpPr>
        <dsp:cNvPr id="0" name=""/>
        <dsp:cNvSpPr/>
      </dsp:nvSpPr>
      <dsp:spPr>
        <a:xfrm>
          <a:off x="864554" y="1900441"/>
          <a:ext cx="1193715" cy="1193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Diversity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Reflective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Membership</a:t>
          </a:r>
        </a:p>
      </dsp:txBody>
      <dsp:txXfrm>
        <a:off x="1039370" y="2075257"/>
        <a:ext cx="844083" cy="844083"/>
      </dsp:txXfrm>
    </dsp:sp>
    <dsp:sp modelId="{5ABF1180-B1C9-412A-956D-1233CB73C7A5}">
      <dsp:nvSpPr>
        <dsp:cNvPr id="0" name=""/>
        <dsp:cNvSpPr/>
      </dsp:nvSpPr>
      <dsp:spPr>
        <a:xfrm rot="13800000">
          <a:off x="2429675" y="2006917"/>
          <a:ext cx="1079068" cy="29038"/>
        </a:xfrm>
        <a:custGeom>
          <a:avLst/>
          <a:gdLst/>
          <a:ahLst/>
          <a:cxnLst/>
          <a:rect l="0" t="0" r="0" b="0"/>
          <a:pathLst>
            <a:path>
              <a:moveTo>
                <a:pt x="0" y="14519"/>
              </a:moveTo>
              <a:lnTo>
                <a:pt x="1079068" y="145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42232" y="1994460"/>
        <a:ext cx="53953" cy="53953"/>
      </dsp:txXfrm>
    </dsp:sp>
    <dsp:sp modelId="{9EBA599D-DC96-4229-A76A-E4AFB3362E22}">
      <dsp:nvSpPr>
        <dsp:cNvPr id="0" name=""/>
        <dsp:cNvSpPr/>
      </dsp:nvSpPr>
      <dsp:spPr>
        <a:xfrm>
          <a:off x="1641893" y="554052"/>
          <a:ext cx="1193715" cy="1193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Functional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smtClean="0">
              <a:ln>
                <a:noFill/>
              </a:ln>
              <a:solidFill>
                <a:schemeClr val="tx1"/>
              </a:solidFill>
              <a:effectLst/>
              <a:latin typeface="Arial" panose="020B0604020202020204" pitchFamily="34" charset="0"/>
              <a:ea typeface="ＭＳ Ｐゴシック" panose="020B0600070205080204" pitchFamily="34" charset="-128"/>
            </a:rPr>
            <a:t>Experience</a:t>
          </a:r>
        </a:p>
      </dsp:txBody>
      <dsp:txXfrm>
        <a:off x="1816709" y="728868"/>
        <a:ext cx="844083" cy="844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45540-F904-4C69-89C7-4E14C46C71F3}">
      <dsp:nvSpPr>
        <dsp:cNvPr id="0" name=""/>
        <dsp:cNvSpPr/>
      </dsp:nvSpPr>
      <dsp:spPr>
        <a:xfrm>
          <a:off x="3282" y="155688"/>
          <a:ext cx="2952353" cy="11887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0"/>
            </a:spcAft>
          </a:pPr>
          <a:endParaRPr lang="en-US" sz="2000" kern="1200" dirty="0" smtClean="0"/>
        </a:p>
        <a:p>
          <a:pPr lvl="0" algn="ctr" defTabSz="889000">
            <a:lnSpc>
              <a:spcPct val="90000"/>
            </a:lnSpc>
            <a:spcBef>
              <a:spcPct val="0"/>
            </a:spcBef>
            <a:spcAft>
              <a:spcPts val="0"/>
            </a:spcAft>
          </a:pPr>
          <a:r>
            <a:rPr lang="en-US" sz="2000" kern="1200" dirty="0" smtClean="0"/>
            <a:t>What Leadership Skills and Collective Skills We Need?</a:t>
          </a:r>
        </a:p>
        <a:p>
          <a:pPr lvl="0" algn="ctr" defTabSz="889000">
            <a:lnSpc>
              <a:spcPct val="90000"/>
            </a:lnSpc>
            <a:spcBef>
              <a:spcPct val="0"/>
            </a:spcBef>
            <a:spcAft>
              <a:spcPts val="0"/>
            </a:spcAft>
          </a:pPr>
          <a:r>
            <a:rPr lang="en-US" sz="2000" kern="1200" dirty="0" smtClean="0"/>
            <a:t>Clarify Must Have vs. </a:t>
          </a:r>
        </a:p>
        <a:p>
          <a:pPr lvl="0" algn="ctr" defTabSz="889000">
            <a:lnSpc>
              <a:spcPct val="90000"/>
            </a:lnSpc>
            <a:spcBef>
              <a:spcPct val="0"/>
            </a:spcBef>
            <a:spcAft>
              <a:spcPts val="0"/>
            </a:spcAft>
          </a:pPr>
          <a:r>
            <a:rPr lang="en-US" sz="2000" kern="1200" dirty="0" smtClean="0"/>
            <a:t>Can’t Have</a:t>
          </a:r>
        </a:p>
        <a:p>
          <a:pPr lvl="0" algn="ctr" defTabSz="889000">
            <a:lnSpc>
              <a:spcPct val="90000"/>
            </a:lnSpc>
            <a:spcBef>
              <a:spcPct val="0"/>
            </a:spcBef>
            <a:spcAft>
              <a:spcPct val="35000"/>
            </a:spcAft>
          </a:pPr>
          <a:endParaRPr lang="en-US" sz="1200" kern="1200" dirty="0"/>
        </a:p>
      </dsp:txBody>
      <dsp:txXfrm>
        <a:off x="38098" y="190504"/>
        <a:ext cx="2882721" cy="1119088"/>
      </dsp:txXfrm>
    </dsp:sp>
    <dsp:sp modelId="{CE415E6C-272F-4FBC-BF86-6805576C8D1F}">
      <dsp:nvSpPr>
        <dsp:cNvPr id="0" name=""/>
        <dsp:cNvSpPr/>
      </dsp:nvSpPr>
      <dsp:spPr>
        <a:xfrm rot="5400000">
          <a:off x="1414875" y="1408991"/>
          <a:ext cx="129165" cy="12916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06C63E-310F-4D8D-8D4F-4D3DEEE4D529}">
      <dsp:nvSpPr>
        <dsp:cNvPr id="0" name=""/>
        <dsp:cNvSpPr/>
      </dsp:nvSpPr>
      <dsp:spPr>
        <a:xfrm>
          <a:off x="3282" y="1602739"/>
          <a:ext cx="2952353" cy="1188720"/>
        </a:xfrm>
        <a:prstGeom prst="roundRect">
          <a:avLst>
            <a:gd name="adj" fmla="val 10000"/>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0"/>
            </a:spcAft>
          </a:pPr>
          <a:r>
            <a:rPr lang="en-US" sz="2000" kern="1200" dirty="0" smtClean="0"/>
            <a:t>Application process and procedures - Timelines</a:t>
          </a:r>
          <a:endParaRPr lang="en-US" sz="2000" kern="1200" dirty="0"/>
        </a:p>
      </dsp:txBody>
      <dsp:txXfrm>
        <a:off x="38098" y="1637555"/>
        <a:ext cx="2882721" cy="1119088"/>
      </dsp:txXfrm>
    </dsp:sp>
    <dsp:sp modelId="{3B452AF6-FAA7-4085-AA25-D14E333E19BA}">
      <dsp:nvSpPr>
        <dsp:cNvPr id="0" name=""/>
        <dsp:cNvSpPr/>
      </dsp:nvSpPr>
      <dsp:spPr>
        <a:xfrm rot="5400000">
          <a:off x="1414875" y="2856043"/>
          <a:ext cx="129165" cy="12916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60ED87-6BCE-4598-8FEC-D2EEE0C2AB71}">
      <dsp:nvSpPr>
        <dsp:cNvPr id="0" name=""/>
        <dsp:cNvSpPr/>
      </dsp:nvSpPr>
      <dsp:spPr>
        <a:xfrm>
          <a:off x="3282" y="3049791"/>
          <a:ext cx="2952353" cy="118872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ts val="0"/>
            </a:spcAft>
          </a:pPr>
          <a:r>
            <a:rPr lang="en-US" sz="2000" kern="1200" dirty="0" smtClean="0"/>
            <a:t>Candidate Selection</a:t>
          </a:r>
        </a:p>
        <a:p>
          <a:pPr lvl="0" algn="ctr" defTabSz="889000">
            <a:lnSpc>
              <a:spcPct val="90000"/>
            </a:lnSpc>
            <a:spcBef>
              <a:spcPct val="0"/>
            </a:spcBef>
            <a:spcAft>
              <a:spcPts val="0"/>
            </a:spcAft>
          </a:pPr>
          <a:r>
            <a:rPr lang="en-US" sz="2000" kern="1200" dirty="0" smtClean="0"/>
            <a:t>Skills Matrix, Interviews, Voting</a:t>
          </a:r>
        </a:p>
        <a:p>
          <a:pPr lvl="0" algn="ctr" defTabSz="889000">
            <a:lnSpc>
              <a:spcPct val="90000"/>
            </a:lnSpc>
            <a:spcBef>
              <a:spcPct val="0"/>
            </a:spcBef>
            <a:spcAft>
              <a:spcPct val="35000"/>
            </a:spcAft>
          </a:pPr>
          <a:endParaRPr lang="en-US" sz="2000" kern="1200" dirty="0"/>
        </a:p>
      </dsp:txBody>
      <dsp:txXfrm>
        <a:off x="38098" y="3084607"/>
        <a:ext cx="2882721" cy="1119088"/>
      </dsp:txXfrm>
    </dsp:sp>
    <dsp:sp modelId="{E2637ED5-89A6-44DF-8D5F-3CF5FB9601A9}">
      <dsp:nvSpPr>
        <dsp:cNvPr id="0" name=""/>
        <dsp:cNvSpPr/>
      </dsp:nvSpPr>
      <dsp:spPr>
        <a:xfrm>
          <a:off x="3368964" y="155688"/>
          <a:ext cx="2952353" cy="11887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Final Selections and Notifications</a:t>
          </a:r>
          <a:endParaRPr lang="en-US" sz="2000" kern="1200" dirty="0"/>
        </a:p>
      </dsp:txBody>
      <dsp:txXfrm>
        <a:off x="3403780" y="190504"/>
        <a:ext cx="2882721" cy="1119088"/>
      </dsp:txXfrm>
    </dsp:sp>
    <dsp:sp modelId="{0D2913A6-5CE6-4225-9606-3F2524276341}">
      <dsp:nvSpPr>
        <dsp:cNvPr id="0" name=""/>
        <dsp:cNvSpPr/>
      </dsp:nvSpPr>
      <dsp:spPr>
        <a:xfrm rot="5400000">
          <a:off x="4780558" y="1408991"/>
          <a:ext cx="129165" cy="12916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E3CB84-0BAD-4C87-B434-0157833EBCB1}">
      <dsp:nvSpPr>
        <dsp:cNvPr id="0" name=""/>
        <dsp:cNvSpPr/>
      </dsp:nvSpPr>
      <dsp:spPr>
        <a:xfrm>
          <a:off x="3368964" y="1602739"/>
          <a:ext cx="2952353" cy="1188720"/>
        </a:xfrm>
        <a:prstGeom prst="roundRect">
          <a:avLst>
            <a:gd name="adj" fmla="val 10000"/>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Submit for Board Approval &amp; Membership Approval</a:t>
          </a:r>
          <a:endParaRPr lang="en-US" sz="2000" kern="1200" dirty="0"/>
        </a:p>
      </dsp:txBody>
      <dsp:txXfrm>
        <a:off x="3403780" y="1637555"/>
        <a:ext cx="2882721" cy="1119088"/>
      </dsp:txXfrm>
    </dsp:sp>
    <dsp:sp modelId="{4C7BF6CF-816A-45D3-BF64-6EA5C5D9F0CA}">
      <dsp:nvSpPr>
        <dsp:cNvPr id="0" name=""/>
        <dsp:cNvSpPr/>
      </dsp:nvSpPr>
      <dsp:spPr>
        <a:xfrm rot="5392066">
          <a:off x="4794676" y="2843565"/>
          <a:ext cx="104211" cy="12916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3F7496-D20E-47F7-9581-D2E71318E323}">
      <dsp:nvSpPr>
        <dsp:cNvPr id="0" name=""/>
        <dsp:cNvSpPr/>
      </dsp:nvSpPr>
      <dsp:spPr>
        <a:xfrm>
          <a:off x="3372246" y="3024836"/>
          <a:ext cx="2952353" cy="118872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0"/>
            </a:spcAft>
          </a:pPr>
          <a:endParaRPr lang="en-US" sz="2000" kern="1200" dirty="0" smtClean="0"/>
        </a:p>
        <a:p>
          <a:pPr lvl="0" algn="ctr" defTabSz="889000">
            <a:lnSpc>
              <a:spcPct val="90000"/>
            </a:lnSpc>
            <a:spcBef>
              <a:spcPct val="0"/>
            </a:spcBef>
            <a:spcAft>
              <a:spcPts val="0"/>
            </a:spcAft>
          </a:pPr>
          <a:r>
            <a:rPr lang="en-US" sz="2000" kern="1200" dirty="0" smtClean="0"/>
            <a:t>Final Announcement to Membership</a:t>
          </a:r>
        </a:p>
        <a:p>
          <a:pPr lvl="0" algn="ctr" defTabSz="889000">
            <a:lnSpc>
              <a:spcPct val="90000"/>
            </a:lnSpc>
            <a:spcBef>
              <a:spcPct val="0"/>
            </a:spcBef>
            <a:spcAft>
              <a:spcPts val="0"/>
            </a:spcAft>
          </a:pPr>
          <a:r>
            <a:rPr lang="en-US" sz="2000" kern="1200" dirty="0" smtClean="0"/>
            <a:t>On-Boarding</a:t>
          </a:r>
        </a:p>
        <a:p>
          <a:pPr lvl="0" algn="ctr" defTabSz="889000">
            <a:lnSpc>
              <a:spcPct val="90000"/>
            </a:lnSpc>
            <a:spcBef>
              <a:spcPct val="0"/>
            </a:spcBef>
            <a:spcAft>
              <a:spcPts val="0"/>
            </a:spcAft>
          </a:pPr>
          <a:r>
            <a:rPr lang="en-US" sz="2000" kern="1200" dirty="0" smtClean="0"/>
            <a:t>Installation</a:t>
          </a:r>
        </a:p>
        <a:p>
          <a:pPr lvl="0" algn="ctr" defTabSz="889000">
            <a:lnSpc>
              <a:spcPct val="90000"/>
            </a:lnSpc>
            <a:spcBef>
              <a:spcPct val="0"/>
            </a:spcBef>
            <a:spcAft>
              <a:spcPct val="35000"/>
            </a:spcAft>
          </a:pPr>
          <a:endParaRPr lang="en-US" sz="2000" kern="1200" dirty="0"/>
        </a:p>
      </dsp:txBody>
      <dsp:txXfrm>
        <a:off x="3407062" y="3059652"/>
        <a:ext cx="2882721" cy="1119088"/>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469424"/>
          </a:xfrm>
          <a:prstGeom prst="rect">
            <a:avLst/>
          </a:prstGeom>
        </p:spPr>
        <p:txBody>
          <a:bodyPr vert="horz" lIns="94219" tIns="47110" rIns="94219" bIns="47110" rtlCol="0"/>
          <a:lstStyle>
            <a:lvl1pPr algn="l">
              <a:defRPr sz="1200"/>
            </a:lvl1pPr>
          </a:lstStyle>
          <a:p>
            <a:endParaRPr lang="en-US" dirty="0"/>
          </a:p>
        </p:txBody>
      </p:sp>
      <p:sp>
        <p:nvSpPr>
          <p:cNvPr id="3" name="Date Placeholder 2"/>
          <p:cNvSpPr>
            <a:spLocks noGrp="1"/>
          </p:cNvSpPr>
          <p:nvPr>
            <p:ph type="dt" sz="quarter" idx="1"/>
          </p:nvPr>
        </p:nvSpPr>
        <p:spPr>
          <a:xfrm>
            <a:off x="4023093" y="2"/>
            <a:ext cx="3077739" cy="469424"/>
          </a:xfrm>
          <a:prstGeom prst="rect">
            <a:avLst/>
          </a:prstGeom>
        </p:spPr>
        <p:txBody>
          <a:bodyPr vert="horz" lIns="94219" tIns="47110" rIns="94219" bIns="47110" rtlCol="0"/>
          <a:lstStyle>
            <a:lvl1pPr algn="r">
              <a:defRPr sz="1200"/>
            </a:lvl1pPr>
          </a:lstStyle>
          <a:p>
            <a:fld id="{A396F06A-16AB-42F9-BDA5-22C2981D7D95}" type="datetimeFigureOut">
              <a:rPr lang="en-US" smtClean="0"/>
              <a:pPr/>
              <a:t>9/21/2016</a:t>
            </a:fld>
            <a:endParaRPr lang="en-US"/>
          </a:p>
        </p:txBody>
      </p:sp>
      <p:sp>
        <p:nvSpPr>
          <p:cNvPr id="4" name="Footer Placeholder 3"/>
          <p:cNvSpPr>
            <a:spLocks noGrp="1"/>
          </p:cNvSpPr>
          <p:nvPr>
            <p:ph type="ftr" sz="quarter" idx="2"/>
          </p:nvPr>
        </p:nvSpPr>
        <p:spPr>
          <a:xfrm>
            <a:off x="0" y="8917424"/>
            <a:ext cx="3077739" cy="469424"/>
          </a:xfrm>
          <a:prstGeom prst="rect">
            <a:avLst/>
          </a:prstGeom>
        </p:spPr>
        <p:txBody>
          <a:bodyPr vert="horz" lIns="94219" tIns="47110" rIns="94219" bIns="47110"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4"/>
            <a:ext cx="3077739" cy="469424"/>
          </a:xfrm>
          <a:prstGeom prst="rect">
            <a:avLst/>
          </a:prstGeom>
        </p:spPr>
        <p:txBody>
          <a:bodyPr vert="horz" lIns="94219" tIns="47110" rIns="94219" bIns="47110" rtlCol="0" anchor="b"/>
          <a:lstStyle>
            <a:lvl1pPr algn="r">
              <a:defRPr sz="1200"/>
            </a:lvl1pPr>
          </a:lstStyle>
          <a:p>
            <a:fld id="{7FD456CA-365C-4A36-B539-AAA0AB9456E2}" type="slidenum">
              <a:rPr lang="en-US" smtClean="0"/>
              <a:pPr/>
              <a:t>‹#›</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4" y="3"/>
            <a:ext cx="3659747" cy="678057"/>
          </a:xfrm>
          <a:prstGeom prst="rect">
            <a:avLst/>
          </a:prstGeom>
          <a:noFill/>
          <a:ln w="9525">
            <a:noFill/>
            <a:miter lim="800000"/>
            <a:headEnd/>
            <a:tailEnd/>
          </a:ln>
          <a:effectLst/>
        </p:spPr>
      </p:pic>
    </p:spTree>
    <p:extLst>
      <p:ext uri="{BB962C8B-B14F-4D97-AF65-F5344CB8AC3E}">
        <p14:creationId xmlns:p14="http://schemas.microsoft.com/office/powerpoint/2010/main" val="2841785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469424"/>
          </a:xfrm>
          <a:prstGeom prst="rect">
            <a:avLst/>
          </a:prstGeom>
        </p:spPr>
        <p:txBody>
          <a:bodyPr vert="horz" lIns="94219" tIns="47110" rIns="94219" bIns="47110" rtlCol="0"/>
          <a:lstStyle>
            <a:lvl1pPr algn="l">
              <a:defRPr sz="1200"/>
            </a:lvl1pPr>
          </a:lstStyle>
          <a:p>
            <a:endParaRPr lang="en-US"/>
          </a:p>
        </p:txBody>
      </p:sp>
      <p:sp>
        <p:nvSpPr>
          <p:cNvPr id="3" name="Date Placeholder 2"/>
          <p:cNvSpPr>
            <a:spLocks noGrp="1"/>
          </p:cNvSpPr>
          <p:nvPr>
            <p:ph type="dt" idx="1"/>
          </p:nvPr>
        </p:nvSpPr>
        <p:spPr>
          <a:xfrm>
            <a:off x="4023093" y="2"/>
            <a:ext cx="3077739" cy="469424"/>
          </a:xfrm>
          <a:prstGeom prst="rect">
            <a:avLst/>
          </a:prstGeom>
        </p:spPr>
        <p:txBody>
          <a:bodyPr vert="horz" lIns="94219" tIns="47110" rIns="94219" bIns="47110" rtlCol="0"/>
          <a:lstStyle>
            <a:lvl1pPr algn="r">
              <a:defRPr sz="1200"/>
            </a:lvl1pPr>
          </a:lstStyle>
          <a:p>
            <a:fld id="{077EC09F-56B0-4E86-94D6-B72F090BA58A}" type="datetimeFigureOut">
              <a:rPr lang="en-US" smtClean="0"/>
              <a:pPr/>
              <a:t>9/21/2016</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19" tIns="47110" rIns="94219" bIns="47110"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9" tIns="47110" rIns="94219" bIns="4711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4"/>
            <a:ext cx="3077739" cy="469424"/>
          </a:xfrm>
          <a:prstGeom prst="rect">
            <a:avLst/>
          </a:prstGeom>
        </p:spPr>
        <p:txBody>
          <a:bodyPr vert="horz" lIns="94219" tIns="47110" rIns="94219" bIns="47110"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4"/>
            <a:ext cx="3077739" cy="469424"/>
          </a:xfrm>
          <a:prstGeom prst="rect">
            <a:avLst/>
          </a:prstGeom>
        </p:spPr>
        <p:txBody>
          <a:bodyPr vert="horz" lIns="94219" tIns="47110" rIns="94219" bIns="47110" rtlCol="0" anchor="b"/>
          <a:lstStyle>
            <a:lvl1pPr algn="r">
              <a:defRPr sz="1200"/>
            </a:lvl1pPr>
          </a:lstStyle>
          <a:p>
            <a:fld id="{554434EE-8F78-45BA-BB6B-9B50DF024018}" type="slidenum">
              <a:rPr lang="en-US" smtClean="0"/>
              <a:pPr/>
              <a:t>‹#›</a:t>
            </a:fld>
            <a:endParaRPr lang="en-US"/>
          </a:p>
        </p:txBody>
      </p:sp>
    </p:spTree>
    <p:extLst>
      <p:ext uri="{BB962C8B-B14F-4D97-AF65-F5344CB8AC3E}">
        <p14:creationId xmlns:p14="http://schemas.microsoft.com/office/powerpoint/2010/main" val="951350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p>
          <a:p>
            <a:endParaRPr lang="en-US" dirty="0" smtClean="0"/>
          </a:p>
          <a:p>
            <a:pPr marL="231160" indent="-231160">
              <a:buAutoNum type="arabicPeriod"/>
            </a:pPr>
            <a:r>
              <a:rPr lang="en-US" dirty="0" smtClean="0"/>
              <a:t>Introduction</a:t>
            </a:r>
            <a:endParaRPr lang="en-US" dirty="0" smtClean="0"/>
          </a:p>
          <a:p>
            <a:pPr marL="231160" indent="-231160">
              <a:buAutoNum type="arabicPeriod"/>
            </a:pPr>
            <a:r>
              <a:rPr lang="en-US" dirty="0" smtClean="0"/>
              <a:t>MY MPI</a:t>
            </a:r>
            <a:r>
              <a:rPr lang="en-US" baseline="0" dirty="0" smtClean="0"/>
              <a:t> </a:t>
            </a:r>
            <a:r>
              <a:rPr lang="en-US" baseline="0" dirty="0" smtClean="0"/>
              <a:t>Background</a:t>
            </a:r>
          </a:p>
          <a:p>
            <a:pPr marL="231160" indent="-231160">
              <a:buAutoNum type="arabicPeriod"/>
            </a:pPr>
            <a:r>
              <a:rPr lang="en-US" baseline="0" dirty="0" smtClean="0"/>
              <a:t>Welcome Nominating Committees and Board Members</a:t>
            </a:r>
            <a:endParaRPr lang="en-US" baseline="0" dirty="0" smtClean="0"/>
          </a:p>
          <a:p>
            <a:pPr marL="231160" indent="-231160">
              <a:buAutoNum type="arabicPeriod"/>
            </a:pPr>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1</a:t>
            </a:fld>
            <a:endParaRPr lang="en-US" dirty="0"/>
          </a:p>
        </p:txBody>
      </p:sp>
    </p:spTree>
    <p:extLst>
      <p:ext uri="{BB962C8B-B14F-4D97-AF65-F5344CB8AC3E}">
        <p14:creationId xmlns:p14="http://schemas.microsoft.com/office/powerpoint/2010/main" val="270703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now that you understand you need a strong</a:t>
            </a:r>
            <a:r>
              <a:rPr lang="en-US" baseline="0" dirty="0" smtClean="0"/>
              <a:t> leaders to support your chapter.  We need to look at your board, what makes a great board, what gives them the ability to stand out and move the bar for your membership, achieve their vision and mission and grow the organization.</a:t>
            </a:r>
          </a:p>
          <a:p>
            <a:endParaRPr lang="en-US" baseline="0" dirty="0" smtClean="0"/>
          </a:p>
          <a:p>
            <a:r>
              <a:rPr lang="en-US" dirty="0" smtClean="0"/>
              <a:t>So often our vision of what a great board is may come from our only experience, perhaps</a:t>
            </a:r>
            <a:r>
              <a:rPr lang="en-US" baseline="0" dirty="0" smtClean="0"/>
              <a:t> you have served in the past or you are serving now.   Your board may be doing great things and you are having a wonderful experience.  But sometimes, the wrong people are placed on a team and it can create great challenges and an unfavorable experience for our volunteer leaders.</a:t>
            </a:r>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10</a:t>
            </a:fld>
            <a:endParaRPr lang="en-US" dirty="0"/>
          </a:p>
        </p:txBody>
      </p:sp>
    </p:spTree>
    <p:extLst>
      <p:ext uri="{BB962C8B-B14F-4D97-AF65-F5344CB8AC3E}">
        <p14:creationId xmlns:p14="http://schemas.microsoft.com/office/powerpoint/2010/main" val="203105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So what do great boards possess?</a:t>
            </a:r>
          </a:p>
          <a:p>
            <a:r>
              <a:rPr lang="en-US" dirty="0" smtClean="0"/>
              <a:t>They </a:t>
            </a:r>
            <a:r>
              <a:rPr lang="en-US" dirty="0" smtClean="0"/>
              <a:t>understand</a:t>
            </a:r>
            <a:r>
              <a:rPr lang="en-US" baseline="0" dirty="0" smtClean="0"/>
              <a:t> what matters most – </a:t>
            </a:r>
          </a:p>
          <a:p>
            <a:r>
              <a:rPr lang="en-US" baseline="0" dirty="0" smtClean="0"/>
              <a:t> - </a:t>
            </a:r>
            <a:r>
              <a:rPr lang="en-US" baseline="0" dirty="0" smtClean="0"/>
              <a:t>Mission, why do you exist</a:t>
            </a:r>
          </a:p>
          <a:p>
            <a:r>
              <a:rPr lang="en-US" baseline="0" dirty="0" smtClean="0"/>
              <a:t> - Vision</a:t>
            </a:r>
            <a:r>
              <a:rPr lang="en-US" baseline="0" dirty="0" smtClean="0"/>
              <a:t>, where are you going</a:t>
            </a:r>
          </a:p>
          <a:p>
            <a:r>
              <a:rPr lang="en-US" baseline="0" dirty="0" smtClean="0"/>
              <a:t> </a:t>
            </a:r>
            <a:r>
              <a:rPr lang="en-US" baseline="0" dirty="0" smtClean="0"/>
              <a:t>- values</a:t>
            </a:r>
            <a:r>
              <a:rPr lang="en-US" baseline="0" dirty="0" smtClean="0"/>
              <a:t>, what guides </a:t>
            </a:r>
            <a:r>
              <a:rPr lang="en-US" baseline="0" dirty="0" smtClean="0"/>
              <a:t>you</a:t>
            </a:r>
          </a:p>
          <a:p>
            <a:r>
              <a:rPr lang="en-US" baseline="0" dirty="0" smtClean="0"/>
              <a:t> - They are in alignment with the goals set forth by the board as a whole and are driving them </a:t>
            </a:r>
            <a:endParaRPr lang="en-US" baseline="0" dirty="0" smtClean="0"/>
          </a:p>
          <a:p>
            <a:endParaRPr lang="en-US" baseline="0" dirty="0" smtClean="0"/>
          </a:p>
          <a:p>
            <a:pPr lvl="1"/>
            <a:r>
              <a:rPr lang="en-US" altLang="en-US" sz="2000" dirty="0"/>
              <a:t>They are proud of who they are and what they provide</a:t>
            </a:r>
          </a:p>
          <a:p>
            <a:pPr lvl="1"/>
            <a:r>
              <a:rPr lang="en-US" altLang="en-US" sz="2000" dirty="0"/>
              <a:t>They have clear policies and procedures and use them</a:t>
            </a:r>
          </a:p>
          <a:p>
            <a:pPr lvl="1"/>
            <a:r>
              <a:rPr lang="en-US" altLang="en-US" sz="2000" dirty="0"/>
              <a:t>They set clear board expectations and are accountable to them</a:t>
            </a:r>
          </a:p>
          <a:p>
            <a:pPr lvl="1"/>
            <a:r>
              <a:rPr lang="en-US" altLang="en-US" sz="2000" dirty="0"/>
              <a:t>They understand it is an </a:t>
            </a:r>
            <a:r>
              <a:rPr lang="en-US" altLang="en-US" sz="2000" b="1" u="sng" dirty="0"/>
              <a:t>honor to serve</a:t>
            </a:r>
          </a:p>
          <a:p>
            <a:pPr lvl="1"/>
            <a:r>
              <a:rPr lang="en-US" altLang="en-US" sz="2000" dirty="0"/>
              <a:t>They understand it is a serious commitment</a:t>
            </a:r>
          </a:p>
          <a:p>
            <a:pPr lvl="1"/>
            <a:endParaRPr lang="en-US" altLang="en-US" sz="2000" dirty="0"/>
          </a:p>
          <a:p>
            <a:pPr lvl="1"/>
            <a:r>
              <a:rPr lang="en-US" altLang="en-US" sz="2000" dirty="0"/>
              <a:t>For those of you currently serving, think about your board today.  Can you say this about your team?  Think about how it is affecting your experience, time commitment and passion.  I hope your answer is yes, that is the goal of the nominating committee.</a:t>
            </a:r>
          </a:p>
          <a:p>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11</a:t>
            </a:fld>
            <a:endParaRPr lang="en-US"/>
          </a:p>
        </p:txBody>
      </p:sp>
    </p:spTree>
    <p:extLst>
      <p:ext uri="{BB962C8B-B14F-4D97-AF65-F5344CB8AC3E}">
        <p14:creationId xmlns:p14="http://schemas.microsoft.com/office/powerpoint/2010/main" val="3190684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dirty="0"/>
              <a:t>Other traits of Great boards </a:t>
            </a:r>
          </a:p>
          <a:p>
            <a:pPr lvl="1"/>
            <a:r>
              <a:rPr lang="en-US" altLang="en-US" sz="2000" dirty="0"/>
              <a:t>They are  Servant Leaders</a:t>
            </a:r>
          </a:p>
          <a:p>
            <a:pPr lvl="1"/>
            <a:r>
              <a:rPr lang="en-US" altLang="en-US" sz="2000" dirty="0"/>
              <a:t>They are Trust-holders of the Membership</a:t>
            </a:r>
          </a:p>
          <a:p>
            <a:pPr lvl="1"/>
            <a:r>
              <a:rPr lang="en-US" altLang="en-US" sz="2000" dirty="0"/>
              <a:t>They are Working for the Common Good</a:t>
            </a:r>
          </a:p>
          <a:p>
            <a:pPr lvl="1"/>
            <a:r>
              <a:rPr lang="en-US" altLang="en-US" sz="2000" dirty="0"/>
              <a:t>They are willing to Assess themselves and their practices</a:t>
            </a:r>
          </a:p>
          <a:p>
            <a:pPr lvl="1"/>
            <a:r>
              <a:rPr lang="en-US" altLang="en-US" sz="2000" dirty="0"/>
              <a:t>They are meeting fiduciary obligations</a:t>
            </a:r>
          </a:p>
          <a:p>
            <a:pPr lvl="2"/>
            <a:r>
              <a:rPr lang="en-US" altLang="en-US" sz="1600" dirty="0"/>
              <a:t>Time – They attend board meetings and are prepared</a:t>
            </a:r>
          </a:p>
          <a:p>
            <a:pPr lvl="2"/>
            <a:r>
              <a:rPr lang="en-US" altLang="en-US" sz="1600" dirty="0"/>
              <a:t>Treasure – They donate and support the events of organization</a:t>
            </a:r>
          </a:p>
          <a:p>
            <a:pPr lvl="2"/>
            <a:r>
              <a:rPr lang="en-US" altLang="en-US" sz="1600" dirty="0"/>
              <a:t>Talent – They bring their talents to the game and use them</a:t>
            </a:r>
          </a:p>
          <a:p>
            <a:pPr lvl="2"/>
            <a:r>
              <a:rPr lang="en-US" altLang="en-US" sz="1600" dirty="0"/>
              <a:t>Integrity – They practice it daily</a:t>
            </a:r>
          </a:p>
          <a:p>
            <a:pPr lvl="2"/>
            <a:endParaRPr lang="en-US" altLang="en-US" sz="1600" dirty="0"/>
          </a:p>
          <a:p>
            <a:pPr lvl="2"/>
            <a:endParaRPr lang="en-US" altLang="en-US" sz="1600" dirty="0"/>
          </a:p>
          <a:p>
            <a:pPr lvl="2"/>
            <a:endParaRPr lang="en-US" altLang="en-US" sz="1600"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12</a:t>
            </a:fld>
            <a:endParaRPr lang="en-US"/>
          </a:p>
        </p:txBody>
      </p:sp>
    </p:spTree>
    <p:extLst>
      <p:ext uri="{BB962C8B-B14F-4D97-AF65-F5344CB8AC3E}">
        <p14:creationId xmlns:p14="http://schemas.microsoft.com/office/powerpoint/2010/main" val="147266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 </a:t>
            </a:r>
            <a:r>
              <a:rPr lang="en-US" dirty="0" smtClean="0"/>
              <a:t>Now </a:t>
            </a:r>
            <a:r>
              <a:rPr lang="en-US" dirty="0" smtClean="0"/>
              <a:t>that you understand </a:t>
            </a:r>
            <a:r>
              <a:rPr lang="en-US" dirty="0" smtClean="0"/>
              <a:t>that your role is to </a:t>
            </a:r>
            <a:r>
              <a:rPr lang="en-US" dirty="0" smtClean="0"/>
              <a:t>find great leaders for your board.  </a:t>
            </a:r>
            <a:endParaRPr lang="en-US" dirty="0" smtClean="0"/>
          </a:p>
          <a:p>
            <a:r>
              <a:rPr lang="en-US" dirty="0" smtClean="0"/>
              <a:t> - You have a clearer picture of what a great board would look</a:t>
            </a:r>
            <a:r>
              <a:rPr lang="en-US" baseline="0" dirty="0" smtClean="0"/>
              <a:t> like, the types of characteristics that they portray</a:t>
            </a:r>
          </a:p>
          <a:p>
            <a:r>
              <a:rPr lang="en-US" baseline="0" dirty="0" smtClean="0"/>
              <a:t> - You have a good start!  You now have the basics and understanding of what you are trying to accomplish – A great board full of strong, committed leaders with a passion for MPI!</a:t>
            </a:r>
          </a:p>
          <a:p>
            <a:endParaRPr lang="en-US" dirty="0" smtClean="0"/>
          </a:p>
          <a:p>
            <a:r>
              <a:rPr lang="en-US" dirty="0" smtClean="0"/>
              <a:t> - So what are your next steps – It’s important to </a:t>
            </a:r>
            <a:r>
              <a:rPr lang="en-US" dirty="0" smtClean="0"/>
              <a:t>understand what skills does the board need filled in order for the right leaders to carry out their mission</a:t>
            </a:r>
            <a:r>
              <a:rPr lang="en-US" dirty="0" smtClean="0"/>
              <a:t>?</a:t>
            </a:r>
          </a:p>
          <a:p>
            <a:r>
              <a:rPr lang="en-US" baseline="0" dirty="0" smtClean="0"/>
              <a:t> - Make sure your board has given you clear directions on what their expectations are for their coming board</a:t>
            </a:r>
          </a:p>
          <a:p>
            <a:r>
              <a:rPr lang="en-US" baseline="0" dirty="0" smtClean="0"/>
              <a:t> - What challenges are they having</a:t>
            </a:r>
          </a:p>
          <a:p>
            <a:r>
              <a:rPr lang="en-US" baseline="0" dirty="0" smtClean="0"/>
              <a:t> - What vision lies before them that this new board will be tasked with carrying out.</a:t>
            </a:r>
          </a:p>
          <a:p>
            <a:endParaRPr lang="en-US" baseline="0" dirty="0" smtClean="0"/>
          </a:p>
          <a:p>
            <a:r>
              <a:rPr lang="en-US" baseline="0" dirty="0" smtClean="0"/>
              <a:t>Now your board may say we don’t know our goals for next year, and that is true, it will officially be determined after the board is selected but they should be able to give you a general sense of what they are trying to accomplish.</a:t>
            </a:r>
            <a:endParaRPr lang="en-US" baseline="0" dirty="0" smtClean="0"/>
          </a:p>
          <a:p>
            <a:pPr marL="231160" indent="-231160">
              <a:buAutoNum type="arabicPeriod"/>
            </a:pPr>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13</a:t>
            </a:fld>
            <a:endParaRPr lang="en-US" dirty="0"/>
          </a:p>
        </p:txBody>
      </p:sp>
    </p:spTree>
    <p:extLst>
      <p:ext uri="{BB962C8B-B14F-4D97-AF65-F5344CB8AC3E}">
        <p14:creationId xmlns:p14="http://schemas.microsoft.com/office/powerpoint/2010/main" val="3936421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lnSpc>
                <a:spcPct val="90000"/>
              </a:lnSpc>
              <a:spcBef>
                <a:spcPct val="0"/>
              </a:spcBef>
            </a:pPr>
            <a:r>
              <a:rPr lang="en-US" altLang="en-US" dirty="0" smtClean="0">
                <a:latin typeface="Arial" panose="020B0604020202020204" pitchFamily="34" charset="0"/>
                <a:ea typeface="ＭＳ Ｐゴシック" panose="020B0600070205080204" pitchFamily="34" charset="-128"/>
              </a:rPr>
              <a:t>What collective skills will they need at the table to carry out their vision?</a:t>
            </a:r>
          </a:p>
          <a:p>
            <a:pPr eaLnBrk="1" hangingPunct="1">
              <a:lnSpc>
                <a:spcPct val="90000"/>
              </a:lnSpc>
              <a:spcBef>
                <a:spcPct val="0"/>
              </a:spcBef>
            </a:pPr>
            <a:endParaRPr lang="en-US" altLang="en-US" dirty="0" smtClean="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smtClean="0">
                <a:latin typeface="Arial" panose="020B0604020202020204" pitchFamily="34" charset="0"/>
                <a:ea typeface="ＭＳ Ｐゴシック" panose="020B0600070205080204" pitchFamily="34" charset="-128"/>
              </a:rPr>
              <a:t>Remember - You </a:t>
            </a:r>
            <a:r>
              <a:rPr lang="en-US" altLang="en-US" dirty="0" smtClean="0">
                <a:latin typeface="Arial" panose="020B0604020202020204" pitchFamily="34" charset="0"/>
                <a:ea typeface="ＭＳ Ｐゴシック" panose="020B0600070205080204" pitchFamily="34" charset="-128"/>
              </a:rPr>
              <a:t>have </a:t>
            </a:r>
            <a:r>
              <a:rPr lang="en-US" altLang="en-US" dirty="0" smtClean="0">
                <a:latin typeface="Arial" panose="020B0604020202020204" pitchFamily="34" charset="0"/>
                <a:ea typeface="ＭＳ Ｐゴシック" panose="020B0600070205080204" pitchFamily="34" charset="-128"/>
              </a:rPr>
              <a:t>already determined </a:t>
            </a:r>
            <a:r>
              <a:rPr lang="en-US" altLang="en-US" dirty="0" smtClean="0">
                <a:latin typeface="Arial" panose="020B0604020202020204" pitchFamily="34" charset="0"/>
                <a:ea typeface="ＭＳ Ｐゴシック" panose="020B0600070205080204" pitchFamily="34" charset="-128"/>
              </a:rPr>
              <a:t>that they have the required individual </a:t>
            </a:r>
            <a:r>
              <a:rPr lang="en-US" altLang="en-US" dirty="0" smtClean="0">
                <a:latin typeface="Arial" panose="020B0604020202020204" pitchFamily="34" charset="0"/>
                <a:ea typeface="ＭＳ Ｐゴシック" panose="020B0600070205080204" pitchFamily="34" charset="-128"/>
              </a:rPr>
              <a:t>leadership skills </a:t>
            </a:r>
            <a:r>
              <a:rPr lang="en-US" altLang="en-US" dirty="0" smtClean="0">
                <a:latin typeface="Arial" panose="020B0604020202020204" pitchFamily="34" charset="0"/>
                <a:ea typeface="ＭＳ Ｐゴシック" panose="020B0600070205080204" pitchFamily="34" charset="-128"/>
              </a:rPr>
              <a:t>for board service </a:t>
            </a:r>
            <a:r>
              <a:rPr lang="en-US" altLang="en-US" dirty="0" smtClean="0">
                <a:latin typeface="Arial" panose="020B0604020202020204" pitchFamily="34" charset="0"/>
                <a:ea typeface="ＭＳ Ｐゴシック" panose="020B0600070205080204" pitchFamily="34" charset="-128"/>
              </a:rPr>
              <a:t> to ensure you have the right type of leaders.  But you </a:t>
            </a:r>
            <a:r>
              <a:rPr lang="en-US" altLang="en-US" dirty="0" smtClean="0">
                <a:latin typeface="Arial" panose="020B0604020202020204" pitchFamily="34" charset="0"/>
                <a:ea typeface="ＭＳ Ｐゴシック" panose="020B0600070205080204" pitchFamily="34" charset="-128"/>
              </a:rPr>
              <a:t>should determine what collective skills do we need on our board in order to meet the needs of our membership and business plans that we have. </a:t>
            </a:r>
            <a:endParaRPr lang="en-US" altLang="en-US" dirty="0" smtClean="0">
              <a:latin typeface="Arial" panose="020B0604020202020204" pitchFamily="34" charset="0"/>
              <a:ea typeface="ＭＳ Ｐゴシック" panose="020B0600070205080204" pitchFamily="34" charset="-128"/>
            </a:endParaRPr>
          </a:p>
          <a:p>
            <a:pPr eaLnBrk="1" hangingPunct="1">
              <a:lnSpc>
                <a:spcPct val="90000"/>
              </a:lnSpc>
              <a:spcBef>
                <a:spcPct val="0"/>
              </a:spcBef>
            </a:pPr>
            <a:endParaRPr lang="en-US" altLang="en-US" dirty="0" smtClean="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smtClean="0">
                <a:latin typeface="Arial" panose="020B0604020202020204" pitchFamily="34" charset="0"/>
                <a:ea typeface="ＭＳ Ｐゴシック" panose="020B0600070205080204" pitchFamily="34" charset="-128"/>
              </a:rPr>
              <a:t>This list here is a good general basis</a:t>
            </a:r>
            <a:r>
              <a:rPr lang="en-US" altLang="en-US" baseline="0" dirty="0" smtClean="0">
                <a:latin typeface="Arial" panose="020B0604020202020204" pitchFamily="34" charset="0"/>
                <a:ea typeface="ＭＳ Ｐゴシック" panose="020B0600070205080204" pitchFamily="34" charset="-128"/>
              </a:rPr>
              <a:t> for MPI boards,  based on typical needs, goals and the overall organizations goals c</a:t>
            </a:r>
            <a:r>
              <a:rPr lang="en-US" altLang="en-US" dirty="0" smtClean="0">
                <a:latin typeface="Arial" panose="020B0604020202020204" pitchFamily="34" charset="0"/>
                <a:ea typeface="ＭＳ Ｐゴシック" panose="020B0600070205080204" pitchFamily="34" charset="-128"/>
              </a:rPr>
              <a:t>andidates </a:t>
            </a:r>
            <a:r>
              <a:rPr lang="en-US" altLang="en-US" dirty="0" smtClean="0">
                <a:latin typeface="Arial" panose="020B0604020202020204" pitchFamily="34" charset="0"/>
                <a:ea typeface="ＭＳ Ｐゴシック" panose="020B0600070205080204" pitchFamily="34" charset="-128"/>
              </a:rPr>
              <a:t>that do not posses these skills or a portion of them should in most cases not be considered for board service.  </a:t>
            </a:r>
            <a:endParaRPr lang="en-US" altLang="en-US" dirty="0" smtClean="0">
              <a:latin typeface="Arial" panose="020B0604020202020204" pitchFamily="34" charset="0"/>
              <a:ea typeface="ＭＳ Ｐゴシック" panose="020B0600070205080204" pitchFamily="34" charset="-128"/>
            </a:endParaRPr>
          </a:p>
          <a:p>
            <a:pPr eaLnBrk="1" hangingPunct="1">
              <a:lnSpc>
                <a:spcPct val="90000"/>
              </a:lnSpc>
              <a:spcBef>
                <a:spcPct val="0"/>
              </a:spcBef>
            </a:pPr>
            <a:endParaRPr lang="en-US" altLang="en-US" dirty="0" smtClean="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smtClean="0">
                <a:latin typeface="Arial" panose="020B0604020202020204" pitchFamily="34" charset="0"/>
                <a:ea typeface="ＭＳ Ｐゴシック" panose="020B0600070205080204" pitchFamily="34" charset="-128"/>
              </a:rPr>
              <a:t>You may need to evaluate these though and make adjustments</a:t>
            </a:r>
            <a:r>
              <a:rPr lang="en-US" altLang="en-US" baseline="0" dirty="0" smtClean="0">
                <a:latin typeface="Arial" panose="020B0604020202020204" pitchFamily="34" charset="0"/>
                <a:ea typeface="ＭＳ Ｐゴシック" panose="020B0600070205080204" pitchFamily="34" charset="-128"/>
              </a:rPr>
              <a:t> based on your demographic.</a:t>
            </a:r>
            <a:endParaRPr lang="en-US" altLang="en-US" dirty="0" smtClean="0">
              <a:latin typeface="Arial" panose="020B0604020202020204" pitchFamily="34" charset="0"/>
              <a:ea typeface="ＭＳ Ｐゴシック" panose="020B0600070205080204" pitchFamily="34" charset="-128"/>
            </a:endParaRPr>
          </a:p>
          <a:p>
            <a:pPr eaLnBrk="1" hangingPunct="1">
              <a:lnSpc>
                <a:spcPct val="90000"/>
              </a:lnSpc>
              <a:spcBef>
                <a:spcPct val="0"/>
              </a:spcBef>
            </a:pPr>
            <a:endParaRPr lang="en-US" altLang="en-US" b="1" dirty="0" smtClean="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b="1" dirty="0" smtClean="0">
                <a:latin typeface="Arial" panose="020B0604020202020204" pitchFamily="34" charset="0"/>
                <a:ea typeface="ＭＳ Ｐゴシック" panose="020B0600070205080204" pitchFamily="34" charset="-128"/>
              </a:rPr>
              <a:t>Association Experience </a:t>
            </a:r>
          </a:p>
          <a:p>
            <a:pPr eaLnBrk="1" hangingPunct="1">
              <a:lnSpc>
                <a:spcPct val="90000"/>
              </a:lnSpc>
              <a:spcBef>
                <a:spcPct val="0"/>
              </a:spcBef>
            </a:pPr>
            <a:r>
              <a:rPr lang="en-US" altLang="en-US" b="0" dirty="0" smtClean="0">
                <a:latin typeface="Arial" panose="020B0604020202020204" pitchFamily="34" charset="0"/>
                <a:ea typeface="ＭＳ Ｐゴシック" panose="020B0600070205080204" pitchFamily="34" charset="-128"/>
              </a:rPr>
              <a:t>Basics</a:t>
            </a:r>
            <a:r>
              <a:rPr lang="en-US" altLang="en-US" b="0" baseline="0" dirty="0" smtClean="0">
                <a:latin typeface="Arial" panose="020B0604020202020204" pitchFamily="34" charset="0"/>
                <a:ea typeface="ＭＳ Ｐゴシック" panose="020B0600070205080204" pitchFamily="34" charset="-128"/>
              </a:rPr>
              <a:t> of association management and guidelines</a:t>
            </a:r>
            <a:r>
              <a:rPr lang="en-US" altLang="en-US" b="1" baseline="0" dirty="0" smtClean="0">
                <a:latin typeface="Arial" panose="020B0604020202020204" pitchFamily="34" charset="0"/>
                <a:ea typeface="ＭＳ Ｐゴシック" panose="020B0600070205080204" pitchFamily="34" charset="-128"/>
              </a:rPr>
              <a:t>.</a:t>
            </a:r>
            <a:endParaRPr lang="en-US" altLang="en-US" b="1" dirty="0" smtClean="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b="1" dirty="0" smtClean="0">
                <a:latin typeface="Arial" panose="020B0604020202020204" pitchFamily="34" charset="0"/>
                <a:ea typeface="ＭＳ Ｐゴシック" panose="020B0600070205080204" pitchFamily="34" charset="-128"/>
              </a:rPr>
              <a:t>Community Experience/Leader </a:t>
            </a:r>
          </a:p>
          <a:p>
            <a:pPr eaLnBrk="1" hangingPunct="1">
              <a:lnSpc>
                <a:spcPct val="90000"/>
              </a:lnSpc>
              <a:spcBef>
                <a:spcPct val="0"/>
              </a:spcBef>
            </a:pPr>
            <a:r>
              <a:rPr lang="en-US" altLang="en-US" dirty="0" smtClean="0">
                <a:latin typeface="Arial" panose="020B0604020202020204" pitchFamily="34" charset="0"/>
                <a:ea typeface="ＭＳ Ｐゴシック" panose="020B0600070205080204" pitchFamily="34" charset="-128"/>
              </a:rPr>
              <a:t>Volunteer activity at either the chapter or other community levels</a:t>
            </a:r>
          </a:p>
          <a:p>
            <a:pPr eaLnBrk="1" hangingPunct="1">
              <a:lnSpc>
                <a:spcPct val="90000"/>
              </a:lnSpc>
              <a:spcBef>
                <a:spcPct val="0"/>
              </a:spcBef>
            </a:pPr>
            <a:r>
              <a:rPr lang="en-US" altLang="en-US" b="1" dirty="0" smtClean="0">
                <a:latin typeface="Arial" panose="020B0604020202020204" pitchFamily="34" charset="0"/>
                <a:ea typeface="ＭＳ Ｐゴシック" panose="020B0600070205080204" pitchFamily="34" charset="-128"/>
              </a:rPr>
              <a:t>Diversity </a:t>
            </a:r>
          </a:p>
          <a:p>
            <a:pPr eaLnBrk="1" hangingPunct="1">
              <a:lnSpc>
                <a:spcPct val="90000"/>
              </a:lnSpc>
              <a:spcBef>
                <a:spcPct val="0"/>
              </a:spcBef>
            </a:pPr>
            <a:r>
              <a:rPr lang="en-US" altLang="en-US" dirty="0" smtClean="0">
                <a:latin typeface="Arial" panose="020B0604020202020204" pitchFamily="34" charset="0"/>
                <a:ea typeface="ＭＳ Ｐゴシック" panose="020B0600070205080204" pitchFamily="34" charset="-128"/>
              </a:rPr>
              <a:t>Reflective of the membership/industry </a:t>
            </a:r>
          </a:p>
          <a:p>
            <a:pPr eaLnBrk="1" hangingPunct="1">
              <a:lnSpc>
                <a:spcPct val="90000"/>
              </a:lnSpc>
              <a:spcBef>
                <a:spcPct val="0"/>
              </a:spcBef>
            </a:pPr>
            <a:r>
              <a:rPr lang="en-US" altLang="en-US" b="1" dirty="0" smtClean="0">
                <a:latin typeface="Arial" panose="020B0604020202020204" pitchFamily="34" charset="0"/>
                <a:ea typeface="ＭＳ Ｐゴシック" panose="020B0600070205080204" pitchFamily="34" charset="-128"/>
              </a:rPr>
              <a:t>Functional Experience </a:t>
            </a:r>
          </a:p>
          <a:p>
            <a:pPr eaLnBrk="1" hangingPunct="1">
              <a:lnSpc>
                <a:spcPct val="90000"/>
              </a:lnSpc>
              <a:spcBef>
                <a:spcPct val="0"/>
              </a:spcBef>
            </a:pPr>
            <a:r>
              <a:rPr lang="en-US" altLang="en-US" dirty="0" smtClean="0">
                <a:latin typeface="Arial" panose="020B0604020202020204" pitchFamily="34" charset="0"/>
                <a:ea typeface="ＭＳ Ｐゴシック" panose="020B0600070205080204" pitchFamily="34" charset="-128"/>
              </a:rPr>
              <a:t>Reflective of vertical Industry segments </a:t>
            </a:r>
          </a:p>
          <a:p>
            <a:pPr eaLnBrk="1" hangingPunct="1">
              <a:lnSpc>
                <a:spcPct val="90000"/>
              </a:lnSpc>
              <a:spcBef>
                <a:spcPct val="0"/>
              </a:spcBef>
            </a:pPr>
            <a:r>
              <a:rPr lang="en-US" altLang="en-US" b="1" dirty="0" smtClean="0">
                <a:latin typeface="Arial" panose="020B0604020202020204" pitchFamily="34" charset="0"/>
                <a:ea typeface="ＭＳ Ｐゴシック" panose="020B0600070205080204" pitchFamily="34" charset="-128"/>
              </a:rPr>
              <a:t>Global Mindset/Emerging Markets Expertise </a:t>
            </a:r>
          </a:p>
          <a:p>
            <a:pPr eaLnBrk="1" hangingPunct="1">
              <a:lnSpc>
                <a:spcPct val="90000"/>
              </a:lnSpc>
              <a:spcBef>
                <a:spcPct val="0"/>
              </a:spcBef>
            </a:pPr>
            <a:r>
              <a:rPr lang="en-US" altLang="en-US" dirty="0" smtClean="0">
                <a:latin typeface="Arial" panose="020B0604020202020204" pitchFamily="34" charset="0"/>
                <a:ea typeface="ＭＳ Ｐゴシック" panose="020B0600070205080204" pitchFamily="34" charset="-128"/>
              </a:rPr>
              <a:t>Mindset and approach which is open to universal concepts and implications of decisions worldwide </a:t>
            </a:r>
          </a:p>
          <a:p>
            <a:pPr eaLnBrk="1" hangingPunct="1">
              <a:lnSpc>
                <a:spcPct val="90000"/>
              </a:lnSpc>
              <a:spcBef>
                <a:spcPct val="0"/>
              </a:spcBef>
            </a:pPr>
            <a:r>
              <a:rPr lang="en-US" altLang="en-US" b="1" dirty="0" smtClean="0">
                <a:latin typeface="Arial" panose="020B0604020202020204" pitchFamily="34" charset="0"/>
                <a:ea typeface="ＭＳ Ｐゴシック" panose="020B0600070205080204" pitchFamily="34" charset="-128"/>
              </a:rPr>
              <a:t>Financial Expertise </a:t>
            </a:r>
          </a:p>
          <a:p>
            <a:pPr eaLnBrk="1" hangingPunct="1">
              <a:lnSpc>
                <a:spcPct val="90000"/>
              </a:lnSpc>
              <a:spcBef>
                <a:spcPct val="0"/>
              </a:spcBef>
            </a:pPr>
            <a:r>
              <a:rPr lang="en-US" altLang="en-US" dirty="0" smtClean="0">
                <a:latin typeface="Arial" panose="020B0604020202020204" pitchFamily="34" charset="0"/>
                <a:ea typeface="ＭＳ Ｐゴシック" panose="020B0600070205080204" pitchFamily="34" charset="-128"/>
              </a:rPr>
              <a:t>Demonstrated skill in financial principles and analysis </a:t>
            </a:r>
          </a:p>
          <a:p>
            <a:pPr eaLnBrk="1" hangingPunct="1">
              <a:lnSpc>
                <a:spcPct val="90000"/>
              </a:lnSpc>
              <a:spcBef>
                <a:spcPct val="0"/>
              </a:spcBef>
            </a:pPr>
            <a:r>
              <a:rPr lang="en-US" altLang="en-US" b="1" dirty="0" smtClean="0">
                <a:latin typeface="Arial" panose="020B0604020202020204" pitchFamily="34" charset="0"/>
                <a:ea typeface="ＭＳ Ｐゴシック" panose="020B0600070205080204" pitchFamily="34" charset="-128"/>
              </a:rPr>
              <a:t>Global Operational Experience—Non-Profit or Corporate </a:t>
            </a:r>
          </a:p>
          <a:p>
            <a:pPr eaLnBrk="1" hangingPunct="1">
              <a:lnSpc>
                <a:spcPct val="90000"/>
              </a:lnSpc>
              <a:spcBef>
                <a:spcPct val="0"/>
              </a:spcBef>
            </a:pPr>
            <a:r>
              <a:rPr lang="en-US" altLang="en-US" dirty="0" smtClean="0">
                <a:latin typeface="Arial" panose="020B0604020202020204" pitchFamily="34" charset="0"/>
                <a:ea typeface="ＭＳ Ｐゴシック" panose="020B0600070205080204" pitchFamily="34" charset="-128"/>
              </a:rPr>
              <a:t>Work experience with a global enterprise </a:t>
            </a:r>
          </a:p>
          <a:p>
            <a:pPr eaLnBrk="1" hangingPunct="1">
              <a:lnSpc>
                <a:spcPct val="90000"/>
              </a:lnSpc>
              <a:spcBef>
                <a:spcPct val="0"/>
              </a:spcBef>
            </a:pPr>
            <a:r>
              <a:rPr lang="en-US" altLang="en-US" b="1" dirty="0" smtClean="0">
                <a:latin typeface="Arial" panose="020B0604020202020204" pitchFamily="34" charset="0"/>
                <a:ea typeface="ＭＳ Ｐゴシック" panose="020B0600070205080204" pitchFamily="34" charset="-128"/>
              </a:rPr>
              <a:t>Governance </a:t>
            </a:r>
          </a:p>
          <a:p>
            <a:pPr eaLnBrk="1" hangingPunct="1">
              <a:lnSpc>
                <a:spcPct val="90000"/>
              </a:lnSpc>
              <a:spcBef>
                <a:spcPct val="0"/>
              </a:spcBef>
            </a:pPr>
            <a:r>
              <a:rPr lang="en-US" altLang="en-US" dirty="0" smtClean="0">
                <a:latin typeface="Arial" panose="020B0604020202020204" pitchFamily="34" charset="0"/>
                <a:ea typeface="ＭＳ Ｐゴシック" panose="020B0600070205080204" pitchFamily="34" charset="-128"/>
              </a:rPr>
              <a:t>Knowledge of the principles of good governance; successful experience on corporate and/or nonprofit boards so that best practices can be shared </a:t>
            </a:r>
          </a:p>
          <a:p>
            <a:pPr eaLnBrk="1" hangingPunct="1">
              <a:lnSpc>
                <a:spcPct val="90000"/>
              </a:lnSpc>
              <a:spcBef>
                <a:spcPct val="0"/>
              </a:spcBef>
            </a:pPr>
            <a:r>
              <a:rPr lang="en-US" altLang="en-US" b="1" dirty="0" smtClean="0">
                <a:latin typeface="Arial" panose="020B0604020202020204" pitchFamily="34" charset="0"/>
                <a:ea typeface="ＭＳ Ｐゴシック" panose="020B0600070205080204" pitchFamily="34" charset="-128"/>
              </a:rPr>
              <a:t>Strategic Planning</a:t>
            </a:r>
          </a:p>
          <a:p>
            <a:pPr eaLnBrk="1" hangingPunct="1">
              <a:lnSpc>
                <a:spcPct val="90000"/>
              </a:lnSpc>
              <a:spcBef>
                <a:spcPct val="0"/>
              </a:spcBef>
            </a:pPr>
            <a:r>
              <a:rPr lang="en-US" altLang="en-US" dirty="0" smtClean="0">
                <a:latin typeface="Arial" panose="020B0604020202020204" pitchFamily="34" charset="0"/>
                <a:ea typeface="ＭＳ Ｐゴシック" panose="020B0600070205080204" pitchFamily="34" charset="-128"/>
              </a:rPr>
              <a:t>Competency and experience</a:t>
            </a:r>
          </a:p>
          <a:p>
            <a:pPr eaLnBrk="1" hangingPunct="1">
              <a:lnSpc>
                <a:spcPct val="90000"/>
              </a:lnSpc>
              <a:spcBef>
                <a:spcPct val="0"/>
              </a:spcBef>
            </a:pPr>
            <a:r>
              <a:rPr lang="en-US" altLang="en-US" b="1" dirty="0" smtClean="0">
                <a:latin typeface="Arial" panose="020B0604020202020204" pitchFamily="34" charset="0"/>
                <a:ea typeface="ＭＳ Ｐゴシック" panose="020B0600070205080204" pitchFamily="34" charset="-128"/>
              </a:rPr>
              <a:t>Industry Experience </a:t>
            </a:r>
          </a:p>
          <a:p>
            <a:pPr eaLnBrk="1" hangingPunct="1">
              <a:lnSpc>
                <a:spcPct val="90000"/>
              </a:lnSpc>
              <a:spcBef>
                <a:spcPct val="0"/>
              </a:spcBef>
            </a:pPr>
            <a:r>
              <a:rPr lang="en-US" altLang="en-US" dirty="0" smtClean="0">
                <a:latin typeface="Arial" panose="020B0604020202020204" pitchFamily="34" charset="0"/>
                <a:ea typeface="ＭＳ Ｐゴシック" panose="020B0600070205080204" pitchFamily="34" charset="-128"/>
              </a:rPr>
              <a:t>Experience in one or more aspects of the global meetings industry </a:t>
            </a:r>
          </a:p>
          <a:p>
            <a:pPr eaLnBrk="1" hangingPunct="1">
              <a:lnSpc>
                <a:spcPct val="90000"/>
              </a:lnSpc>
              <a:spcBef>
                <a:spcPct val="0"/>
              </a:spcBef>
            </a:pPr>
            <a:r>
              <a:rPr lang="en-US" altLang="en-US" b="1" dirty="0" smtClean="0">
                <a:latin typeface="Arial" panose="020B0604020202020204" pitchFamily="34" charset="0"/>
                <a:ea typeface="ＭＳ Ｐゴシック" panose="020B0600070205080204" pitchFamily="34" charset="-128"/>
              </a:rPr>
              <a:t>Marketing </a:t>
            </a:r>
          </a:p>
          <a:p>
            <a:pPr eaLnBrk="1" hangingPunct="1">
              <a:lnSpc>
                <a:spcPct val="90000"/>
              </a:lnSpc>
              <a:spcBef>
                <a:spcPct val="0"/>
              </a:spcBef>
            </a:pPr>
            <a:r>
              <a:rPr lang="en-US" altLang="en-US" dirty="0" smtClean="0">
                <a:latin typeface="Arial" panose="020B0604020202020204" pitchFamily="34" charset="0"/>
                <a:ea typeface="ＭＳ Ｐゴシック" panose="020B0600070205080204" pitchFamily="34" charset="-128"/>
              </a:rPr>
              <a:t>Evidence of knowledge and application of marketing principles</a:t>
            </a:r>
          </a:p>
          <a:p>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14</a:t>
            </a:fld>
            <a:endParaRPr lang="en-US"/>
          </a:p>
        </p:txBody>
      </p:sp>
    </p:spTree>
    <p:extLst>
      <p:ext uri="{BB962C8B-B14F-4D97-AF65-F5344CB8AC3E}">
        <p14:creationId xmlns:p14="http://schemas.microsoft.com/office/powerpoint/2010/main" val="1379170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92D050"/>
                </a:solidFill>
              </a:rPr>
              <a:t>– If the world were a perfect place and you could create the ultimate board what would it look like?</a:t>
            </a:r>
          </a:p>
          <a:p>
            <a:r>
              <a:rPr lang="en-US" altLang="en-US" dirty="0"/>
              <a:t>Genuine interest &amp; passion for membership</a:t>
            </a:r>
          </a:p>
          <a:p>
            <a:r>
              <a:rPr lang="en-US" altLang="en-US" dirty="0"/>
              <a:t>Positive person -a can-do-attitude</a:t>
            </a:r>
          </a:p>
          <a:p>
            <a:r>
              <a:rPr lang="en-US" altLang="en-US" dirty="0"/>
              <a:t>Willingness to commit the time</a:t>
            </a:r>
          </a:p>
          <a:p>
            <a:r>
              <a:rPr lang="en-US" altLang="en-US" dirty="0"/>
              <a:t>Good Listener</a:t>
            </a:r>
          </a:p>
          <a:p>
            <a:r>
              <a:rPr lang="en-US" altLang="en-US" dirty="0"/>
              <a:t>Visionary</a:t>
            </a:r>
          </a:p>
          <a:p>
            <a:r>
              <a:rPr lang="en-US" altLang="en-US" dirty="0"/>
              <a:t>Leadership qualities</a:t>
            </a:r>
          </a:p>
          <a:p>
            <a:r>
              <a:rPr lang="en-US" altLang="en-US" dirty="0"/>
              <a:t>Team Player</a:t>
            </a:r>
          </a:p>
          <a:p>
            <a:endParaRPr lang="en-US" altLang="en-US" dirty="0"/>
          </a:p>
          <a:p>
            <a:r>
              <a:rPr lang="en-US" altLang="en-US" dirty="0"/>
              <a:t>Your board should as part of their nominations process give you guidance on these things.  Ask for a meeting with your Office of the President or have your chair, the Immediate Past President assist you with determining these items.</a:t>
            </a:r>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15</a:t>
            </a:fld>
            <a:endParaRPr lang="en-US"/>
          </a:p>
        </p:txBody>
      </p:sp>
    </p:spTree>
    <p:extLst>
      <p:ext uri="{BB962C8B-B14F-4D97-AF65-F5344CB8AC3E}">
        <p14:creationId xmlns:p14="http://schemas.microsoft.com/office/powerpoint/2010/main" val="3963222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92D050"/>
                </a:solidFill>
              </a:rPr>
              <a:t>– These things are valuable but secondary to good leadership and Must have’s</a:t>
            </a:r>
          </a:p>
          <a:p>
            <a:r>
              <a:rPr lang="en-US" altLang="en-US" dirty="0"/>
              <a:t>Specific skills and talents – For example marketing experience.  Not all individuals need to possess this to serve.  Potentially none, you could gain this skill in a committee member.  Strong leaders will surround themselves with committee members who posses the skills they lack.</a:t>
            </a:r>
          </a:p>
          <a:p>
            <a:endParaRPr lang="en-US" altLang="en-US" dirty="0"/>
          </a:p>
          <a:p>
            <a:r>
              <a:rPr lang="en-US" altLang="en-US" dirty="0"/>
              <a:t>Areas of expertise</a:t>
            </a:r>
          </a:p>
          <a:p>
            <a:endParaRPr lang="en-US" altLang="en-US" dirty="0"/>
          </a:p>
          <a:p>
            <a:r>
              <a:rPr lang="en-US" altLang="en-US" dirty="0"/>
              <a:t>Contacts – Great to have, but not necessary to serve</a:t>
            </a:r>
          </a:p>
          <a:p>
            <a:endParaRPr lang="en-US" altLang="en-US" dirty="0"/>
          </a:p>
          <a:p>
            <a:r>
              <a:rPr lang="en-US" altLang="en-US" dirty="0"/>
              <a:t>Influence in the Community/Industry</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16</a:t>
            </a:fld>
            <a:endParaRPr lang="en-US"/>
          </a:p>
        </p:txBody>
      </p:sp>
    </p:spTree>
    <p:extLst>
      <p:ext uri="{BB962C8B-B14F-4D97-AF65-F5344CB8AC3E}">
        <p14:creationId xmlns:p14="http://schemas.microsoft.com/office/powerpoint/2010/main" val="3036737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92D050"/>
                </a:solidFill>
              </a:rPr>
              <a:t>– These things are valuable but secondary to good leadership and Must have’s</a:t>
            </a:r>
          </a:p>
          <a:p>
            <a:r>
              <a:rPr lang="en-US" altLang="en-US" dirty="0"/>
              <a:t>Specific skills and talents – For example marketing experience.  Not all individuals need to possess this to serve.  Potentially none, you could gain this skill in a committee member.  Strong leaders will surround themselves with committee members who posses the skills they lack.</a:t>
            </a:r>
          </a:p>
          <a:p>
            <a:endParaRPr lang="en-US" altLang="en-US" dirty="0"/>
          </a:p>
          <a:p>
            <a:r>
              <a:rPr lang="en-US" altLang="en-US" dirty="0"/>
              <a:t>Areas of expertise</a:t>
            </a:r>
          </a:p>
          <a:p>
            <a:r>
              <a:rPr lang="en-US" altLang="en-US" dirty="0"/>
              <a:t>No what you won’t accept either.  It’s better to have an empty spot than filling it with the wrong individual because you have no one else.</a:t>
            </a:r>
          </a:p>
          <a:p>
            <a:endParaRPr lang="en-US" altLang="en-US" dirty="0"/>
          </a:p>
          <a:p>
            <a:r>
              <a:rPr lang="en-US" altLang="en-US" dirty="0"/>
              <a:t>Talks too much – they keep progress from happening</a:t>
            </a:r>
          </a:p>
          <a:p>
            <a:r>
              <a:rPr lang="en-US" altLang="en-US" dirty="0"/>
              <a:t>Arrogant</a:t>
            </a:r>
          </a:p>
          <a:p>
            <a:r>
              <a:rPr lang="en-US" altLang="en-US" dirty="0"/>
              <a:t>Not the right motivation</a:t>
            </a:r>
          </a:p>
          <a:p>
            <a:r>
              <a:rPr lang="en-US" altLang="en-US" dirty="0"/>
              <a:t>Is already serving on too many boards</a:t>
            </a:r>
          </a:p>
          <a:p>
            <a:r>
              <a:rPr lang="en-US" altLang="en-US" dirty="0"/>
              <a:t>Not a team player</a:t>
            </a:r>
          </a:p>
          <a:p>
            <a:r>
              <a:rPr lang="en-US" altLang="en-US" dirty="0"/>
              <a:t>Doesn’t see the forest for the trees – The get caught in the weeds.  They are in too deep and can’t process the big picture</a:t>
            </a:r>
          </a:p>
          <a:p>
            <a:r>
              <a:rPr lang="en-US" altLang="en-US" dirty="0"/>
              <a:t>Works in a company at odds with our mission</a:t>
            </a:r>
          </a:p>
          <a:p>
            <a:endParaRPr lang="en-US" altLang="en-US" dirty="0"/>
          </a:p>
          <a:p>
            <a:r>
              <a:rPr lang="en-US" altLang="en-US" dirty="0"/>
              <a:t>Influence in the Community/Industry</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17</a:t>
            </a:fld>
            <a:endParaRPr lang="en-US"/>
          </a:p>
        </p:txBody>
      </p:sp>
    </p:spTree>
    <p:extLst>
      <p:ext uri="{BB962C8B-B14F-4D97-AF65-F5344CB8AC3E}">
        <p14:creationId xmlns:p14="http://schemas.microsoft.com/office/powerpoint/2010/main" val="4101472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Ok, so let’s recap</a:t>
            </a:r>
          </a:p>
          <a:p>
            <a:r>
              <a:rPr lang="en-US" altLang="en-US" dirty="0"/>
              <a:t> - You now know that you have an important role</a:t>
            </a:r>
          </a:p>
          <a:p>
            <a:r>
              <a:rPr lang="en-US" altLang="en-US" dirty="0"/>
              <a:t> - you need to select strong leaders to serve on the great board you are trying to build</a:t>
            </a:r>
          </a:p>
          <a:p>
            <a:r>
              <a:rPr lang="en-US" altLang="en-US" dirty="0"/>
              <a:t> - You understand the collective skills you need, your must have criteria, the boards wants vs. needs and you have even know what you won’t allow or accept.</a:t>
            </a:r>
          </a:p>
          <a:p>
            <a:endParaRPr lang="en-US" altLang="en-US" dirty="0"/>
          </a:p>
          <a:p>
            <a:r>
              <a:rPr lang="en-US" altLang="en-US" dirty="0"/>
              <a:t>It’s time to start the process of selecting these individuals, and putting pen to paper.</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18</a:t>
            </a:fld>
            <a:endParaRPr lang="en-US"/>
          </a:p>
        </p:txBody>
      </p:sp>
    </p:spTree>
    <p:extLst>
      <p:ext uri="{BB962C8B-B14F-4D97-AF65-F5344CB8AC3E}">
        <p14:creationId xmlns:p14="http://schemas.microsoft.com/office/powerpoint/2010/main" val="1391673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ltLang="en-US" dirty="0"/>
              <a:t>Finally – Your Process.  You need to have clear procedures in place for each step of the process.  Some are defined by MPI Global and others are developed at the chapter level.  Know where yours are and share with the full committee the procedures.</a:t>
            </a:r>
          </a:p>
          <a:p>
            <a:endParaRPr lang="en-US" altLang="en-US" dirty="0"/>
          </a:p>
          <a:p>
            <a:r>
              <a:rPr lang="en-US" altLang="en-US" dirty="0"/>
              <a:t>Do you have a plan for the events that must happen</a:t>
            </a:r>
          </a:p>
          <a:p>
            <a:r>
              <a:rPr lang="en-US" altLang="en-US" dirty="0"/>
              <a:t>If you’re not prepared you can easily pick the wrong people.</a:t>
            </a:r>
          </a:p>
          <a:p>
            <a:endParaRPr lang="en-US" altLang="en-US" dirty="0"/>
          </a:p>
          <a:p>
            <a:r>
              <a:rPr lang="en-US" altLang="en-US" dirty="0"/>
              <a:t>What is your process for applications, interviews, selection and on.  We have tools available if you don’t have a plan.  CLRP can support you and your CBM.  We are not going into detail here today about the flow of applications to selection as each chapter should have a policy or process in place already and they vary.  The goal for you today is to make sure you understand what that is.  If your chapter doesn’t have this then set up a call with your CBM immediately and they can support as well as CLRP.</a:t>
            </a:r>
          </a:p>
          <a:p>
            <a:endParaRPr lang="en-US" altLang="en-US" dirty="0"/>
          </a:p>
          <a:p>
            <a:r>
              <a:rPr lang="en-US" altLang="en-US" dirty="0"/>
              <a:t>ALWAYS recruit from a position of strength</a:t>
            </a:r>
          </a:p>
          <a:p>
            <a:r>
              <a:rPr lang="en-US" altLang="en-US" dirty="0"/>
              <a:t>It’s an honor to be asked to serve on a board</a:t>
            </a:r>
          </a:p>
          <a:p>
            <a:r>
              <a:rPr lang="en-US" altLang="en-US" dirty="0"/>
              <a:t>It is a serious commitment to serve on a board</a:t>
            </a:r>
          </a:p>
          <a:p>
            <a:r>
              <a:rPr lang="en-US" altLang="en-US" dirty="0"/>
              <a:t>NEVER revert to accepting just warm blood and pulse</a:t>
            </a:r>
          </a:p>
          <a:p>
            <a:r>
              <a:rPr lang="en-US" altLang="en-US" dirty="0"/>
              <a:t>You DO NOT need high profile people </a:t>
            </a:r>
          </a:p>
          <a:p>
            <a:r>
              <a:rPr lang="en-US" altLang="en-US" dirty="0"/>
              <a:t>Your organization is Worthy!</a:t>
            </a:r>
          </a:p>
          <a:p>
            <a:r>
              <a:rPr lang="en-US" altLang="en-US" dirty="0"/>
              <a:t>Be clear about what matters most – vision/mission</a:t>
            </a:r>
          </a:p>
          <a:p>
            <a:r>
              <a:rPr lang="en-US" altLang="en-US" dirty="0"/>
              <a:t>Set clear, written board expectations and share in advance of placement</a:t>
            </a:r>
          </a:p>
          <a:p>
            <a:r>
              <a:rPr lang="en-US" altLang="en-US" dirty="0"/>
              <a:t>Know what you need</a:t>
            </a:r>
          </a:p>
          <a:p>
            <a:r>
              <a:rPr lang="en-US" altLang="en-US" dirty="0"/>
              <a:t>Know who you are looking for</a:t>
            </a:r>
          </a:p>
          <a:p>
            <a:r>
              <a:rPr lang="en-US" altLang="en-US" dirty="0"/>
              <a:t>Everyone is recruiting from the same expectations of what you want and need to accomplish</a:t>
            </a:r>
          </a:p>
          <a:p>
            <a:r>
              <a:rPr lang="en-US" altLang="en-US" dirty="0"/>
              <a:t>Have clear job descriptions</a:t>
            </a:r>
          </a:p>
          <a:p>
            <a:r>
              <a:rPr lang="en-US" altLang="en-US" dirty="0"/>
              <a:t>Recruit based on who you are AND who fits best with who you are and where you want to go</a:t>
            </a:r>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19</a:t>
            </a:fld>
            <a:endParaRPr lang="en-US"/>
          </a:p>
        </p:txBody>
      </p:sp>
    </p:spTree>
    <p:extLst>
      <p:ext uri="{BB962C8B-B14F-4D97-AF65-F5344CB8AC3E}">
        <p14:creationId xmlns:p14="http://schemas.microsoft.com/office/powerpoint/2010/main" val="371106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8437" indent="-188437">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255EB066-CB58-F04A-8366-BBFDAD448904}" type="slidenum">
              <a:rPr lang="en-US" smtClean="0"/>
              <a:pPr/>
              <a:t>2</a:t>
            </a:fld>
            <a:endParaRPr lang="en-US" dirty="0"/>
          </a:p>
        </p:txBody>
      </p:sp>
    </p:spTree>
    <p:extLst>
      <p:ext uri="{BB962C8B-B14F-4D97-AF65-F5344CB8AC3E}">
        <p14:creationId xmlns:p14="http://schemas.microsoft.com/office/powerpoint/2010/main" val="2819261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altLang="en-US" sz="2000" dirty="0"/>
          </a:p>
          <a:p>
            <a:r>
              <a:rPr lang="en-US" altLang="en-US" sz="2000" dirty="0"/>
              <a:t>Be sure your processes include</a:t>
            </a:r>
          </a:p>
          <a:p>
            <a:r>
              <a:rPr lang="en-US" altLang="en-US" sz="2000" dirty="0"/>
              <a:t>Create Interview Questions from your Must Have Criteria</a:t>
            </a:r>
          </a:p>
          <a:p>
            <a:pPr lvl="1"/>
            <a:r>
              <a:rPr lang="en-US" altLang="en-US" sz="2000" dirty="0"/>
              <a:t>Where do they lead currently, are they putting themselves out there, learning and growing</a:t>
            </a:r>
          </a:p>
          <a:p>
            <a:pPr lvl="1"/>
            <a:r>
              <a:rPr lang="en-US" altLang="en-US" sz="2000" dirty="0"/>
              <a:t>Do they have a positive attitude or are they telling you they don’t have time</a:t>
            </a:r>
          </a:p>
          <a:p>
            <a:pPr lvl="1"/>
            <a:r>
              <a:rPr lang="en-US" altLang="en-US" sz="2000" dirty="0"/>
              <a:t>Never ask how much time are they willing to give</a:t>
            </a:r>
          </a:p>
          <a:p>
            <a:pPr lvl="1"/>
            <a:r>
              <a:rPr lang="en-US" altLang="en-US" sz="2000" dirty="0"/>
              <a:t>State how much time it will take, remember you are proud of who the organization is and you believe in the work.  If they feel honored they will be willing</a:t>
            </a:r>
          </a:p>
          <a:p>
            <a:pPr lvl="1"/>
            <a:endParaRPr lang="en-US" altLang="en-US" sz="1600" dirty="0"/>
          </a:p>
          <a:p>
            <a:pPr lvl="1"/>
            <a:endParaRPr lang="en-US" altLang="en-US" sz="1600" dirty="0"/>
          </a:p>
          <a:p>
            <a:pPr lvl="1"/>
            <a:r>
              <a:rPr lang="en-US" altLang="en-US" sz="1600" dirty="0"/>
              <a:t>Potential Questions</a:t>
            </a:r>
          </a:p>
          <a:p>
            <a:pPr lvl="1"/>
            <a:r>
              <a:rPr lang="en-US" altLang="en-US" sz="1600" dirty="0"/>
              <a:t>Are you involved with any other boards</a:t>
            </a:r>
          </a:p>
          <a:p>
            <a:pPr lvl="1"/>
            <a:r>
              <a:rPr lang="en-US" altLang="en-US" sz="1600" dirty="0"/>
              <a:t>Have you ever served on a board before</a:t>
            </a:r>
          </a:p>
          <a:p>
            <a:pPr lvl="1"/>
            <a:r>
              <a:rPr lang="en-US" altLang="en-US" sz="1600" dirty="0"/>
              <a:t>Tell us about your volunteer experiences</a:t>
            </a:r>
          </a:p>
          <a:p>
            <a:pPr lvl="1"/>
            <a:r>
              <a:rPr lang="en-US" altLang="en-US" sz="1600" dirty="0"/>
              <a:t>What causes are you passionate about</a:t>
            </a:r>
          </a:p>
          <a:p>
            <a:pPr lvl="1"/>
            <a:r>
              <a:rPr lang="en-US" altLang="en-US" sz="1600" dirty="0"/>
              <a:t>What interested you in this opportunity</a:t>
            </a:r>
          </a:p>
          <a:p>
            <a:pPr lvl="1"/>
            <a:r>
              <a:rPr lang="en-US" altLang="en-US" sz="1600" dirty="0"/>
              <a:t>What special skills would you bring to this board</a:t>
            </a:r>
          </a:p>
          <a:p>
            <a:pPr lvl="1"/>
            <a:r>
              <a:rPr lang="en-US" altLang="en-US" sz="1600" dirty="0"/>
              <a:t>How would you add value to our organization</a:t>
            </a:r>
          </a:p>
          <a:p>
            <a:pPr lvl="1"/>
            <a:r>
              <a:rPr lang="en-US" altLang="en-US" sz="1600" dirty="0"/>
              <a:t>Discuss time commitment</a:t>
            </a:r>
          </a:p>
          <a:p>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20</a:t>
            </a:fld>
            <a:endParaRPr lang="en-US"/>
          </a:p>
        </p:txBody>
      </p:sp>
    </p:spTree>
    <p:extLst>
      <p:ext uri="{BB962C8B-B14F-4D97-AF65-F5344CB8AC3E}">
        <p14:creationId xmlns:p14="http://schemas.microsoft.com/office/powerpoint/2010/main" val="399988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21</a:t>
            </a:fld>
            <a:endParaRPr lang="en-US"/>
          </a:p>
        </p:txBody>
      </p:sp>
    </p:spTree>
    <p:extLst>
      <p:ext uri="{BB962C8B-B14F-4D97-AF65-F5344CB8AC3E}">
        <p14:creationId xmlns:p14="http://schemas.microsoft.com/office/powerpoint/2010/main" val="823683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Officer</a:t>
            </a:r>
            <a:r>
              <a:rPr lang="en-US" baseline="0" dirty="0" smtClean="0"/>
              <a:t> Term limits</a:t>
            </a:r>
          </a:p>
          <a:p>
            <a:endParaRPr lang="en-US" baseline="0" dirty="0" smtClean="0"/>
          </a:p>
          <a:p>
            <a:r>
              <a:rPr lang="en-US" baseline="0" dirty="0" smtClean="0"/>
              <a:t>Serve one year term in any role.  Can re-apply for an additional one year term in the same role for a total of two consecutive years.  After two terms they must apply for an alternate role</a:t>
            </a:r>
          </a:p>
          <a:p>
            <a:endParaRPr lang="en-US" baseline="0" dirty="0" smtClean="0"/>
          </a:p>
          <a:p>
            <a:r>
              <a:rPr lang="en-US" baseline="0" dirty="0" smtClean="0"/>
              <a:t>After skipping a year they can apply for that same role again.  </a:t>
            </a:r>
          </a:p>
          <a:p>
            <a:r>
              <a:rPr lang="en-US" baseline="0" dirty="0" smtClean="0"/>
              <a:t>In the event they were filling a role that had yet expired, for example stepped in for the last 3 months of a year.  That term shall not be considered for re-election purposes and it doesn’t count toward the two terms.</a:t>
            </a:r>
          </a:p>
          <a:p>
            <a:endParaRPr lang="en-US" baseline="0" dirty="0" smtClean="0"/>
          </a:p>
          <a:p>
            <a:r>
              <a:rPr lang="en-US" baseline="0" dirty="0" smtClean="0"/>
              <a:t>Directors</a:t>
            </a:r>
          </a:p>
          <a:p>
            <a:r>
              <a:rPr lang="en-US" baseline="0" dirty="0" smtClean="0"/>
              <a:t>One year term and can apply for up to two additional one year terms in the same role.  After serving 3 consecutive years they would need to apply for an alternate role.</a:t>
            </a:r>
          </a:p>
          <a:p>
            <a:r>
              <a:rPr lang="en-US" baseline="0" dirty="0" smtClean="0"/>
              <a:t>Directors can only serve a maximum of 6 consecutive years in a directors role.  At that point they either need to be elected as an officer or step down.</a:t>
            </a:r>
          </a:p>
          <a:p>
            <a:endParaRPr lang="en-US" baseline="0" dirty="0" smtClean="0"/>
          </a:p>
          <a:p>
            <a:r>
              <a:rPr lang="en-US" baseline="0" dirty="0" smtClean="0"/>
              <a:t>If this doesn’t match what your chapter does you need to contact your CBM and they can assist you in clarifying your policies.</a:t>
            </a:r>
          </a:p>
          <a:p>
            <a:endParaRPr lang="en-US" baseline="0" dirty="0" smtClean="0"/>
          </a:p>
          <a:p>
            <a:r>
              <a:rPr lang="en-US" baseline="0" dirty="0" smtClean="0"/>
              <a:t>Your chapter administrators can also assist with terms, who has served where and for how long.   This will give you a clear picture of who is eligible for what roles, who cannot reapply, etc.</a:t>
            </a:r>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22</a:t>
            </a:fld>
            <a:endParaRPr lang="en-US"/>
          </a:p>
        </p:txBody>
      </p:sp>
    </p:spTree>
    <p:extLst>
      <p:ext uri="{BB962C8B-B14F-4D97-AF65-F5344CB8AC3E}">
        <p14:creationId xmlns:p14="http://schemas.microsoft.com/office/powerpoint/2010/main" val="2942472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one – Present the slate to the board on the external slate template provided in CLRP – The board will approve the officers </a:t>
            </a:r>
          </a:p>
          <a:p>
            <a:endParaRPr lang="en-US" dirty="0" smtClean="0"/>
          </a:p>
          <a:p>
            <a:r>
              <a:rPr lang="en-US" dirty="0" smtClean="0"/>
              <a:t>Step two -  Present your slate to membership on the template provided with the wording</a:t>
            </a:r>
            <a:r>
              <a:rPr lang="en-US" baseline="0" dirty="0" smtClean="0"/>
              <a:t> already created for you.  Allow 30 days for vote</a:t>
            </a:r>
          </a:p>
          <a:p>
            <a:endParaRPr lang="en-US" baseline="0" dirty="0" smtClean="0"/>
          </a:p>
          <a:p>
            <a:r>
              <a:rPr lang="en-US" baseline="0" dirty="0" smtClean="0"/>
              <a:t>Step three – Chapter administrator or IPP, need to verify will submit the slate to your CBM on the internal slate template with member ID (This should be verified prior to membership voting)</a:t>
            </a:r>
          </a:p>
          <a:p>
            <a:endParaRPr lang="en-US" baseline="0" dirty="0" smtClean="0"/>
          </a:p>
          <a:p>
            <a:r>
              <a:rPr lang="en-US" baseline="0" dirty="0" smtClean="0"/>
              <a:t>Step Four – Will begin with plan for on-boarding chapters, sending in full roster with contact info to CBM and official transition plans</a:t>
            </a:r>
          </a:p>
          <a:p>
            <a:endParaRPr lang="en-US" baseline="0" dirty="0" smtClean="0"/>
          </a:p>
          <a:p>
            <a:r>
              <a:rPr lang="en-US" baseline="0" dirty="0" smtClean="0"/>
              <a:t>Step Five – Install your board at the annual meeting</a:t>
            </a:r>
          </a:p>
          <a:p>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23</a:t>
            </a:fld>
            <a:endParaRPr lang="en-US"/>
          </a:p>
        </p:txBody>
      </p:sp>
    </p:spTree>
    <p:extLst>
      <p:ext uri="{BB962C8B-B14F-4D97-AF65-F5344CB8AC3E}">
        <p14:creationId xmlns:p14="http://schemas.microsoft.com/office/powerpoint/2010/main" val="241947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everything you need</a:t>
            </a:r>
            <a:r>
              <a:rPr lang="en-US" baseline="0" dirty="0" smtClean="0"/>
              <a:t> on the CLRP.  Work with your chair (IPP) to ensure you have everything.  The board should have this in place for the committee but if not work with them to determine your plan.</a:t>
            </a:r>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24</a:t>
            </a:fld>
            <a:endParaRPr lang="en-US"/>
          </a:p>
        </p:txBody>
      </p:sp>
    </p:spTree>
    <p:extLst>
      <p:ext uri="{BB962C8B-B14F-4D97-AF65-F5344CB8AC3E}">
        <p14:creationId xmlns:p14="http://schemas.microsoft.com/office/powerpoint/2010/main" val="426920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xfrm>
            <a:off x="710248" y="4303054"/>
            <a:ext cx="5681980" cy="4616000"/>
          </a:xfrm>
        </p:spPr>
        <p:txBody>
          <a:bodyPr wrap="square" numCol="1" anchor="t" anchorCtr="0" compatLnSpc="1">
            <a:prstTxWarp prst="textNoShape">
              <a:avLst/>
            </a:prstTxWarp>
            <a:noAutofit/>
          </a:bodyPr>
          <a:lstStyle/>
          <a:p>
            <a:pPr>
              <a:defRPr/>
            </a:pPr>
            <a:endParaRPr lang="en-US" sz="1000" dirty="0">
              <a:latin typeface="Arial" pitchFamily="34" charset="0"/>
              <a:cs typeface="Arial" pitchFamily="34" charset="0"/>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57F6A82F-87DF-4CAA-B10F-D5C39F664354}" type="slidenum">
              <a:rPr lang="en-US" smtClean="0">
                <a:ea typeface="ＭＳ Ｐゴシック" pitchFamily="34" charset="-128"/>
              </a:rPr>
              <a:pPr/>
              <a:t>25</a:t>
            </a:fld>
            <a:endParaRPr lang="en-US" dirty="0" smtClean="0">
              <a:ea typeface="ＭＳ Ｐゴシック" pitchFamily="34" charset="-128"/>
            </a:endParaRPr>
          </a:p>
        </p:txBody>
      </p:sp>
    </p:spTree>
    <p:extLst>
      <p:ext uri="{BB962C8B-B14F-4D97-AF65-F5344CB8AC3E}">
        <p14:creationId xmlns:p14="http://schemas.microsoft.com/office/powerpoint/2010/main" val="2425421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26</a:t>
            </a:fld>
            <a:endParaRPr lang="en-US"/>
          </a:p>
        </p:txBody>
      </p:sp>
    </p:spTree>
    <p:extLst>
      <p:ext uri="{BB962C8B-B14F-4D97-AF65-F5344CB8AC3E}">
        <p14:creationId xmlns:p14="http://schemas.microsoft.com/office/powerpoint/2010/main" val="3242980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0405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latin typeface="Arial" panose="020B0604020202020204" pitchFamily="34" charset="0"/>
                <a:ea typeface="ＭＳ Ｐゴシック" panose="020B0600070205080204" pitchFamily="34" charset="-128"/>
              </a:rPr>
              <a:t>Today our focus is not so</a:t>
            </a:r>
            <a:r>
              <a:rPr lang="en-US" altLang="en-US" baseline="0" dirty="0" smtClean="0">
                <a:latin typeface="Arial" panose="020B0604020202020204" pitchFamily="34" charset="0"/>
                <a:ea typeface="ＭＳ Ｐゴシック" panose="020B0600070205080204" pitchFamily="34" charset="-128"/>
              </a:rPr>
              <a:t> much on Succession planning as a whole but more the actual process of selecting the board.  This process is part of the overall succession planning picture so a quick high level view for those of you who maybe haven’t served in the past might be helpful.</a:t>
            </a:r>
          </a:p>
          <a:p>
            <a:endParaRPr lang="en-US" altLang="en-US" baseline="0" dirty="0" smtClean="0">
              <a:latin typeface="Arial" panose="020B0604020202020204" pitchFamily="34" charset="0"/>
              <a:ea typeface="ＭＳ Ｐゴシック" panose="020B0600070205080204" pitchFamily="34" charset="-128"/>
            </a:endParaRPr>
          </a:p>
          <a:p>
            <a:r>
              <a:rPr lang="en-US" altLang="en-US" baseline="0"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No </a:t>
            </a:r>
            <a:r>
              <a:rPr lang="en-US" altLang="en-US" dirty="0" smtClean="0">
                <a:latin typeface="Arial" panose="020B0604020202020204" pitchFamily="34" charset="0"/>
                <a:ea typeface="ＭＳ Ｐゴシック" panose="020B0600070205080204" pitchFamily="34" charset="-128"/>
              </a:rPr>
              <a:t>chapter </a:t>
            </a:r>
            <a:r>
              <a:rPr lang="en-US" altLang="en-US" dirty="0" smtClean="0">
                <a:latin typeface="Arial" panose="020B0604020202020204" pitchFamily="34" charset="0"/>
                <a:ea typeface="ＭＳ Ｐゴシック" panose="020B0600070205080204" pitchFamily="34" charset="-128"/>
              </a:rPr>
              <a:t>can run without it’s leaders…you need to have a plan for how your business will continue to run after you or the leaders leave.  </a:t>
            </a:r>
          </a:p>
          <a:p>
            <a:r>
              <a:rPr lang="en-US" altLang="en-US" dirty="0" smtClean="0">
                <a:latin typeface="Arial" panose="020B0604020202020204" pitchFamily="34" charset="0"/>
                <a:ea typeface="ＭＳ Ｐゴシック" panose="020B0600070205080204" pitchFamily="34" charset="-128"/>
              </a:rPr>
              <a:t> - Succession planning is a process for identifying and developing </a:t>
            </a:r>
            <a:r>
              <a:rPr lang="en-US" altLang="en-US" dirty="0" smtClean="0">
                <a:latin typeface="Arial" panose="020B0604020202020204" pitchFamily="34" charset="0"/>
                <a:ea typeface="ＭＳ Ｐゴシック" panose="020B0600070205080204" pitchFamily="34" charset="-128"/>
              </a:rPr>
              <a:t>members </a:t>
            </a:r>
            <a:r>
              <a:rPr lang="en-US" altLang="en-US" dirty="0" smtClean="0">
                <a:latin typeface="Arial" panose="020B0604020202020204" pitchFamily="34" charset="0"/>
                <a:ea typeface="ＭＳ Ｐゴシック" panose="020B0600070205080204" pitchFamily="34" charset="-128"/>
              </a:rPr>
              <a:t>with the end goal to potential fill key leadership position in your organization.</a:t>
            </a:r>
          </a:p>
          <a:p>
            <a:r>
              <a:rPr lang="en-US" altLang="en-US" dirty="0" smtClean="0">
                <a:latin typeface="Arial" panose="020B0604020202020204" pitchFamily="34" charset="0"/>
                <a:ea typeface="ＭＳ Ｐゴシック" panose="020B0600070205080204" pitchFamily="34" charset="-128"/>
              </a:rPr>
              <a:t> - It increases the availability of experienced and capable people that are prepared to assume roles and responsibilities as they become available.</a:t>
            </a:r>
          </a:p>
          <a:p>
            <a:r>
              <a:rPr lang="en-US" altLang="en-US" dirty="0" smtClean="0">
                <a:latin typeface="Arial" panose="020B0604020202020204" pitchFamily="34" charset="0"/>
                <a:ea typeface="ＭＳ Ｐゴシック" panose="020B0600070205080204" pitchFamily="34" charset="-128"/>
              </a:rPr>
              <a:t> - Effective succession planning helps to build a series of feeder groups up and down your entire leadership pipeline or progression that you can pull from as needed to avoid challenges or holes within your leadership structure.  This is important as you need</a:t>
            </a:r>
            <a:r>
              <a:rPr lang="en-US" altLang="en-US" baseline="0" dirty="0" smtClean="0">
                <a:latin typeface="Arial" panose="020B0604020202020204" pitchFamily="34" charset="0"/>
                <a:ea typeface="ＭＳ Ｐゴシック" panose="020B0600070205080204" pitchFamily="34" charset="-128"/>
              </a:rPr>
              <a:t> strong and prepared leaders to sustain your business model</a:t>
            </a:r>
            <a:endParaRPr lang="en-US" altLang="en-US" dirty="0" smtClean="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3</a:t>
            </a:fld>
            <a:endParaRPr lang="en-US"/>
          </a:p>
        </p:txBody>
      </p:sp>
    </p:spTree>
    <p:extLst>
      <p:ext uri="{BB962C8B-B14F-4D97-AF65-F5344CB8AC3E}">
        <p14:creationId xmlns:p14="http://schemas.microsoft.com/office/powerpoint/2010/main" val="2368970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this important to you, the nominating committee and your chapters.  Review bullets on chart</a:t>
            </a:r>
          </a:p>
          <a:p>
            <a:endParaRPr lang="en-US" dirty="0" smtClean="0"/>
          </a:p>
          <a:p>
            <a:r>
              <a:rPr lang="en-US" dirty="0" smtClean="0"/>
              <a:t>Your role </a:t>
            </a:r>
            <a:r>
              <a:rPr lang="en-US" dirty="0" smtClean="0"/>
              <a:t> - </a:t>
            </a:r>
            <a:r>
              <a:rPr lang="en-US" dirty="0" smtClean="0"/>
              <a:t>You have been selected to be part of the process for succession </a:t>
            </a:r>
            <a:r>
              <a:rPr lang="en-US" dirty="0" smtClean="0"/>
              <a:t>planning</a:t>
            </a:r>
            <a:endParaRPr lang="en-US" dirty="0" smtClean="0"/>
          </a:p>
          <a:p>
            <a:r>
              <a:rPr lang="en-US" dirty="0" smtClean="0"/>
              <a:t> - Your role is one of the most important for the board as you will help determine who the leaders of tomorrow will</a:t>
            </a:r>
            <a:r>
              <a:rPr lang="en-US" baseline="0" dirty="0" smtClean="0"/>
              <a:t> be.  With great </a:t>
            </a:r>
            <a:r>
              <a:rPr lang="en-US" baseline="0" dirty="0" err="1" smtClean="0"/>
              <a:t>priveldge</a:t>
            </a:r>
            <a:r>
              <a:rPr lang="en-US" baseline="0" dirty="0" smtClean="0"/>
              <a:t> comes great responsibility though</a:t>
            </a:r>
          </a:p>
          <a:p>
            <a:r>
              <a:rPr lang="en-US" baseline="0" dirty="0" smtClean="0"/>
              <a:t> - Understanding that you have a commitment to the board </a:t>
            </a:r>
            <a:r>
              <a:rPr lang="en-US" baseline="0" dirty="0" smtClean="0"/>
              <a:t>to select the right leaders to carry the chapter forward.</a:t>
            </a:r>
          </a:p>
          <a:p>
            <a:r>
              <a:rPr lang="en-US" baseline="0" dirty="0" smtClean="0"/>
              <a:t> - To </a:t>
            </a:r>
            <a:r>
              <a:rPr lang="en-US" baseline="0" dirty="0" smtClean="0"/>
              <a:t>ensure that you are following procedures, guidelines and fully committed to the success of your </a:t>
            </a:r>
            <a:r>
              <a:rPr lang="en-US" baseline="0" dirty="0" smtClean="0"/>
              <a:t>task</a:t>
            </a:r>
          </a:p>
          <a:p>
            <a:endParaRPr lang="en-US" baseline="0" dirty="0" smtClean="0"/>
          </a:p>
          <a:p>
            <a:r>
              <a:rPr lang="en-US" baseline="0" dirty="0" smtClean="0"/>
              <a:t>The decisions you make on this committee truly leave a legacy and have great impact on not only the coming term but future terms.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4</a:t>
            </a:fld>
            <a:endParaRPr lang="en-US"/>
          </a:p>
        </p:txBody>
      </p:sp>
    </p:spTree>
    <p:extLst>
      <p:ext uri="{BB962C8B-B14F-4D97-AF65-F5344CB8AC3E}">
        <p14:creationId xmlns:p14="http://schemas.microsoft.com/office/powerpoint/2010/main" val="310299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ea typeface="ＭＳ Ｐゴシック" panose="020B0600070205080204" pitchFamily="34" charset="-128"/>
              </a:rPr>
              <a:t>You are</a:t>
            </a:r>
            <a:r>
              <a:rPr lang="en-US" altLang="en-US" baseline="0" dirty="0" smtClean="0">
                <a:latin typeface="Arial" panose="020B0604020202020204" pitchFamily="34" charset="0"/>
                <a:ea typeface="ＭＳ Ｐゴシック" panose="020B0600070205080204" pitchFamily="34" charset="-128"/>
              </a:rPr>
              <a:t> there to ensure – see bullets</a:t>
            </a:r>
            <a:endParaRPr lang="en-US" altLang="en-US" dirty="0" smtClean="0">
              <a:latin typeface="Arial" panose="020B0604020202020204" pitchFamily="34" charset="0"/>
              <a:ea typeface="ＭＳ Ｐゴシック" panose="020B0600070205080204" pitchFamily="34" charset="-128"/>
            </a:endParaRPr>
          </a:p>
          <a:p>
            <a:endParaRPr lang="en-US" altLang="en-US" dirty="0" smtClean="0">
              <a:latin typeface="Arial" panose="020B0604020202020204" pitchFamily="34" charset="0"/>
              <a:ea typeface="ＭＳ Ｐゴシック" panose="020B0600070205080204" pitchFamily="34" charset="-128"/>
            </a:endParaRPr>
          </a:p>
          <a:p>
            <a:r>
              <a:rPr lang="en-US" altLang="en-US" dirty="0" smtClean="0">
                <a:latin typeface="Arial" panose="020B0604020202020204" pitchFamily="34" charset="0"/>
                <a:ea typeface="ＭＳ Ｐゴシック" panose="020B0600070205080204" pitchFamily="34" charset="-128"/>
              </a:rPr>
              <a:t>Chapters need to evolve from using the typical representative based </a:t>
            </a:r>
            <a:r>
              <a:rPr lang="en-US" altLang="en-US" dirty="0" smtClean="0">
                <a:latin typeface="Arial" panose="020B0604020202020204" pitchFamily="34" charset="0"/>
                <a:ea typeface="ＭＳ Ｐゴシック" panose="020B0600070205080204" pitchFamily="34" charset="-128"/>
              </a:rPr>
              <a:t>board</a:t>
            </a:r>
          </a:p>
          <a:p>
            <a:r>
              <a:rPr lang="en-US" altLang="en-US" dirty="0" smtClean="0">
                <a:latin typeface="Arial" panose="020B0604020202020204" pitchFamily="34" charset="0"/>
                <a:ea typeface="ＭＳ Ｐゴシック" panose="020B0600070205080204" pitchFamily="34" charset="-128"/>
              </a:rPr>
              <a:t> - Warm</a:t>
            </a:r>
            <a:r>
              <a:rPr lang="en-US" altLang="en-US" baseline="0" dirty="0" smtClean="0">
                <a:latin typeface="Arial" panose="020B0604020202020204" pitchFamily="34" charset="0"/>
                <a:ea typeface="ＭＳ Ｐゴシック" panose="020B0600070205080204" pitchFamily="34" charset="-128"/>
              </a:rPr>
              <a:t> body, they were willing and we had no other</a:t>
            </a:r>
          </a:p>
          <a:p>
            <a:r>
              <a:rPr lang="en-US" altLang="en-US" baseline="0" dirty="0" smtClean="0">
                <a:latin typeface="Arial" panose="020B0604020202020204" pitchFamily="34" charset="0"/>
                <a:ea typeface="ＭＳ Ｐゴシック" panose="020B0600070205080204" pitchFamily="34" charset="-128"/>
              </a:rPr>
              <a:t> - We need 50% suppliers and 50% planners</a:t>
            </a:r>
          </a:p>
          <a:p>
            <a:r>
              <a:rPr lang="en-US" altLang="en-US" baseline="0" dirty="0" smtClean="0">
                <a:latin typeface="Arial" panose="020B0604020202020204" pitchFamily="34" charset="0"/>
                <a:ea typeface="ＭＳ Ｐゴシック" panose="020B0600070205080204" pitchFamily="34" charset="-128"/>
              </a:rPr>
              <a:t> - Or perhaps the thought process of Susie has been on the board for 5 years it’s her turn mentality</a:t>
            </a:r>
          </a:p>
          <a:p>
            <a:endParaRPr lang="en-US" altLang="en-US" baseline="0" dirty="0" smtClean="0">
              <a:latin typeface="Arial" panose="020B0604020202020204" pitchFamily="34" charset="0"/>
              <a:ea typeface="ＭＳ Ｐゴシック" panose="020B0600070205080204" pitchFamily="34" charset="-128"/>
            </a:endParaRPr>
          </a:p>
          <a:p>
            <a:r>
              <a:rPr lang="en-US" altLang="en-US" baseline="0" dirty="0" smtClean="0">
                <a:latin typeface="Arial" panose="020B0604020202020204" pitchFamily="34" charset="0"/>
                <a:ea typeface="ＭＳ Ｐゴシック" panose="020B0600070205080204" pitchFamily="34" charset="-128"/>
              </a:rPr>
              <a:t>Evolving more to a skills and experience based approached allowing us to thoughtfully determine the needs of the chapter, the mission at hand and who is best suited to carry out the responsibility</a:t>
            </a:r>
            <a:endParaRPr lang="en-US" altLang="en-US" dirty="0" smtClean="0">
              <a:latin typeface="Arial" panose="020B0604020202020204" pitchFamily="34" charset="0"/>
              <a:ea typeface="ＭＳ Ｐゴシック" panose="020B0600070205080204" pitchFamily="34" charset="-128"/>
            </a:endParaRPr>
          </a:p>
          <a:p>
            <a:r>
              <a:rPr lang="en-US" altLang="en-US" dirty="0" smtClean="0">
                <a:latin typeface="Arial" panose="020B0604020202020204" pitchFamily="34" charset="0"/>
                <a:ea typeface="ＭＳ Ｐゴシック" panose="020B0600070205080204" pitchFamily="34" charset="-128"/>
              </a:rPr>
              <a:t>Leadership is not entitlement!  Remember, the right leaders at the table is what makes </a:t>
            </a:r>
          </a:p>
          <a:p>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5</a:t>
            </a:fld>
            <a:endParaRPr lang="en-US"/>
          </a:p>
        </p:txBody>
      </p:sp>
    </p:spTree>
    <p:extLst>
      <p:ext uri="{BB962C8B-B14F-4D97-AF65-F5344CB8AC3E}">
        <p14:creationId xmlns:p14="http://schemas.microsoft.com/office/powerpoint/2010/main" val="417568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eaLnBrk="1" hangingPunct="1">
              <a:spcBef>
                <a:spcPct val="0"/>
              </a:spcBef>
              <a:defRPr/>
            </a:pPr>
            <a:r>
              <a:rPr lang="en-US" sz="2400" dirty="0"/>
              <a:t>You start this process by evaluating what Individual leadership skills are needed in order to serve on the chapter board.   What do you need them to bring to the table for your board to be successful.  </a:t>
            </a:r>
          </a:p>
          <a:p>
            <a:pPr eaLnBrk="1" hangingPunct="1">
              <a:spcBef>
                <a:spcPct val="0"/>
              </a:spcBef>
              <a:defRPr/>
            </a:pPr>
            <a:endParaRPr lang="en-US" sz="2400" dirty="0"/>
          </a:p>
          <a:p>
            <a:pPr eaLnBrk="1" hangingPunct="1">
              <a:spcBef>
                <a:spcPct val="0"/>
              </a:spcBef>
              <a:defRPr/>
            </a:pPr>
            <a:r>
              <a:rPr lang="en-US" sz="2400" dirty="0"/>
              <a:t>These listed are a good starting point, these are what is considered by the International Board for their board candidates.  Candidates that do not posses these skills or a portion of them should in most cases not be considered for board service.  These would be considered the basic skills to serve on your board.</a:t>
            </a:r>
          </a:p>
          <a:p>
            <a:pPr eaLnBrk="1" hangingPunct="1">
              <a:spcBef>
                <a:spcPct val="0"/>
              </a:spcBef>
              <a:defRPr/>
            </a:pPr>
            <a:endParaRPr lang="en-US" sz="2400" b="1" dirty="0"/>
          </a:p>
          <a:p>
            <a:pPr eaLnBrk="1" hangingPunct="1">
              <a:spcBef>
                <a:spcPct val="0"/>
              </a:spcBef>
              <a:defRPr/>
            </a:pPr>
            <a:r>
              <a:rPr lang="en-US" sz="2400" b="1" dirty="0"/>
              <a:t>Leadership </a:t>
            </a:r>
          </a:p>
          <a:p>
            <a:pPr eaLnBrk="1" hangingPunct="1">
              <a:spcBef>
                <a:spcPct val="0"/>
              </a:spcBef>
              <a:defRPr/>
            </a:pPr>
            <a:r>
              <a:rPr lang="en-US" sz="2400" dirty="0"/>
              <a:t>Ability to lead; viewed by others as leader; excellent reputation in the community; self-awareness - the ability to read one's emotions and recognize their impact while using gut feelings to guide decisions; self-management - involves controlling one's emotions and impulses and adapting to changing circumstances. </a:t>
            </a:r>
          </a:p>
          <a:p>
            <a:pPr eaLnBrk="1" hangingPunct="1">
              <a:spcBef>
                <a:spcPct val="0"/>
              </a:spcBef>
              <a:defRPr/>
            </a:pPr>
            <a:r>
              <a:rPr lang="en-US" sz="2400" b="1" dirty="0"/>
              <a:t>Strategic Thinking </a:t>
            </a:r>
          </a:p>
          <a:p>
            <a:pPr eaLnBrk="1" hangingPunct="1">
              <a:spcBef>
                <a:spcPct val="0"/>
              </a:spcBef>
              <a:defRPr/>
            </a:pPr>
            <a:r>
              <a:rPr lang="en-US" sz="2400" dirty="0"/>
              <a:t>Strategic approach to finding and developing unique opportunities to drive value </a:t>
            </a:r>
          </a:p>
          <a:p>
            <a:pPr eaLnBrk="1" hangingPunct="1">
              <a:spcBef>
                <a:spcPct val="0"/>
              </a:spcBef>
              <a:defRPr/>
            </a:pPr>
            <a:r>
              <a:rPr lang="en-US" sz="2400" dirty="0"/>
              <a:t>Understanding of fundamental drivers of business and vigorously challenging conventional thinking about them </a:t>
            </a:r>
          </a:p>
          <a:p>
            <a:pPr eaLnBrk="1" hangingPunct="1">
              <a:spcBef>
                <a:spcPct val="0"/>
              </a:spcBef>
              <a:defRPr/>
            </a:pPr>
            <a:r>
              <a:rPr lang="en-US" sz="2400" b="1" dirty="0"/>
              <a:t>Personal Communication Skills </a:t>
            </a:r>
          </a:p>
          <a:p>
            <a:pPr eaLnBrk="1" hangingPunct="1">
              <a:spcBef>
                <a:spcPct val="0"/>
              </a:spcBef>
              <a:defRPr/>
            </a:pPr>
            <a:r>
              <a:rPr lang="en-US" sz="2400" dirty="0"/>
              <a:t>Demonstrated strong verbal and written communication skills; the ability to sense, understand, and react to other's emotions while comprehending social networks. Experience in organization and group dynamics. </a:t>
            </a:r>
          </a:p>
          <a:p>
            <a:pPr eaLnBrk="1" hangingPunct="1">
              <a:spcBef>
                <a:spcPct val="0"/>
              </a:spcBef>
              <a:defRPr/>
            </a:pPr>
            <a:r>
              <a:rPr lang="en-US" sz="2400" b="1" dirty="0"/>
              <a:t>Influence </a:t>
            </a:r>
          </a:p>
          <a:p>
            <a:pPr eaLnBrk="1" hangingPunct="1">
              <a:spcBef>
                <a:spcPct val="0"/>
              </a:spcBef>
              <a:defRPr/>
            </a:pPr>
            <a:r>
              <a:rPr lang="en-US" sz="2400" dirty="0"/>
              <a:t>Demonstrated ability to inspire, influence and develop others while managing conflict </a:t>
            </a:r>
          </a:p>
          <a:p>
            <a:pPr eaLnBrk="1" hangingPunct="1">
              <a:spcBef>
                <a:spcPct val="0"/>
              </a:spcBef>
              <a:defRPr/>
            </a:pPr>
            <a:r>
              <a:rPr lang="en-US" sz="2400" b="1" dirty="0"/>
              <a:t>Loyalty to MPI </a:t>
            </a:r>
          </a:p>
          <a:p>
            <a:pPr eaLnBrk="1" hangingPunct="1">
              <a:spcBef>
                <a:spcPct val="0"/>
              </a:spcBef>
              <a:defRPr/>
            </a:pPr>
            <a:r>
              <a:rPr lang="en-US" sz="2400" dirty="0"/>
              <a:t>Act in the best interests of MPI and its members rather than the personal interest of the individual or other individual(s) </a:t>
            </a:r>
          </a:p>
          <a:p>
            <a:pPr eaLnBrk="1" hangingPunct="1">
              <a:spcBef>
                <a:spcPct val="0"/>
              </a:spcBef>
              <a:defRPr/>
            </a:pPr>
            <a:r>
              <a:rPr lang="en-US" sz="2400" b="1" dirty="0"/>
              <a:t>Business Acumen </a:t>
            </a:r>
          </a:p>
          <a:p>
            <a:pPr eaLnBrk="1" hangingPunct="1">
              <a:spcBef>
                <a:spcPct val="0"/>
              </a:spcBef>
              <a:defRPr/>
            </a:pPr>
            <a:r>
              <a:rPr lang="en-US" sz="2400" dirty="0"/>
              <a:t>Demonstrated knowledge of sound business practices; ability to make an insightful assessment of the external business landscape with the keen awareness of how success can be achieved — and then monitoring execution of the strategy to deliver the desired results. </a:t>
            </a:r>
          </a:p>
          <a:p>
            <a:pPr eaLnBrk="1" hangingPunct="1">
              <a:spcBef>
                <a:spcPct val="0"/>
              </a:spcBef>
              <a:defRPr/>
            </a:pPr>
            <a:r>
              <a:rPr lang="en-US" sz="2400" b="1" dirty="0"/>
              <a:t>Fiduciary Responsibility </a:t>
            </a:r>
          </a:p>
          <a:p>
            <a:pPr eaLnBrk="1" hangingPunct="1">
              <a:spcBef>
                <a:spcPct val="0"/>
              </a:spcBef>
              <a:defRPr/>
            </a:pPr>
            <a:r>
              <a:rPr lang="en-US" sz="2400" dirty="0"/>
              <a:t>Duties of due care, loyalty, and acting in good faith </a:t>
            </a:r>
          </a:p>
        </p:txBody>
      </p:sp>
      <p:sp>
        <p:nvSpPr>
          <p:cNvPr id="4" name="Slide Number Placeholder 3"/>
          <p:cNvSpPr>
            <a:spLocks noGrp="1"/>
          </p:cNvSpPr>
          <p:nvPr>
            <p:ph type="sldNum" sz="quarter" idx="10"/>
          </p:nvPr>
        </p:nvSpPr>
        <p:spPr/>
        <p:txBody>
          <a:bodyPr/>
          <a:lstStyle/>
          <a:p>
            <a:fld id="{554434EE-8F78-45BA-BB6B-9B50DF024018}" type="slidenum">
              <a:rPr lang="en-US" smtClean="0"/>
              <a:pPr/>
              <a:t>6</a:t>
            </a:fld>
            <a:endParaRPr lang="en-US"/>
          </a:p>
        </p:txBody>
      </p:sp>
    </p:spTree>
    <p:extLst>
      <p:ext uri="{BB962C8B-B14F-4D97-AF65-F5344CB8AC3E}">
        <p14:creationId xmlns:p14="http://schemas.microsoft.com/office/powerpoint/2010/main" val="3967150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At MPI, the Governance and Nominating committee uses a skills matrix document to help create a balanced Board of Directors that fit the required skills needed in order to accomplish the goals set forward.  Not everyone has the same skills as a leader.  This assessment is useful and successful because…</a:t>
            </a:r>
          </a:p>
          <a:p>
            <a:pPr>
              <a:defRPr/>
            </a:pPr>
            <a:endParaRPr lang="en-US" dirty="0" smtClean="0"/>
          </a:p>
          <a:p>
            <a:pPr marL="231160" indent="-231160">
              <a:buFontTx/>
              <a:buAutoNum type="arabicPeriod"/>
              <a:defRPr/>
            </a:pPr>
            <a:r>
              <a:rPr lang="en-US" dirty="0" smtClean="0"/>
              <a:t>It helps define candidates who are definitely ready and those who are definitely not.</a:t>
            </a:r>
          </a:p>
          <a:p>
            <a:pPr marL="231160" indent="-231160">
              <a:buFontTx/>
              <a:buAutoNum type="arabicPeriod"/>
              <a:defRPr/>
            </a:pPr>
            <a:r>
              <a:rPr lang="en-US" dirty="0" smtClean="0"/>
              <a:t>It provides a clearer picture of unusual strengths and developmental gaps a potential candidate might have</a:t>
            </a:r>
          </a:p>
          <a:p>
            <a:pPr marL="231160" indent="-231160">
              <a:buFontTx/>
              <a:buAutoNum type="arabicPeriod"/>
              <a:defRPr/>
            </a:pPr>
            <a:r>
              <a:rPr lang="en-US" dirty="0" smtClean="0"/>
              <a:t>It offers a method for developing an overall picture of who and what is required to fit the appropriate talent and people required in the roles of your chapter</a:t>
            </a:r>
            <a:r>
              <a:rPr lang="en-US" dirty="0" smtClean="0"/>
              <a:t>.</a:t>
            </a:r>
          </a:p>
          <a:p>
            <a:pPr marL="231160" indent="-231160">
              <a:buFontTx/>
              <a:buAutoNum type="arabicPeriod"/>
              <a:defRPr/>
            </a:pPr>
            <a:endParaRPr lang="en-US" dirty="0" smtClean="0"/>
          </a:p>
          <a:p>
            <a:pPr marL="231160" indent="-231160">
              <a:buFontTx/>
              <a:buAutoNum type="arabicPeriod"/>
              <a:defRPr/>
            </a:pPr>
            <a:r>
              <a:rPr lang="en-US" dirty="0" smtClean="0"/>
              <a:t>This document is available in the CLRP under</a:t>
            </a:r>
            <a:r>
              <a:rPr lang="en-US" baseline="0" dirty="0" smtClean="0"/>
              <a:t> succession planning, skills matrix</a:t>
            </a:r>
            <a:endParaRPr lang="en-US" dirty="0" smtClean="0"/>
          </a:p>
          <a:p>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7</a:t>
            </a:fld>
            <a:endParaRPr lang="en-US"/>
          </a:p>
        </p:txBody>
      </p:sp>
    </p:spTree>
    <p:extLst>
      <p:ext uri="{BB962C8B-B14F-4D97-AF65-F5344CB8AC3E}">
        <p14:creationId xmlns:p14="http://schemas.microsoft.com/office/powerpoint/2010/main" val="419376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defRPr/>
            </a:pPr>
            <a:r>
              <a:rPr lang="en-US" dirty="0" smtClean="0"/>
              <a:t>So let’s talk a little more about leadership, how do you recognize</a:t>
            </a:r>
            <a:r>
              <a:rPr lang="en-US" baseline="0" dirty="0" smtClean="0"/>
              <a:t> a good leader vs. a great leader</a:t>
            </a:r>
          </a:p>
          <a:p>
            <a:pPr eaLnBrk="1" hangingPunct="1">
              <a:spcBef>
                <a:spcPct val="0"/>
              </a:spcBef>
              <a:defRPr/>
            </a:pPr>
            <a:endParaRPr lang="en-US" dirty="0" smtClean="0"/>
          </a:p>
          <a:p>
            <a:pPr eaLnBrk="1" hangingPunct="1">
              <a:spcBef>
                <a:spcPct val="0"/>
              </a:spcBef>
              <a:defRPr/>
            </a:pPr>
            <a:r>
              <a:rPr lang="en-US" dirty="0" smtClean="0"/>
              <a:t>Selecting </a:t>
            </a:r>
            <a:r>
              <a:rPr lang="en-US" dirty="0" smtClean="0"/>
              <a:t>the appropriate</a:t>
            </a:r>
            <a:r>
              <a:rPr lang="en-US" baseline="0" dirty="0" smtClean="0"/>
              <a:t> leaders is the key to a great board.  </a:t>
            </a:r>
          </a:p>
          <a:p>
            <a:pPr eaLnBrk="1" hangingPunct="1">
              <a:spcBef>
                <a:spcPct val="0"/>
              </a:spcBef>
              <a:defRPr/>
            </a:pPr>
            <a:r>
              <a:rPr lang="en-US" baseline="0" dirty="0" smtClean="0"/>
              <a:t>Remember we discussed earlier moving from a representative based board to a board full of leaders with the key skills and talents we need to fulfill our vision, mission and values.</a:t>
            </a:r>
            <a:endParaRPr lang="en-US" dirty="0" smtClean="0"/>
          </a:p>
          <a:p>
            <a:pPr eaLnBrk="1" hangingPunct="1">
              <a:spcBef>
                <a:spcPct val="0"/>
              </a:spcBef>
              <a:defRPr/>
            </a:pPr>
            <a:endParaRPr lang="en-US" dirty="0" smtClean="0"/>
          </a:p>
        </p:txBody>
      </p:sp>
      <p:sp>
        <p:nvSpPr>
          <p:cNvPr id="4" name="Slide Number Placeholder 3"/>
          <p:cNvSpPr>
            <a:spLocks noGrp="1"/>
          </p:cNvSpPr>
          <p:nvPr>
            <p:ph type="sldNum" sz="quarter" idx="10"/>
          </p:nvPr>
        </p:nvSpPr>
        <p:spPr/>
        <p:txBody>
          <a:bodyPr/>
          <a:lstStyle/>
          <a:p>
            <a:fld id="{554434EE-8F78-45BA-BB6B-9B50DF024018}" type="slidenum">
              <a:rPr lang="en-US" smtClean="0"/>
              <a:pPr/>
              <a:t>8</a:t>
            </a:fld>
            <a:endParaRPr lang="en-US"/>
          </a:p>
        </p:txBody>
      </p:sp>
    </p:spTree>
    <p:extLst>
      <p:ext uri="{BB962C8B-B14F-4D97-AF65-F5344CB8AC3E}">
        <p14:creationId xmlns:p14="http://schemas.microsoft.com/office/powerpoint/2010/main" val="2600689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time in the interview</a:t>
            </a:r>
            <a:r>
              <a:rPr lang="en-US" baseline="0" dirty="0" smtClean="0"/>
              <a:t> process and hopefully through your application process you can determine the types of leader </a:t>
            </a:r>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9</a:t>
            </a:fld>
            <a:endParaRPr lang="en-US"/>
          </a:p>
        </p:txBody>
      </p:sp>
    </p:spTree>
    <p:extLst>
      <p:ext uri="{BB962C8B-B14F-4D97-AF65-F5344CB8AC3E}">
        <p14:creationId xmlns:p14="http://schemas.microsoft.com/office/powerpoint/2010/main" val="954814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6" name="Picture 5" descr="colors-a-stylish-blue-color-backgrounds-powerpoin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14" name="Slide Number Placeholder 3"/>
          <p:cNvSpPr>
            <a:spLocks noGrp="1"/>
          </p:cNvSpPr>
          <p:nvPr>
            <p:ph type="sldNum" sz="quarter" idx="10"/>
          </p:nvPr>
        </p:nvSpPr>
        <p:spPr>
          <a:xfrm>
            <a:off x="6553200" y="6400800"/>
            <a:ext cx="1905000" cy="457200"/>
          </a:xfrm>
        </p:spPr>
        <p:txBody>
          <a:bodyPr/>
          <a:lstStyle>
            <a:lvl1pPr>
              <a:defRPr/>
            </a:lvl1pPr>
          </a:lstStyle>
          <a:p>
            <a:fld id="{E7EEAF1B-DA6E-48F3-AF85-0F11D4F57BF8}" type="slidenum">
              <a:rPr lang="en-US"/>
              <a:pPr/>
              <a:t>‹#›</a:t>
            </a:fld>
            <a:endParaRPr lang="en-US" sz="1400"/>
          </a:p>
        </p:txBody>
      </p:sp>
      <p:pic>
        <p:nvPicPr>
          <p:cNvPr id="7" name="Picture 6"/>
          <p:cNvPicPr>
            <a:picLocks noChangeAspect="1"/>
          </p:cNvPicPr>
          <p:nvPr userDrawn="1"/>
        </p:nvPicPr>
        <p:blipFill>
          <a:blip r:embed="rId3" cstate="print"/>
          <a:stretch>
            <a:fillRect/>
          </a:stretch>
        </p:blipFill>
        <p:spPr>
          <a:xfrm>
            <a:off x="1860725" y="941972"/>
            <a:ext cx="4926204" cy="324902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1362075"/>
          </a:xfrm>
          <a:prstGeom prst="rect">
            <a:avLst/>
          </a:prstGeom>
        </p:spPr>
        <p:txBody>
          <a:bodyPr anchor="t"/>
          <a:lstStyle>
            <a:lvl1pPr algn="l">
              <a:defRPr sz="4000" b="1" cap="all">
                <a:solidFill>
                  <a:srgbClr val="7EA02E"/>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vl1pPr>
          </a:lstStyle>
          <a:p>
            <a:fld id="{145F199B-1299-42F2-BD84-450979DD38B5}" type="slidenum">
              <a:rPr lang="en-US"/>
              <a:pPr/>
              <a:t>‹#›</a:t>
            </a:fld>
            <a:endParaRPr lang="en-US" sz="1400"/>
          </a:p>
        </p:txBody>
      </p:sp>
      <p:sp>
        <p:nvSpPr>
          <p:cNvPr id="11" name="Text Placeholder 10"/>
          <p:cNvSpPr>
            <a:spLocks noGrp="1"/>
          </p:cNvSpPr>
          <p:nvPr>
            <p:ph type="body" sz="quarter" idx="11"/>
          </p:nvPr>
        </p:nvSpPr>
        <p:spPr>
          <a:xfrm>
            <a:off x="685800" y="2819400"/>
            <a:ext cx="7848600" cy="1066800"/>
          </a:xfrm>
          <a:prstGeom prst="rect">
            <a:avLst/>
          </a:prstGeom>
        </p:spPr>
        <p:txBody>
          <a:bodyPr vert="horz"/>
          <a:lstStyle>
            <a:lvl1pPr marL="0" indent="0">
              <a:buNone/>
              <a:defRPr/>
            </a:lvl1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441306-423B-4766-9A34-60C4B391AF5F}" type="datetimeFigureOut">
              <a:rPr lang="en-US" smtClean="0"/>
              <a:pPr/>
              <a:t>9/21/2016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733A520-E85F-4DCE-BB9C-F760E2D901A4}" type="slidenum">
              <a:rPr lang="en-US" smtClean="0"/>
              <a:pPr/>
              <a:t>‹#›</a:t>
            </a:fld>
            <a:endParaRPr lang="en-US"/>
          </a:p>
        </p:txBody>
      </p:sp>
      <p:pic>
        <p:nvPicPr>
          <p:cNvPr id="5" name="Picture 11" descr="MPI_logo_withBar"/>
          <p:cNvPicPr>
            <a:picLocks noChangeAspect="1" noChangeArrowheads="1"/>
          </p:cNvPicPr>
          <p:nvPr userDrawn="1"/>
        </p:nvPicPr>
        <p:blipFill>
          <a:blip r:embed="rId2" cstate="print"/>
          <a:srcRect/>
          <a:stretch>
            <a:fillRect/>
          </a:stretch>
        </p:blipFill>
        <p:spPr bwMode="auto">
          <a:xfrm>
            <a:off x="152400" y="6238875"/>
            <a:ext cx="990600" cy="619125"/>
          </a:xfrm>
          <a:prstGeom prst="rect">
            <a:avLst/>
          </a:prstGeom>
          <a:noFill/>
        </p:spPr>
      </p:pic>
      <p:sp>
        <p:nvSpPr>
          <p:cNvPr id="6" name="Text Box 12"/>
          <p:cNvSpPr txBox="1">
            <a:spLocks noChangeArrowheads="1"/>
          </p:cNvSpPr>
          <p:nvPr userDrawn="1"/>
        </p:nvSpPr>
        <p:spPr bwMode="auto">
          <a:xfrm>
            <a:off x="1143000" y="6400800"/>
            <a:ext cx="2279535" cy="307777"/>
          </a:xfrm>
          <a:prstGeom prst="rect">
            <a:avLst/>
          </a:prstGeom>
          <a:noFill/>
          <a:ln w="9525">
            <a:noFill/>
            <a:miter lim="800000"/>
            <a:headEnd/>
            <a:tailEnd/>
          </a:ln>
          <a:effectLst/>
        </p:spPr>
        <p:txBody>
          <a:bodyPr wrap="none">
            <a:spAutoFit/>
          </a:bodyPr>
          <a:lstStyle/>
          <a:p>
            <a:r>
              <a:rPr lang="en-US" sz="1400" dirty="0" smtClean="0">
                <a:latin typeface="Times New Roman" pitchFamily="18" charset="0"/>
              </a:rPr>
              <a:t>2014 </a:t>
            </a:r>
            <a:r>
              <a:rPr lang="en-US" sz="1400" dirty="0">
                <a:latin typeface="Times New Roman" pitchFamily="18" charset="0"/>
              </a:rPr>
              <a:t>Chapter Survey Results</a:t>
            </a:r>
          </a:p>
        </p:txBody>
      </p:sp>
      <p:pic>
        <p:nvPicPr>
          <p:cNvPr id="7" name="Picture 15" descr="AILogo"/>
          <p:cNvPicPr>
            <a:picLocks noChangeAspect="1" noChangeArrowheads="1"/>
          </p:cNvPicPr>
          <p:nvPr userDrawn="1"/>
        </p:nvPicPr>
        <p:blipFill>
          <a:blip r:embed="rId3" cstate="print"/>
          <a:srcRect/>
          <a:stretch>
            <a:fillRect/>
          </a:stretch>
        </p:blipFill>
        <p:spPr bwMode="auto">
          <a:xfrm>
            <a:off x="7467600" y="6324600"/>
            <a:ext cx="1508125" cy="407988"/>
          </a:xfrm>
          <a:prstGeom prst="rect">
            <a:avLst/>
          </a:prstGeom>
          <a:noFill/>
        </p:spPr>
      </p:pic>
      <p:sp>
        <p:nvSpPr>
          <p:cNvPr id="8" name="TextBox 7"/>
          <p:cNvSpPr txBox="1"/>
          <p:nvPr userDrawn="1"/>
        </p:nvSpPr>
        <p:spPr>
          <a:xfrm>
            <a:off x="0" y="0"/>
            <a:ext cx="9144000" cy="461665"/>
          </a:xfrm>
          <a:prstGeom prst="rect">
            <a:avLst/>
          </a:prstGeom>
          <a:solidFill>
            <a:schemeClr val="accent1">
              <a:lumMod val="75000"/>
            </a:schemeClr>
          </a:solidFill>
        </p:spPr>
        <p:txBody>
          <a:bodyPr wrap="square" rtlCol="0">
            <a:spAutoFit/>
          </a:bodyPr>
          <a:lstStyle/>
          <a:p>
            <a:pPr algn="ctr"/>
            <a:r>
              <a:rPr lang="en-US" sz="2400" dirty="0" smtClean="0">
                <a:solidFill>
                  <a:schemeClr val="bg1"/>
                </a:solidFill>
              </a:rPr>
              <a:t>MPI 2014 Chapter Survey Results</a:t>
            </a:r>
            <a:endParaRPr lang="en-US" sz="2400" dirty="0">
              <a:solidFill>
                <a:schemeClr val="bg1"/>
              </a:solidFill>
            </a:endParaRPr>
          </a:p>
        </p:txBody>
      </p:sp>
    </p:spTree>
    <p:extLst>
      <p:ext uri="{BB962C8B-B14F-4D97-AF65-F5344CB8AC3E}">
        <p14:creationId xmlns:p14="http://schemas.microsoft.com/office/powerpoint/2010/main" val="377472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1362075"/>
          </a:xfrm>
          <a:prstGeom prst="rect">
            <a:avLst/>
          </a:prstGeom>
        </p:spPr>
        <p:txBody>
          <a:bodyPr anchor="t"/>
          <a:lstStyle>
            <a:lvl1pPr algn="l">
              <a:defRPr sz="4000" b="1" cap="all">
                <a:solidFill>
                  <a:srgbClr val="7EA02E"/>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vl1pPr>
          </a:lstStyle>
          <a:p>
            <a:fld id="{145F199B-1299-42F2-BD84-450979DD38B5}" type="slidenum">
              <a:rPr lang="en-US"/>
              <a:pPr/>
              <a:t>‹#›</a:t>
            </a:fld>
            <a:endParaRPr lang="en-US" sz="1400" dirty="0"/>
          </a:p>
        </p:txBody>
      </p:sp>
      <p:sp>
        <p:nvSpPr>
          <p:cNvPr id="11" name="Text Placeholder 10"/>
          <p:cNvSpPr>
            <a:spLocks noGrp="1"/>
          </p:cNvSpPr>
          <p:nvPr>
            <p:ph type="body" sz="quarter" idx="11"/>
          </p:nvPr>
        </p:nvSpPr>
        <p:spPr>
          <a:xfrm>
            <a:off x="685800" y="2819400"/>
            <a:ext cx="7848600" cy="1066800"/>
          </a:xfrm>
          <a:prstGeom prst="rect">
            <a:avLst/>
          </a:prstGeom>
        </p:spPr>
        <p:txBody>
          <a:bodyPr vert="horz"/>
          <a:lstStyle>
            <a:lvl1pPr marL="0" indent="0">
              <a:buNone/>
              <a:defRPr/>
            </a:lvl1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391400" cy="457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828800"/>
            <a:ext cx="77724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923A51F-EA92-4C83-97BF-97C7D34E18B3}" type="slidenum">
              <a:rPr lang="en-US" altLang="en-US"/>
              <a:pPr/>
              <a:t>‹#›</a:t>
            </a:fld>
            <a:endParaRPr lang="en-US" altLang="en-US" sz="1400">
              <a:solidFill>
                <a:schemeClr val="tx1"/>
              </a:solidFill>
            </a:endParaRPr>
          </a:p>
        </p:txBody>
      </p:sp>
    </p:spTree>
    <p:extLst>
      <p:ext uri="{BB962C8B-B14F-4D97-AF65-F5344CB8AC3E}">
        <p14:creationId xmlns:p14="http://schemas.microsoft.com/office/powerpoint/2010/main" val="2861791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4E75B1-62B0-9743-B056-B0DFEC552625}"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E75B1-62B0-9743-B056-B0DFEC552625}"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4E75B1-62B0-9743-B056-B0DFEC552625}"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4E75B1-62B0-9743-B056-B0DFEC552625}"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4E75B1-62B0-9743-B056-B0DFEC552625}" type="datetimeFigureOut">
              <a:rPr lang="en-US" smtClean="0"/>
              <a:pPr/>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4E75B1-62B0-9743-B056-B0DFEC552625}" type="datetimeFigureOut">
              <a:rPr lang="en-US" smtClean="0"/>
              <a:pPr/>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6" name="Picture 5" descr="insidePag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2" name="Title 1"/>
          <p:cNvSpPr>
            <a:spLocks noGrp="1"/>
          </p:cNvSpPr>
          <p:nvPr>
            <p:ph type="title"/>
          </p:nvPr>
        </p:nvSpPr>
        <p:spPr>
          <a:xfrm>
            <a:off x="457200" y="609600"/>
            <a:ext cx="8229600" cy="639762"/>
          </a:xfrm>
          <a:prstGeom prst="rect">
            <a:avLst/>
          </a:prstGeom>
        </p:spPr>
        <p:txBody>
          <a:bodyPr/>
          <a:lstStyle>
            <a:lvl1pPr algn="l">
              <a:defRPr sz="3200">
                <a:solidFill>
                  <a:srgbClr val="762C98"/>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554162"/>
            <a:ext cx="4038600" cy="3856038"/>
          </a:xfrm>
          <a:prstGeom prst="rect">
            <a:avLst/>
          </a:prstGeom>
        </p:spPr>
        <p:txBody>
          <a:bodyPr/>
          <a:lstStyle>
            <a:lvl1pPr>
              <a:buClr>
                <a:srgbClr val="762C98"/>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4162"/>
            <a:ext cx="4038600" cy="3856038"/>
          </a:xfrm>
          <a:prstGeom prst="rect">
            <a:avLst/>
          </a:prstGeom>
        </p:spPr>
        <p:txBody>
          <a:bodyPr/>
          <a:lstStyle>
            <a:lvl1pPr>
              <a:buClr>
                <a:srgbClr val="762C98"/>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E49B1628-C17C-4577-AB09-63991E7711F4}" type="slidenum">
              <a:rPr lang="en-US"/>
              <a:pPr/>
              <a:t>‹#›</a:t>
            </a:fld>
            <a:endParaRPr lang="en-US" sz="1400"/>
          </a:p>
        </p:txBody>
      </p:sp>
      <p:cxnSp>
        <p:nvCxnSpPr>
          <p:cNvPr id="9" name="Straight Connector 8"/>
          <p:cNvCxnSpPr/>
          <p:nvPr userDrawn="1"/>
        </p:nvCxnSpPr>
        <p:spPr bwMode="auto">
          <a:xfrm>
            <a:off x="1981200" y="58674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Picture 9"/>
          <p:cNvPicPr>
            <a:picLocks noChangeAspect="1"/>
          </p:cNvPicPr>
          <p:nvPr userDrawn="1"/>
        </p:nvPicPr>
        <p:blipFill>
          <a:blip r:embed="rId3" cstate="print"/>
          <a:stretch>
            <a:fillRect/>
          </a:stretch>
        </p:blipFill>
        <p:spPr>
          <a:xfrm>
            <a:off x="2156692" y="5888084"/>
            <a:ext cx="891308" cy="360316"/>
          </a:xfrm>
          <a:prstGeom prst="rect">
            <a:avLst/>
          </a:prstGeom>
        </p:spPr>
      </p:pic>
      <p:pic>
        <p:nvPicPr>
          <p:cNvPr id="11" name="Picture 10"/>
          <p:cNvPicPr>
            <a:picLocks noChangeAspect="1"/>
          </p:cNvPicPr>
          <p:nvPr userDrawn="1"/>
        </p:nvPicPr>
        <p:blipFill>
          <a:blip r:embed="rId4" cstate="print"/>
          <a:stretch>
            <a:fillRect/>
          </a:stretch>
        </p:blipFill>
        <p:spPr>
          <a:xfrm>
            <a:off x="442379" y="5562600"/>
            <a:ext cx="1386422"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E75B1-62B0-9743-B056-B0DFEC552625}" type="datetimeFigureOut">
              <a:rPr lang="en-US" smtClean="0"/>
              <a:pPr/>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E75B1-62B0-9743-B056-B0DFEC552625}"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E75B1-62B0-9743-B056-B0DFEC552625}"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E75B1-62B0-9743-B056-B0DFEC552625}"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E75B1-62B0-9743-B056-B0DFEC552625}"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5F893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81400" y="304801"/>
            <a:ext cx="5111750" cy="5334000"/>
          </a:xfrm>
          <a:prstGeom prst="rect">
            <a:avLst/>
          </a:prstGeom>
        </p:spPr>
        <p:txBody>
          <a:bodyPr/>
          <a:lstStyle>
            <a:lvl1pPr>
              <a:buClr>
                <a:srgbClr val="5F8939"/>
              </a:buCl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2037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9F8C8AF-4623-4AF1-8759-942A1DFFAE0F}" type="slidenum">
              <a:rPr lang="en-US"/>
              <a:pPr/>
              <a:t>‹#›</a:t>
            </a:fld>
            <a:endParaRPr lang="en-US"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19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8068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986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1EF7D25-541D-4BE8-8E84-BDB42D47FF40}" type="slidenum">
              <a:rPr lang="en-US"/>
              <a:pPr/>
              <a:t>‹#›</a:t>
            </a:fld>
            <a:endParaRPr lang="en-U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5F8939"/>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a:buClr>
                <a:srgbClr val="5F8939"/>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524FA4B5-3486-4E3A-9C83-3FCF76EEFB38}" type="slidenum">
              <a:rPr lang="en-US"/>
              <a:pPr/>
              <a:t>‹#›</a:t>
            </a:fld>
            <a:endParaRPr lang="en-U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440362"/>
          </a:xfrm>
          <a:prstGeom prst="rect">
            <a:avLst/>
          </a:prstGeom>
        </p:spPr>
        <p:txBody>
          <a:bodyPr vert="eaVert"/>
          <a:lstStyle>
            <a:lvl1pPr algn="l">
              <a:defRPr>
                <a:solidFill>
                  <a:srgbClr val="5F8939"/>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440362"/>
          </a:xfrm>
          <a:prstGeom prst="rect">
            <a:avLst/>
          </a:prstGeom>
        </p:spPr>
        <p:txBody>
          <a:bodyPr vert="eaVert"/>
          <a:lstStyle>
            <a:lvl1pPr>
              <a:buClr>
                <a:srgbClr val="5F8939"/>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A160FBAC-0671-42FE-9325-61C78D68919A}" type="slidenum">
              <a:rPr lang="en-US"/>
              <a:pPr/>
              <a:t>‹#›</a:t>
            </a:fld>
            <a:endParaRPr lang="en-US"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descr="CoverSlide_brow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943" cy="6858000"/>
          </a:xfrm>
          <a:prstGeom prst="rect">
            <a:avLst/>
          </a:prstGeom>
        </p:spPr>
      </p:pic>
      <p:sp>
        <p:nvSpPr>
          <p:cNvPr id="2" name="Title 1"/>
          <p:cNvSpPr>
            <a:spLocks noGrp="1"/>
          </p:cNvSpPr>
          <p:nvPr>
            <p:ph type="title"/>
          </p:nvPr>
        </p:nvSpPr>
        <p:spPr>
          <a:xfrm>
            <a:off x="685800" y="1447800"/>
            <a:ext cx="7772400" cy="1362075"/>
          </a:xfrm>
          <a:prstGeom prst="rect">
            <a:avLst/>
          </a:prstGeom>
        </p:spPr>
        <p:txBody>
          <a:bodyPr anchor="t"/>
          <a:lstStyle>
            <a:lvl1pPr algn="l">
              <a:defRPr sz="4000" b="1" cap="all">
                <a:solidFill>
                  <a:srgbClr val="A36219"/>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vl1pPr>
          </a:lstStyle>
          <a:p>
            <a:fld id="{145F199B-1299-42F2-BD84-450979DD38B5}" type="slidenum">
              <a:rPr lang="en-US"/>
              <a:pPr/>
              <a:t>‹#›</a:t>
            </a:fld>
            <a:endParaRPr lang="en-US" sz="1400"/>
          </a:p>
        </p:txBody>
      </p:sp>
      <p:sp>
        <p:nvSpPr>
          <p:cNvPr id="11" name="Text Placeholder 10"/>
          <p:cNvSpPr>
            <a:spLocks noGrp="1"/>
          </p:cNvSpPr>
          <p:nvPr>
            <p:ph type="body" sz="quarter" idx="11"/>
          </p:nvPr>
        </p:nvSpPr>
        <p:spPr>
          <a:xfrm>
            <a:off x="685800" y="2819400"/>
            <a:ext cx="7848600" cy="1066800"/>
          </a:xfrm>
          <a:prstGeom prst="rect">
            <a:avLst/>
          </a:prstGeom>
        </p:spPr>
        <p:txBody>
          <a:bodyPr vert="horz"/>
          <a:lstStyle>
            <a:lvl1pPr marL="0" indent="0">
              <a:buNone/>
              <a:defRPr/>
            </a:lvl1pPr>
          </a:lstStyle>
          <a:p>
            <a:pPr lvl="0"/>
            <a:r>
              <a:rPr lang="en-US" dirty="0" smtClean="0"/>
              <a:t>Click to edit Master text styles</a:t>
            </a:r>
          </a:p>
        </p:txBody>
      </p:sp>
      <p:pic>
        <p:nvPicPr>
          <p:cNvPr id="8" name="Picture 7" descr="2012 CBS logo_color.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809" y="3886200"/>
            <a:ext cx="3710391" cy="1608187"/>
          </a:xfrm>
          <a:prstGeom prst="rect">
            <a:avLst/>
          </a:prstGeom>
        </p:spPr>
      </p:pic>
      <p:pic>
        <p:nvPicPr>
          <p:cNvPr id="10" name="Picture 9" descr="MPI Logo - centered-01.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433" r="10948"/>
          <a:stretch/>
        </p:blipFill>
        <p:spPr>
          <a:xfrm>
            <a:off x="4572000" y="3657844"/>
            <a:ext cx="4272903" cy="259055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pic>
        <p:nvPicPr>
          <p:cNvPr id="7" name="Picture 6" descr="CoverSlide_brow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943" cy="6858000"/>
          </a:xfrm>
          <a:prstGeom prst="rect">
            <a:avLst/>
          </a:prstGeom>
        </p:spPr>
      </p:pic>
      <p:sp>
        <p:nvSpPr>
          <p:cNvPr id="12" name="Title 1"/>
          <p:cNvSpPr>
            <a:spLocks noGrp="1"/>
          </p:cNvSpPr>
          <p:nvPr>
            <p:ph type="title"/>
          </p:nvPr>
        </p:nvSpPr>
        <p:spPr>
          <a:xfrm>
            <a:off x="457200" y="1371600"/>
            <a:ext cx="8229600" cy="524395"/>
          </a:xfrm>
          <a:prstGeom prst="rect">
            <a:avLst/>
          </a:prstGeom>
        </p:spPr>
        <p:txBody>
          <a:bodyPr/>
          <a:lstStyle>
            <a:lvl1pPr algn="l">
              <a:defRPr sz="3200">
                <a:solidFill>
                  <a:srgbClr val="A36219"/>
                </a:solidFill>
              </a:defRPr>
            </a:lvl1pPr>
          </a:lstStyle>
          <a:p>
            <a:r>
              <a:rPr lang="en-US" dirty="0" smtClean="0"/>
              <a:t>Click to edit Master title style</a:t>
            </a:r>
            <a:endParaRPr lang="en-US" dirty="0"/>
          </a:p>
        </p:txBody>
      </p:sp>
      <p:sp>
        <p:nvSpPr>
          <p:cNvPr id="13" name="Content Placeholder 2"/>
          <p:cNvSpPr>
            <a:spLocks noGrp="1"/>
          </p:cNvSpPr>
          <p:nvPr>
            <p:ph idx="1"/>
          </p:nvPr>
        </p:nvSpPr>
        <p:spPr>
          <a:xfrm>
            <a:off x="457200" y="2239963"/>
            <a:ext cx="8229600" cy="3551238"/>
          </a:xfrm>
          <a:prstGeom prst="rect">
            <a:avLst/>
          </a:prstGeom>
          <a:noFill/>
        </p:spPr>
        <p:txBody>
          <a:bodyPr/>
          <a:lstStyle>
            <a:lvl1pPr>
              <a:buClr>
                <a:srgbClr val="A36219"/>
              </a:buClr>
              <a:defRPr sz="2800"/>
            </a:lvl1pPr>
            <a:lvl2pPr>
              <a:defRPr sz="2400"/>
            </a:lvl2pPr>
            <a:lvl3pPr>
              <a:buClr>
                <a:srgbClr val="A36219"/>
              </a:buCl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2012 CBS logo_color.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6029838"/>
            <a:ext cx="1295400" cy="561462"/>
          </a:xfrm>
          <a:prstGeom prst="rect">
            <a:avLst/>
          </a:prstGeom>
        </p:spPr>
      </p:pic>
      <p:pic>
        <p:nvPicPr>
          <p:cNvPr id="8" name="Picture 7" descr="MPI Logo - centered-0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04975" y="5939118"/>
            <a:ext cx="1952625" cy="918882"/>
          </a:xfrm>
          <a:prstGeom prst="rect">
            <a:avLst/>
          </a:prstGeom>
        </p:spPr>
      </p:pic>
      <p:cxnSp>
        <p:nvCxnSpPr>
          <p:cNvPr id="9" name="Straight Connector 8"/>
          <p:cNvCxnSpPr/>
          <p:nvPr userDrawn="1"/>
        </p:nvCxnSpPr>
        <p:spPr bwMode="auto">
          <a:xfrm>
            <a:off x="1828800" y="61722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5" name="Picture 4" descr="GeneralMPI-PPT_v1-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04800" y="1676400"/>
            <a:ext cx="7772400" cy="914400"/>
          </a:xfrm>
          <a:prstGeom prst="rect">
            <a:avLst/>
          </a:prstGeom>
        </p:spPr>
        <p:txBody>
          <a:bodyPr/>
          <a:lstStyle>
            <a:lvl1pPr algn="l">
              <a:defRPr kumimoji="0" lang="en-US" sz="4000" b="1" i="0" u="none" strike="noStrike" kern="0" cap="none" spc="0" normalizeH="0" baseline="0" noProof="0" smtClean="0">
                <a:ln>
                  <a:noFill/>
                </a:ln>
                <a:solidFill>
                  <a:srgbClr val="7EA02E"/>
                </a:solidFill>
                <a:effectLst/>
                <a:uLnTx/>
                <a:uFillTx/>
              </a:defRPr>
            </a:lvl1pPr>
          </a:lstStyle>
          <a:p>
            <a:r>
              <a:rPr lang="en-US" dirty="0" smtClean="0"/>
              <a:t>Click to edit Master title style</a:t>
            </a:r>
            <a:br>
              <a:rPr lang="en-US" dirty="0" smtClean="0"/>
            </a:br>
            <a:endParaRPr lang="en-US" dirty="0"/>
          </a:p>
        </p:txBody>
      </p:sp>
      <p:sp>
        <p:nvSpPr>
          <p:cNvPr id="3" name="Subtitle 2"/>
          <p:cNvSpPr>
            <a:spLocks noGrp="1"/>
          </p:cNvSpPr>
          <p:nvPr>
            <p:ph type="subTitle" idx="1" hasCustomPrompt="1"/>
          </p:nvPr>
        </p:nvSpPr>
        <p:spPr>
          <a:xfrm>
            <a:off x="304800" y="2590800"/>
            <a:ext cx="8382000" cy="914400"/>
          </a:xfrm>
          <a:prstGeom prst="rect">
            <a:avLst/>
          </a:prstGeom>
        </p:spPr>
        <p:txBody>
          <a:bodyPr/>
          <a:lstStyle>
            <a:lvl1pPr marL="0" indent="0" algn="l">
              <a:buNone/>
              <a:defRPr sz="2400" b="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Presented by</a:t>
            </a:r>
          </a:p>
          <a:p>
            <a:r>
              <a:rPr lang="en-US" dirty="0" smtClean="0"/>
              <a:t>Date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lvl1pPr>
          </a:lstStyle>
          <a:p>
            <a:fld id="{FC81E3F4-FD43-4565-BA1D-C55B5E9C6411}" type="slidenum">
              <a:rPr lang="en-US"/>
              <a:pPr/>
              <a:t>‹#›</a:t>
            </a:fld>
            <a:endParaRPr lang="en-US" sz="1400"/>
          </a:p>
        </p:txBody>
      </p:sp>
      <p:pic>
        <p:nvPicPr>
          <p:cNvPr id="4" name="Picture 3" descr="insidePage.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6" r:id="rId3"/>
    <p:sldLayoutId id="2147483657" r:id="rId4"/>
    <p:sldLayoutId id="2147483658" r:id="rId5"/>
    <p:sldLayoutId id="2147483659" r:id="rId6"/>
    <p:sldLayoutId id="2147483672" r:id="rId7"/>
    <p:sldLayoutId id="2147483673" r:id="rId8"/>
    <p:sldLayoutId id="2147483676" r:id="rId9"/>
    <p:sldLayoutId id="2147483677" r:id="rId10"/>
    <p:sldLayoutId id="2147483682" r:id="rId11"/>
    <p:sldLayoutId id="2147483684" r:id="rId12"/>
    <p:sldLayoutId id="2147483685"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64" charset="-128"/>
        </a:defRPr>
      </a:lvl2pPr>
      <a:lvl3pPr algn="ctr" rtl="0" fontAlgn="base">
        <a:spcBef>
          <a:spcPct val="0"/>
        </a:spcBef>
        <a:spcAft>
          <a:spcPct val="0"/>
        </a:spcAft>
        <a:defRPr sz="4400">
          <a:solidFill>
            <a:schemeClr val="tx2"/>
          </a:solidFill>
          <a:latin typeface="Arial" charset="0"/>
          <a:ea typeface="ＭＳ Ｐゴシック" pitchFamily="-64" charset="-128"/>
        </a:defRPr>
      </a:lvl3pPr>
      <a:lvl4pPr algn="ctr" rtl="0" fontAlgn="base">
        <a:spcBef>
          <a:spcPct val="0"/>
        </a:spcBef>
        <a:spcAft>
          <a:spcPct val="0"/>
        </a:spcAft>
        <a:defRPr sz="4400">
          <a:solidFill>
            <a:schemeClr val="tx2"/>
          </a:solidFill>
          <a:latin typeface="Arial" charset="0"/>
          <a:ea typeface="ＭＳ Ｐゴシック" pitchFamily="-64" charset="-128"/>
        </a:defRPr>
      </a:lvl4pPr>
      <a:lvl5pPr algn="ctr" rtl="0" fontAlgn="base">
        <a:spcBef>
          <a:spcPct val="0"/>
        </a:spcBef>
        <a:spcAft>
          <a:spcPct val="0"/>
        </a:spcAft>
        <a:defRPr sz="4400">
          <a:solidFill>
            <a:schemeClr val="tx2"/>
          </a:solidFill>
          <a:latin typeface="Arial" charset="0"/>
          <a:ea typeface="ＭＳ Ｐゴシック" pitchFamily="-64" charset="-128"/>
        </a:defRPr>
      </a:lvl5pPr>
      <a:lvl6pPr marL="457200" algn="ctr" rtl="0" fontAlgn="base">
        <a:spcBef>
          <a:spcPct val="0"/>
        </a:spcBef>
        <a:spcAft>
          <a:spcPct val="0"/>
        </a:spcAft>
        <a:defRPr sz="4400">
          <a:solidFill>
            <a:schemeClr val="tx2"/>
          </a:solidFill>
          <a:latin typeface="Arial" charset="0"/>
          <a:ea typeface="ＭＳ Ｐゴシック" pitchFamily="-64" charset="-128"/>
        </a:defRPr>
      </a:lvl6pPr>
      <a:lvl7pPr marL="914400" algn="ctr" rtl="0" fontAlgn="base">
        <a:spcBef>
          <a:spcPct val="0"/>
        </a:spcBef>
        <a:spcAft>
          <a:spcPct val="0"/>
        </a:spcAft>
        <a:defRPr sz="4400">
          <a:solidFill>
            <a:schemeClr val="tx2"/>
          </a:solidFill>
          <a:latin typeface="Arial" charset="0"/>
          <a:ea typeface="ＭＳ Ｐゴシック" pitchFamily="-64" charset="-128"/>
        </a:defRPr>
      </a:lvl7pPr>
      <a:lvl8pPr marL="1371600" algn="ctr" rtl="0" fontAlgn="base">
        <a:spcBef>
          <a:spcPct val="0"/>
        </a:spcBef>
        <a:spcAft>
          <a:spcPct val="0"/>
        </a:spcAft>
        <a:defRPr sz="4400">
          <a:solidFill>
            <a:schemeClr val="tx2"/>
          </a:solidFill>
          <a:latin typeface="Arial" charset="0"/>
          <a:ea typeface="ＭＳ Ｐゴシック" pitchFamily="-64" charset="-128"/>
        </a:defRPr>
      </a:lvl8pPr>
      <a:lvl9pPr marL="1828800" algn="ctr" rtl="0" fontAlgn="base">
        <a:spcBef>
          <a:spcPct val="0"/>
        </a:spcBef>
        <a:spcAft>
          <a:spcPct val="0"/>
        </a:spcAft>
        <a:defRPr sz="4400">
          <a:solidFill>
            <a:schemeClr val="tx2"/>
          </a:solidFill>
          <a:latin typeface="Arial" charset="0"/>
          <a:ea typeface="ＭＳ Ｐゴシック" pitchFamily="-6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E75B1-62B0-9743-B056-B0DFEC552625}" type="datetimeFigureOut">
              <a:rPr lang="en-US" smtClean="0"/>
              <a:pPr/>
              <a:t>9/21/2016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9226F-39FB-8640-AFCE-8C231D3DE9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5.em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8.jpg"/><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21.jpeg"/><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14NPLnKDPAhVn9YMKHTBaDmAQjRwIBw&amp;url=https%3A%2F%2Fnonemptyspaces.wordpress.com%2Fauthor%2Ftdanka%2F&amp;bvm=bv.133387755,d.amc&amp;psig=AFQjCNHTv0YvHEtW6tEspx2rNyhlvGUVLw&amp;ust=1474539129566314"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www.mpiweb.org/"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neralMPI-PPT_v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844"/>
            <a:ext cx="9144000" cy="6858000"/>
          </a:xfrm>
          <a:prstGeom prst="rect">
            <a:avLst/>
          </a:prstGeom>
        </p:spPr>
      </p:pic>
      <p:sp>
        <p:nvSpPr>
          <p:cNvPr id="2054" name="Text Box 6"/>
          <p:cNvSpPr txBox="1">
            <a:spLocks noChangeArrowheads="1"/>
          </p:cNvSpPr>
          <p:nvPr/>
        </p:nvSpPr>
        <p:spPr bwMode="auto">
          <a:xfrm>
            <a:off x="1828800" y="4147223"/>
            <a:ext cx="5439310" cy="1384995"/>
          </a:xfrm>
          <a:prstGeom prst="rect">
            <a:avLst/>
          </a:prstGeom>
          <a:noFill/>
          <a:ln w="9525">
            <a:noFill/>
            <a:miter lim="800000"/>
            <a:headEnd/>
            <a:tailEnd/>
          </a:ln>
        </p:spPr>
        <p:txBody>
          <a:bodyPr wrap="none">
            <a:spAutoFit/>
          </a:bodyPr>
          <a:lstStyle/>
          <a:p>
            <a:pPr algn="ctr"/>
            <a:r>
              <a:rPr lang="en-US" sz="2800" i="1" dirty="0"/>
              <a:t>Presented </a:t>
            </a:r>
            <a:r>
              <a:rPr lang="en-US" sz="2800" i="1" dirty="0" smtClean="0"/>
              <a:t>by Holly Dotson, CMP</a:t>
            </a:r>
          </a:p>
          <a:p>
            <a:pPr algn="ctr"/>
            <a:r>
              <a:rPr lang="en-US" sz="2800" i="1" dirty="0" smtClean="0"/>
              <a:t>Director Chapter Operations</a:t>
            </a:r>
          </a:p>
          <a:p>
            <a:pPr algn="ctr"/>
            <a:r>
              <a:rPr lang="en-US" sz="2800" i="1" dirty="0" smtClean="0"/>
              <a:t>September 21, 2016</a:t>
            </a:r>
            <a:endParaRPr lang="en-US" sz="2800" i="1" dirty="0"/>
          </a:p>
        </p:txBody>
      </p:sp>
      <p:pic>
        <p:nvPicPr>
          <p:cNvPr id="5" name="Picture 4"/>
          <p:cNvPicPr>
            <a:picLocks noChangeAspect="1"/>
          </p:cNvPicPr>
          <p:nvPr/>
        </p:nvPicPr>
        <p:blipFill>
          <a:blip r:embed="rId4" cstate="print"/>
          <a:stretch>
            <a:fillRect/>
          </a:stretch>
        </p:blipFill>
        <p:spPr>
          <a:xfrm>
            <a:off x="533400" y="5916613"/>
            <a:ext cx="2743200" cy="885825"/>
          </a:xfrm>
          <a:prstGeom prst="rect">
            <a:avLst/>
          </a:prstGeom>
        </p:spPr>
      </p:pic>
      <p:sp>
        <p:nvSpPr>
          <p:cNvPr id="4" name="TextBox 3"/>
          <p:cNvSpPr txBox="1"/>
          <p:nvPr/>
        </p:nvSpPr>
        <p:spPr>
          <a:xfrm>
            <a:off x="1828800" y="2514600"/>
            <a:ext cx="5715000" cy="1323439"/>
          </a:xfrm>
          <a:prstGeom prst="rect">
            <a:avLst/>
          </a:prstGeom>
          <a:noFill/>
        </p:spPr>
        <p:txBody>
          <a:bodyPr wrap="square" rtlCol="0">
            <a:spAutoFit/>
          </a:bodyPr>
          <a:lstStyle/>
          <a:p>
            <a:pPr algn="ctr"/>
            <a:r>
              <a:rPr lang="en-US" sz="4000" b="1" dirty="0" smtClean="0">
                <a:solidFill>
                  <a:schemeClr val="accent1">
                    <a:lumMod val="75000"/>
                  </a:schemeClr>
                </a:solidFill>
              </a:rPr>
              <a:t>Chapter Nominations Training</a:t>
            </a:r>
            <a:endParaRPr lang="en-US" sz="4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neralMPI-PPT_v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 y="17813"/>
            <a:ext cx="9144000" cy="6858000"/>
          </a:xfrm>
          <a:prstGeom prst="rect">
            <a:avLst/>
          </a:prstGeom>
        </p:spPr>
      </p:pic>
      <p:pic>
        <p:nvPicPr>
          <p:cNvPr id="5" name="Picture 4"/>
          <p:cNvPicPr>
            <a:picLocks noChangeAspect="1"/>
          </p:cNvPicPr>
          <p:nvPr/>
        </p:nvPicPr>
        <p:blipFill>
          <a:blip r:embed="rId4" cstate="print"/>
          <a:stretch>
            <a:fillRect/>
          </a:stretch>
        </p:blipFill>
        <p:spPr>
          <a:xfrm>
            <a:off x="533400" y="5916613"/>
            <a:ext cx="2743200" cy="885825"/>
          </a:xfrm>
          <a:prstGeom prst="rect">
            <a:avLst/>
          </a:prstGeom>
        </p:spPr>
      </p:pic>
      <p:sp>
        <p:nvSpPr>
          <p:cNvPr id="4" name="TextBox 3"/>
          <p:cNvSpPr txBox="1"/>
          <p:nvPr/>
        </p:nvSpPr>
        <p:spPr>
          <a:xfrm>
            <a:off x="250866" y="1881633"/>
            <a:ext cx="8610600" cy="707886"/>
          </a:xfrm>
          <a:prstGeom prst="rect">
            <a:avLst/>
          </a:prstGeom>
          <a:noFill/>
        </p:spPr>
        <p:txBody>
          <a:bodyPr wrap="square" rtlCol="0">
            <a:spAutoFit/>
          </a:bodyPr>
          <a:lstStyle/>
          <a:p>
            <a:pPr algn="ctr"/>
            <a:r>
              <a:rPr lang="en-US" sz="4000" b="1" dirty="0" smtClean="0"/>
              <a:t>Great Boards Are they out there?</a:t>
            </a:r>
            <a:endParaRPr lang="en-US" sz="4000" b="1" dirty="0"/>
          </a:p>
        </p:txBody>
      </p:sp>
      <p:pic>
        <p:nvPicPr>
          <p:cNvPr id="8" name="Picture 7"/>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90800" y="2763218"/>
            <a:ext cx="3927083" cy="2982466"/>
          </a:xfrm>
          <a:prstGeom prst="rect">
            <a:avLst/>
          </a:prstGeom>
          <a:ln>
            <a:solidFill>
              <a:schemeClr val="accent2"/>
            </a:solidFill>
          </a:ln>
        </p:spPr>
      </p:pic>
    </p:spTree>
    <p:extLst>
      <p:ext uri="{BB962C8B-B14F-4D97-AF65-F5344CB8AC3E}">
        <p14:creationId xmlns:p14="http://schemas.microsoft.com/office/powerpoint/2010/main" val="3436696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444" y="381000"/>
            <a:ext cx="7772400" cy="914400"/>
          </a:xfrm>
        </p:spPr>
        <p:txBody>
          <a:bodyPr/>
          <a:lstStyle/>
          <a:p>
            <a:pPr algn="ctr"/>
            <a:r>
              <a:rPr lang="en-US" altLang="en-US" dirty="0"/>
              <a:t>What do “GREAT” Boards Possess?</a:t>
            </a:r>
            <a:endParaRPr lang="en-US" dirty="0"/>
          </a:p>
        </p:txBody>
      </p:sp>
      <p:sp>
        <p:nvSpPr>
          <p:cNvPr id="3" name="Subtitle 2"/>
          <p:cNvSpPr>
            <a:spLocks noGrp="1"/>
          </p:cNvSpPr>
          <p:nvPr>
            <p:ph type="subTitle" idx="1"/>
          </p:nvPr>
        </p:nvSpPr>
        <p:spPr>
          <a:xfrm>
            <a:off x="457200" y="1143000"/>
            <a:ext cx="8382000" cy="3962400"/>
          </a:xfrm>
        </p:spPr>
        <p:txBody>
          <a:bodyPr/>
          <a:lstStyle/>
          <a:p>
            <a:r>
              <a:rPr lang="en-US" altLang="en-US" dirty="0" smtClean="0"/>
              <a:t> </a:t>
            </a:r>
            <a:r>
              <a:rPr lang="en-US" altLang="en-US" dirty="0"/>
              <a:t>They understand “What Matters Most” for the organization</a:t>
            </a:r>
          </a:p>
          <a:p>
            <a:pPr lvl="1"/>
            <a:endParaRPr lang="en-US" altLang="en-US" sz="2000" dirty="0"/>
          </a:p>
          <a:p>
            <a:endParaRPr lang="en-US" altLang="en-US" sz="700" dirty="0"/>
          </a:p>
          <a:p>
            <a:r>
              <a:rPr lang="en-US" alt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122" y="1792415"/>
            <a:ext cx="6949044" cy="4074985"/>
          </a:xfrm>
          <a:prstGeom prst="rect">
            <a:avLst/>
          </a:prstGeom>
        </p:spPr>
      </p:pic>
    </p:spTree>
    <p:extLst>
      <p:ext uri="{BB962C8B-B14F-4D97-AF65-F5344CB8AC3E}">
        <p14:creationId xmlns:p14="http://schemas.microsoft.com/office/powerpoint/2010/main" val="293582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444" y="381000"/>
            <a:ext cx="7772400" cy="914400"/>
          </a:xfrm>
        </p:spPr>
        <p:txBody>
          <a:bodyPr/>
          <a:lstStyle/>
          <a:p>
            <a:pPr algn="ctr"/>
            <a:r>
              <a:rPr lang="en-US" altLang="en-US" dirty="0"/>
              <a:t>What do “GREAT” Boards Possess?</a:t>
            </a:r>
            <a:endParaRPr lang="en-US" dirty="0"/>
          </a:p>
        </p:txBody>
      </p:sp>
      <p:sp>
        <p:nvSpPr>
          <p:cNvPr id="3" name="Subtitle 2"/>
          <p:cNvSpPr>
            <a:spLocks noGrp="1"/>
          </p:cNvSpPr>
          <p:nvPr>
            <p:ph type="subTitle" idx="1"/>
          </p:nvPr>
        </p:nvSpPr>
        <p:spPr>
          <a:xfrm>
            <a:off x="319644" y="1447800"/>
            <a:ext cx="8382000" cy="3962400"/>
          </a:xfrm>
        </p:spPr>
        <p:txBody>
          <a:bodyPr/>
          <a:lstStyle/>
          <a:p>
            <a:r>
              <a:rPr lang="en-US" altLang="en-US" dirty="0" smtClean="0"/>
              <a:t> -</a:t>
            </a:r>
            <a:endParaRPr lang="en-US" altLang="en-US" sz="700" dirty="0"/>
          </a:p>
          <a:p>
            <a:r>
              <a:rPr lang="en-US" alt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420091"/>
            <a:ext cx="4876800" cy="3990109"/>
          </a:xfrm>
          <a:prstGeom prst="rect">
            <a:avLst/>
          </a:prstGeom>
        </p:spPr>
      </p:pic>
    </p:spTree>
    <p:extLst>
      <p:ext uri="{BB962C8B-B14F-4D97-AF65-F5344CB8AC3E}">
        <p14:creationId xmlns:p14="http://schemas.microsoft.com/office/powerpoint/2010/main" val="3271347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neralMPI-PPT_v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844"/>
            <a:ext cx="9144000" cy="6858000"/>
          </a:xfrm>
          <a:prstGeom prst="rect">
            <a:avLst/>
          </a:prstGeom>
        </p:spPr>
      </p:pic>
      <p:pic>
        <p:nvPicPr>
          <p:cNvPr id="5" name="Picture 4"/>
          <p:cNvPicPr>
            <a:picLocks noChangeAspect="1"/>
          </p:cNvPicPr>
          <p:nvPr/>
        </p:nvPicPr>
        <p:blipFill>
          <a:blip r:embed="rId4" cstate="print"/>
          <a:stretch>
            <a:fillRect/>
          </a:stretch>
        </p:blipFill>
        <p:spPr>
          <a:xfrm>
            <a:off x="533400" y="5916613"/>
            <a:ext cx="2743200" cy="885825"/>
          </a:xfrm>
          <a:prstGeom prst="rect">
            <a:avLst/>
          </a:prstGeom>
        </p:spPr>
      </p:pic>
      <p:sp>
        <p:nvSpPr>
          <p:cNvPr id="4" name="TextBox 3"/>
          <p:cNvSpPr txBox="1"/>
          <p:nvPr/>
        </p:nvSpPr>
        <p:spPr>
          <a:xfrm>
            <a:off x="1447800" y="1912730"/>
            <a:ext cx="6324600" cy="1323439"/>
          </a:xfrm>
          <a:prstGeom prst="rect">
            <a:avLst/>
          </a:prstGeom>
          <a:noFill/>
        </p:spPr>
        <p:txBody>
          <a:bodyPr wrap="square" rtlCol="0">
            <a:spAutoFit/>
          </a:bodyPr>
          <a:lstStyle/>
          <a:p>
            <a:pPr algn="ctr"/>
            <a:r>
              <a:rPr lang="en-US" sz="4000" b="1" dirty="0" smtClean="0"/>
              <a:t>What skills does your board need to be great?</a:t>
            </a:r>
            <a:endParaRPr lang="en-US" sz="4000" b="1" dirty="0"/>
          </a:p>
        </p:txBody>
      </p:sp>
      <p:pic>
        <p:nvPicPr>
          <p:cNvPr id="7" name="Picture 2" descr="C:\Users\hdotson\AppData\Local\Microsoft\Windows\Temporary Internet Files\Content.IE5\HHA2KPUT\MP90044217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100" y="3331791"/>
            <a:ext cx="37338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362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6600">
            <a:alpha val="0"/>
          </a:srgbClr>
        </a:solid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351383687"/>
              </p:ext>
            </p:extLst>
          </p:nvPr>
        </p:nvGraphicFramePr>
        <p:xfrm>
          <a:off x="1186656" y="141288"/>
          <a:ext cx="7399337" cy="5646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7474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01" y="0"/>
            <a:ext cx="9375601" cy="6858000"/>
          </a:xfrm>
          <a:prstGeom prst="rect">
            <a:avLst/>
          </a:prstGeom>
        </p:spPr>
      </p:pic>
    </p:spTree>
    <p:extLst>
      <p:ext uri="{BB962C8B-B14F-4D97-AF65-F5344CB8AC3E}">
        <p14:creationId xmlns:p14="http://schemas.microsoft.com/office/powerpoint/2010/main" val="2950348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6075"/>
            <a:ext cx="7772400" cy="914400"/>
          </a:xfrm>
        </p:spPr>
        <p:txBody>
          <a:bodyPr>
            <a:normAutofit/>
          </a:bodyPr>
          <a:lstStyle/>
          <a:p>
            <a:pPr algn="ctr"/>
            <a:r>
              <a:rPr lang="en-US" altLang="en-US" sz="4000" b="1" dirty="0" smtClean="0">
                <a:solidFill>
                  <a:schemeClr val="accent1">
                    <a:lumMod val="75000"/>
                  </a:schemeClr>
                </a:solidFill>
              </a:rPr>
              <a:t>Would Be Nice To Have…</a:t>
            </a:r>
            <a:endParaRPr lang="en-US" sz="4000" b="1" dirty="0">
              <a:solidFill>
                <a:schemeClr val="accent1">
                  <a:lumMod val="75000"/>
                </a:schemeClr>
              </a:solidFill>
            </a:endParaRPr>
          </a:p>
        </p:txBody>
      </p:sp>
      <p:sp>
        <p:nvSpPr>
          <p:cNvPr id="5" name="Text Placeholder 4"/>
          <p:cNvSpPr>
            <a:spLocks noGrp="1"/>
          </p:cNvSpPr>
          <p:nvPr>
            <p:ph type="subTitle" idx="1"/>
          </p:nvPr>
        </p:nvSpPr>
        <p:spPr>
          <a:xfrm>
            <a:off x="533400" y="1981200"/>
            <a:ext cx="8382000" cy="914400"/>
          </a:xfrm>
        </p:spPr>
        <p:txBody>
          <a:bodyPr>
            <a:normAutofit/>
          </a:bodyPr>
          <a:lstStyle/>
          <a:p>
            <a:endParaRPr lang="en-US" altLang="en-US" dirty="0" smtClean="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1366837"/>
            <a:ext cx="2857500" cy="21431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2586037"/>
            <a:ext cx="2647114" cy="162242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6826" y="3509962"/>
            <a:ext cx="3101439" cy="2067626"/>
          </a:xfrm>
          <a:prstGeom prst="rect">
            <a:avLst/>
          </a:prstGeom>
        </p:spPr>
      </p:pic>
    </p:spTree>
    <p:extLst>
      <p:ext uri="{BB962C8B-B14F-4D97-AF65-F5344CB8AC3E}">
        <p14:creationId xmlns:p14="http://schemas.microsoft.com/office/powerpoint/2010/main" val="682500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6075"/>
            <a:ext cx="7772400" cy="914400"/>
          </a:xfrm>
        </p:spPr>
        <p:txBody>
          <a:bodyPr>
            <a:normAutofit/>
          </a:bodyPr>
          <a:lstStyle/>
          <a:p>
            <a:pPr algn="ctr"/>
            <a:r>
              <a:rPr lang="en-US" altLang="en-US" sz="4000" b="1" dirty="0" smtClean="0">
                <a:solidFill>
                  <a:schemeClr val="accent1">
                    <a:lumMod val="75000"/>
                  </a:schemeClr>
                </a:solidFill>
              </a:rPr>
              <a:t>Not in a Million Years Criteria</a:t>
            </a:r>
            <a:endParaRPr lang="en-US" sz="4000" b="1" dirty="0">
              <a:solidFill>
                <a:schemeClr val="accent1">
                  <a:lumMod val="75000"/>
                </a:schemeClr>
              </a:solidFill>
            </a:endParaRPr>
          </a:p>
        </p:txBody>
      </p:sp>
      <p:sp>
        <p:nvSpPr>
          <p:cNvPr id="5" name="Text Placeholder 4"/>
          <p:cNvSpPr>
            <a:spLocks noGrp="1"/>
          </p:cNvSpPr>
          <p:nvPr>
            <p:ph type="subTitle" idx="1"/>
          </p:nvPr>
        </p:nvSpPr>
        <p:spPr>
          <a:xfrm>
            <a:off x="533400" y="1981200"/>
            <a:ext cx="8382000" cy="914400"/>
          </a:xfrm>
        </p:spPr>
        <p:txBody>
          <a:bodyPr>
            <a:normAutofit/>
          </a:bodyPr>
          <a:lstStyle/>
          <a:p>
            <a:endParaRPr lang="en-US" altLang="en-US" dirty="0" smtClean="0"/>
          </a:p>
          <a:p>
            <a:endParaRPr lang="en-US" dirty="0"/>
          </a:p>
        </p:txBody>
      </p:sp>
      <p:pic>
        <p:nvPicPr>
          <p:cNvPr id="1026" name="Picture 2" descr="Image result for images for can't see the forest for the tre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60475"/>
            <a:ext cx="4176712" cy="417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885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533400" y="1981200"/>
            <a:ext cx="8382000" cy="914400"/>
          </a:xfrm>
        </p:spPr>
        <p:txBody>
          <a:bodyPr>
            <a:normAutofit/>
          </a:bodyPr>
          <a:lstStyle/>
          <a:p>
            <a:endParaRPr lang="en-US" altLang="en-US" dirty="0" smtClean="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34" y="990600"/>
            <a:ext cx="7109732" cy="3619500"/>
          </a:xfrm>
          <a:prstGeom prst="rect">
            <a:avLst/>
          </a:prstGeom>
        </p:spPr>
      </p:pic>
    </p:spTree>
    <p:extLst>
      <p:ext uri="{BB962C8B-B14F-4D97-AF65-F5344CB8AC3E}">
        <p14:creationId xmlns:p14="http://schemas.microsoft.com/office/powerpoint/2010/main" val="2257731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7772400" cy="914400"/>
          </a:xfrm>
        </p:spPr>
        <p:txBody>
          <a:bodyPr/>
          <a:lstStyle/>
          <a:p>
            <a:r>
              <a:rPr lang="en-US" dirty="0" smtClean="0"/>
              <a:t>What is your process?</a:t>
            </a:r>
            <a:endParaRPr lang="en-US" dirty="0"/>
          </a:p>
        </p:txBody>
      </p:sp>
      <p:graphicFrame>
        <p:nvGraphicFramePr>
          <p:cNvPr id="4" name="Diagram 3"/>
          <p:cNvGraphicFramePr/>
          <p:nvPr>
            <p:extLst>
              <p:ext uri="{D42A27DB-BD31-4B8C-83A1-F6EECF244321}">
                <p14:modId xmlns:p14="http://schemas.microsoft.com/office/powerpoint/2010/main" val="3837473608"/>
              </p:ext>
            </p:extLst>
          </p:nvPr>
        </p:nvGraphicFramePr>
        <p:xfrm>
          <a:off x="1295400" y="1397000"/>
          <a:ext cx="63246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662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8382000" cy="707886"/>
          </a:xfrm>
          <a:prstGeom prst="rect">
            <a:avLst/>
          </a:prstGeom>
          <a:noFill/>
        </p:spPr>
        <p:txBody>
          <a:bodyPr wrap="square" rtlCol="0">
            <a:spAutoFit/>
          </a:bodyPr>
          <a:lstStyle/>
          <a:p>
            <a:pPr algn="ctr"/>
            <a:r>
              <a:rPr lang="en-US" sz="4000" b="1" dirty="0" smtClean="0">
                <a:solidFill>
                  <a:schemeClr val="accent1">
                    <a:lumMod val="75000"/>
                  </a:schemeClr>
                </a:solidFill>
                <a:latin typeface="Arial" pitchFamily="34" charset="0"/>
                <a:cs typeface="Arial" pitchFamily="34" charset="0"/>
              </a:rPr>
              <a:t>Presentation Objectives</a:t>
            </a:r>
            <a:endParaRPr lang="en-US" sz="4000" b="1" dirty="0">
              <a:solidFill>
                <a:schemeClr val="accent1">
                  <a:lumMod val="75000"/>
                </a:schemeClr>
              </a:solidFill>
              <a:latin typeface="Arial" pitchFamily="34" charset="0"/>
              <a:cs typeface="Arial" pitchFamily="34" charset="0"/>
            </a:endParaRPr>
          </a:p>
        </p:txBody>
      </p:sp>
      <p:sp>
        <p:nvSpPr>
          <p:cNvPr id="2" name="TextBox 1"/>
          <p:cNvSpPr txBox="1"/>
          <p:nvPr/>
        </p:nvSpPr>
        <p:spPr>
          <a:xfrm>
            <a:off x="457200" y="1524000"/>
            <a:ext cx="7104830" cy="3416320"/>
          </a:xfrm>
          <a:prstGeom prst="rect">
            <a:avLst/>
          </a:prstGeom>
          <a:noFill/>
        </p:spPr>
        <p:txBody>
          <a:bodyPr wrap="none" rtlCol="0">
            <a:spAutoFit/>
          </a:bodyPr>
          <a:lstStyle/>
          <a:p>
            <a:pPr marL="342900" indent="-342900">
              <a:buFont typeface="Wingdings" panose="05000000000000000000" pitchFamily="2" charset="2"/>
              <a:buChar char="§"/>
            </a:pPr>
            <a:r>
              <a:rPr lang="en-US" dirty="0" smtClean="0"/>
              <a:t>Succession Planning – Understanding What It Is</a:t>
            </a:r>
          </a:p>
          <a:p>
            <a:pPr marL="342900" indent="-342900">
              <a:buFont typeface="Wingdings" panose="05000000000000000000" pitchFamily="2" charset="2"/>
              <a:buChar char="§"/>
            </a:pPr>
            <a:r>
              <a:rPr lang="en-US" dirty="0" smtClean="0"/>
              <a:t>Your Role in Succession</a:t>
            </a:r>
          </a:p>
          <a:p>
            <a:pPr marL="342900" indent="-342900">
              <a:buFont typeface="Wingdings" panose="05000000000000000000" pitchFamily="2" charset="2"/>
              <a:buChar char="§"/>
            </a:pPr>
            <a:r>
              <a:rPr lang="en-US" dirty="0" smtClean="0"/>
              <a:t>Necessary Leadership </a:t>
            </a:r>
            <a:r>
              <a:rPr lang="en-US" dirty="0" smtClean="0"/>
              <a:t>Qualities</a:t>
            </a:r>
          </a:p>
          <a:p>
            <a:pPr marL="342900" indent="-342900">
              <a:buFont typeface="Wingdings" panose="05000000000000000000" pitchFamily="2" charset="2"/>
              <a:buChar char="§"/>
            </a:pPr>
            <a:r>
              <a:rPr lang="en-US" dirty="0" smtClean="0"/>
              <a:t>Great Boards, What Do They Look Like?</a:t>
            </a:r>
          </a:p>
          <a:p>
            <a:pPr marL="342900" indent="-342900">
              <a:buFont typeface="Wingdings" panose="05000000000000000000" pitchFamily="2" charset="2"/>
              <a:buChar char="§"/>
            </a:pPr>
            <a:r>
              <a:rPr lang="en-US" dirty="0" smtClean="0"/>
              <a:t>What Skills Will Our Board Need?</a:t>
            </a:r>
          </a:p>
          <a:p>
            <a:pPr marL="342900" indent="-342900">
              <a:buFont typeface="Wingdings" panose="05000000000000000000" pitchFamily="2" charset="2"/>
              <a:buChar char="§"/>
            </a:pPr>
            <a:r>
              <a:rPr lang="en-US" dirty="0" smtClean="0"/>
              <a:t>Committee &amp; Processes</a:t>
            </a:r>
          </a:p>
          <a:p>
            <a:pPr marL="342900" indent="-342900">
              <a:buFont typeface="Wingdings" panose="05000000000000000000" pitchFamily="2" charset="2"/>
              <a:buChar char="§"/>
            </a:pPr>
            <a:r>
              <a:rPr lang="en-US" dirty="0" smtClean="0"/>
              <a:t>Slate Submissions</a:t>
            </a:r>
          </a:p>
          <a:p>
            <a:pPr marL="342900" indent="-342900">
              <a:buFont typeface="Wingdings" panose="05000000000000000000" pitchFamily="2" charset="2"/>
              <a:buChar char="§"/>
            </a:pPr>
            <a:r>
              <a:rPr lang="en-US" dirty="0" smtClean="0"/>
              <a:t>Questions</a:t>
            </a:r>
          </a:p>
          <a:p>
            <a:pPr marL="457200" indent="-457200">
              <a:buFont typeface="+mj-lt"/>
              <a:buAutoNum type="arabicPeriod"/>
            </a:pPr>
            <a:endParaRPr lang="en-US" dirty="0"/>
          </a:p>
        </p:txBody>
      </p:sp>
    </p:spTree>
    <p:extLst>
      <p:ext uri="{BB962C8B-B14F-4D97-AF65-F5344CB8AC3E}">
        <p14:creationId xmlns:p14="http://schemas.microsoft.com/office/powerpoint/2010/main" val="3819260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533400" y="228600"/>
            <a:ext cx="7772400" cy="914400"/>
          </a:xfrm>
        </p:spPr>
        <p:txBody>
          <a:bodyPr/>
          <a:lstStyle/>
          <a:p>
            <a:pPr algn="ctr"/>
            <a:r>
              <a:rPr lang="en-US" altLang="en-US" dirty="0" smtClean="0"/>
              <a:t>Nominations</a:t>
            </a:r>
            <a:r>
              <a:rPr lang="en-US" altLang="en-US" dirty="0" smtClean="0"/>
              <a:t> </a:t>
            </a:r>
            <a:r>
              <a:rPr lang="en-US" altLang="en-US" dirty="0" smtClean="0"/>
              <a:t>Processes	</a:t>
            </a:r>
          </a:p>
        </p:txBody>
      </p:sp>
      <p:sp>
        <p:nvSpPr>
          <p:cNvPr id="38915" name="Content Placeholder 2"/>
          <p:cNvSpPr>
            <a:spLocks noGrp="1"/>
          </p:cNvSpPr>
          <p:nvPr>
            <p:ph type="subTitle" idx="1"/>
          </p:nvPr>
        </p:nvSpPr>
        <p:spPr>
          <a:xfrm>
            <a:off x="228600" y="1295400"/>
            <a:ext cx="8382000" cy="4495800"/>
          </a:xfrm>
        </p:spPr>
        <p:txBody>
          <a:bodyPr/>
          <a:lstStyle/>
          <a:p>
            <a:r>
              <a:rPr lang="en-US" altLang="en-US" sz="2000" dirty="0" smtClean="0"/>
              <a:t> - Explain the process to your prospects</a:t>
            </a:r>
          </a:p>
          <a:p>
            <a:r>
              <a:rPr lang="en-US" altLang="en-US" sz="2000" dirty="0" smtClean="0"/>
              <a:t> - Make no commitments</a:t>
            </a:r>
          </a:p>
          <a:p>
            <a:r>
              <a:rPr lang="en-US" altLang="en-US" sz="2000" dirty="0" smtClean="0"/>
              <a:t> - Compare your prospect to your Criteria</a:t>
            </a:r>
          </a:p>
          <a:p>
            <a:r>
              <a:rPr lang="en-US" altLang="en-US" sz="2000" dirty="0" smtClean="0"/>
              <a:t> - Don’t lower your expectations</a:t>
            </a:r>
          </a:p>
          <a:p>
            <a:r>
              <a:rPr lang="en-US" altLang="en-US" sz="2000" dirty="0" smtClean="0"/>
              <a:t> - Plan your interview questions in advance</a:t>
            </a:r>
          </a:p>
          <a:p>
            <a:r>
              <a:rPr lang="en-US" altLang="en-US" sz="2000" dirty="0"/>
              <a:t> </a:t>
            </a:r>
            <a:r>
              <a:rPr lang="en-US" altLang="en-US" sz="2000" dirty="0" smtClean="0"/>
              <a:t>- Never ask how much time they have to give</a:t>
            </a:r>
          </a:p>
          <a:p>
            <a:r>
              <a:rPr lang="en-US" altLang="en-US" sz="2000" dirty="0"/>
              <a:t> </a:t>
            </a:r>
            <a:r>
              <a:rPr lang="en-US" altLang="en-US" sz="2000" dirty="0" smtClean="0"/>
              <a:t>- State how much time it will take, remember serving is an honor</a:t>
            </a:r>
          </a:p>
          <a:p>
            <a:pPr lvl="1"/>
            <a:endParaRPr lang="en-US" altLang="en-US" sz="1600" dirty="0" smtClean="0"/>
          </a:p>
          <a:p>
            <a:endParaRPr lang="en-US" altLang="en-US" dirty="0" smtClean="0"/>
          </a:p>
        </p:txBody>
      </p:sp>
      <p:sp>
        <p:nvSpPr>
          <p:cNvPr id="38916" name="Slide Number Placeholder 3"/>
          <p:cNvSpPr>
            <a:spLocks noGrp="1"/>
          </p:cNvSpPr>
          <p:nvPr>
            <p:ph type="sldNum" sz="quarter" idx="4294967295"/>
          </p:nvPr>
        </p:nvSpPr>
        <p:spPr>
          <a:xfrm>
            <a:off x="72390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206B52-58C2-4CD0-B013-31709ED9B0E4}" type="slidenum">
              <a:rPr lang="en-US" altLang="en-US" sz="1200">
                <a:solidFill>
                  <a:srgbClr val="789F2C"/>
                </a:solidFill>
              </a:rPr>
              <a:pPr/>
              <a:t>20</a:t>
            </a:fld>
            <a:endParaRPr lang="en-US" altLang="en-US" sz="1400"/>
          </a:p>
        </p:txBody>
      </p:sp>
    </p:spTree>
    <p:extLst>
      <p:ext uri="{BB962C8B-B14F-4D97-AF65-F5344CB8AC3E}">
        <p14:creationId xmlns:p14="http://schemas.microsoft.com/office/powerpoint/2010/main" val="1698623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95400"/>
            <a:ext cx="8382000" cy="4191000"/>
          </a:xfrm>
        </p:spPr>
        <p:txBody>
          <a:bodyPr/>
          <a:lstStyle/>
          <a:p>
            <a:r>
              <a:rPr lang="en-US" altLang="en-US" sz="2000" b="1" u="sng" dirty="0"/>
              <a:t>Committee </a:t>
            </a:r>
            <a:r>
              <a:rPr lang="en-US" altLang="en-US" sz="2000" b="1" u="sng" dirty="0" smtClean="0"/>
              <a:t>Guidelines per Bylaws</a:t>
            </a:r>
          </a:p>
          <a:p>
            <a:r>
              <a:rPr lang="en-US" altLang="en-US" sz="1600" dirty="0" smtClean="0"/>
              <a:t> - Immediate Past President is Chair</a:t>
            </a:r>
          </a:p>
          <a:p>
            <a:r>
              <a:rPr lang="en-US" altLang="en-US" sz="1600" dirty="0"/>
              <a:t> </a:t>
            </a:r>
            <a:r>
              <a:rPr lang="en-US" altLang="en-US" sz="1600" dirty="0" smtClean="0"/>
              <a:t>- President Elect serves on committee with voting rights</a:t>
            </a:r>
          </a:p>
          <a:p>
            <a:r>
              <a:rPr lang="en-US" altLang="en-US" sz="1600" dirty="0"/>
              <a:t> </a:t>
            </a:r>
            <a:r>
              <a:rPr lang="en-US" altLang="en-US" sz="1600" dirty="0" smtClean="0"/>
              <a:t>- Minimum of 4 committee members including chair is required</a:t>
            </a:r>
          </a:p>
          <a:p>
            <a:r>
              <a:rPr lang="en-US" altLang="en-US" sz="1600" dirty="0"/>
              <a:t> </a:t>
            </a:r>
            <a:r>
              <a:rPr lang="en-US" altLang="en-US" sz="1600" dirty="0" smtClean="0"/>
              <a:t>- Committee members may not be applying for the board</a:t>
            </a:r>
          </a:p>
          <a:p>
            <a:r>
              <a:rPr lang="en-US" altLang="en-US" sz="1600" dirty="0"/>
              <a:t> </a:t>
            </a:r>
            <a:r>
              <a:rPr lang="en-US" altLang="en-US" sz="1600" dirty="0" smtClean="0"/>
              <a:t>- Understand and know guidelines on term limits &amp; Re-election</a:t>
            </a:r>
          </a:p>
          <a:p>
            <a:endParaRPr lang="en-US" altLang="en-US" sz="1600" dirty="0"/>
          </a:p>
          <a:p>
            <a:r>
              <a:rPr lang="en-US" altLang="en-US" sz="1600" dirty="0" smtClean="0"/>
              <a:t> </a:t>
            </a:r>
            <a:endParaRPr lang="en-US" altLang="en-US" sz="1600" dirty="0" smtClean="0"/>
          </a:p>
          <a:p>
            <a:endParaRPr lang="en-US" altLang="en-US" sz="1600" dirty="0"/>
          </a:p>
          <a:p>
            <a:endParaRPr lang="en-US" dirty="0"/>
          </a:p>
        </p:txBody>
      </p:sp>
      <p:sp>
        <p:nvSpPr>
          <p:cNvPr id="4" name="Title 1"/>
          <p:cNvSpPr>
            <a:spLocks noGrp="1"/>
          </p:cNvSpPr>
          <p:nvPr>
            <p:ph type="ctrTitle"/>
          </p:nvPr>
        </p:nvSpPr>
        <p:spPr>
          <a:xfrm>
            <a:off x="762000" y="381000"/>
            <a:ext cx="7772400" cy="914400"/>
          </a:xfrm>
        </p:spPr>
        <p:txBody>
          <a:bodyPr/>
          <a:lstStyle/>
          <a:p>
            <a:pPr algn="ctr"/>
            <a:r>
              <a:rPr lang="en-US" altLang="en-US" dirty="0" smtClean="0"/>
              <a:t>Nominating Committee Guidelines	</a:t>
            </a:r>
          </a:p>
        </p:txBody>
      </p:sp>
    </p:spTree>
    <p:extLst>
      <p:ext uri="{BB962C8B-B14F-4D97-AF65-F5344CB8AC3E}">
        <p14:creationId xmlns:p14="http://schemas.microsoft.com/office/powerpoint/2010/main" val="300824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95400"/>
            <a:ext cx="8382000" cy="4191000"/>
          </a:xfrm>
        </p:spPr>
        <p:txBody>
          <a:bodyPr/>
          <a:lstStyle/>
          <a:p>
            <a:r>
              <a:rPr lang="en-US" altLang="en-US" b="1" u="sng" dirty="0" smtClean="0"/>
              <a:t>Term Limits</a:t>
            </a:r>
          </a:p>
          <a:p>
            <a:r>
              <a:rPr lang="en-US" altLang="en-US" sz="1600" dirty="0"/>
              <a:t> </a:t>
            </a:r>
            <a:r>
              <a:rPr lang="en-US" altLang="en-US" sz="2000" dirty="0" smtClean="0"/>
              <a:t>- All Officers and Directors are one year terms</a:t>
            </a:r>
          </a:p>
          <a:p>
            <a:r>
              <a:rPr lang="en-US" altLang="en-US" sz="2000" dirty="0"/>
              <a:t> </a:t>
            </a:r>
            <a:r>
              <a:rPr lang="en-US" altLang="en-US" sz="2000" dirty="0" smtClean="0"/>
              <a:t>- Everyone has to re-apply (Incoming President and Incoming IPP excluded)</a:t>
            </a:r>
          </a:p>
          <a:p>
            <a:r>
              <a:rPr lang="en-US" altLang="en-US" sz="2000" dirty="0"/>
              <a:t> </a:t>
            </a:r>
            <a:r>
              <a:rPr lang="en-US" altLang="en-US" sz="2000" dirty="0" smtClean="0"/>
              <a:t>- Understand consecutive term policies</a:t>
            </a:r>
          </a:p>
          <a:p>
            <a:r>
              <a:rPr lang="en-US" altLang="en-US" sz="2000" dirty="0"/>
              <a:t> </a:t>
            </a:r>
            <a:r>
              <a:rPr lang="en-US" altLang="en-US" sz="2000" dirty="0" smtClean="0"/>
              <a:t>- Leadership is not entitlement</a:t>
            </a:r>
          </a:p>
          <a:p>
            <a:r>
              <a:rPr lang="en-US" altLang="en-US" sz="2000" dirty="0"/>
              <a:t> </a:t>
            </a:r>
            <a:r>
              <a:rPr lang="en-US" altLang="en-US" sz="2000" dirty="0" smtClean="0"/>
              <a:t>- </a:t>
            </a:r>
          </a:p>
          <a:p>
            <a:endParaRPr lang="en-US" altLang="en-US" sz="1600" dirty="0"/>
          </a:p>
          <a:p>
            <a:endParaRPr lang="en-US" dirty="0"/>
          </a:p>
        </p:txBody>
      </p:sp>
      <p:sp>
        <p:nvSpPr>
          <p:cNvPr id="4" name="Title 1"/>
          <p:cNvSpPr>
            <a:spLocks noGrp="1"/>
          </p:cNvSpPr>
          <p:nvPr>
            <p:ph type="ctrTitle"/>
          </p:nvPr>
        </p:nvSpPr>
        <p:spPr>
          <a:xfrm>
            <a:off x="762000" y="381000"/>
            <a:ext cx="7772400" cy="914400"/>
          </a:xfrm>
        </p:spPr>
        <p:txBody>
          <a:bodyPr/>
          <a:lstStyle/>
          <a:p>
            <a:pPr algn="ctr"/>
            <a:r>
              <a:rPr lang="en-US" altLang="en-US" dirty="0" smtClean="0"/>
              <a:t>Nominating Committee </a:t>
            </a:r>
            <a:r>
              <a:rPr lang="en-US" altLang="en-US" dirty="0" smtClean="0"/>
              <a:t>Policies</a:t>
            </a:r>
            <a:endParaRPr lang="en-US" altLang="en-US" dirty="0" smtClean="0"/>
          </a:p>
        </p:txBody>
      </p:sp>
    </p:spTree>
    <p:extLst>
      <p:ext uri="{BB962C8B-B14F-4D97-AF65-F5344CB8AC3E}">
        <p14:creationId xmlns:p14="http://schemas.microsoft.com/office/powerpoint/2010/main" val="4019999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447800"/>
            <a:ext cx="8382000" cy="4038600"/>
          </a:xfrm>
        </p:spPr>
        <p:txBody>
          <a:bodyPr/>
          <a:lstStyle/>
          <a:p>
            <a:r>
              <a:rPr lang="en-US" altLang="en-US" dirty="0" smtClean="0"/>
              <a:t> - </a:t>
            </a:r>
            <a:r>
              <a:rPr lang="en-US" altLang="en-US" dirty="0" smtClean="0"/>
              <a:t>Present your recommended slate to the board</a:t>
            </a:r>
            <a:endParaRPr lang="en-US" altLang="en-US" dirty="0" smtClean="0"/>
          </a:p>
          <a:p>
            <a:r>
              <a:rPr lang="en-US" altLang="en-US" dirty="0"/>
              <a:t> </a:t>
            </a:r>
            <a:r>
              <a:rPr lang="en-US" altLang="en-US" dirty="0" smtClean="0"/>
              <a:t>- </a:t>
            </a:r>
            <a:r>
              <a:rPr lang="en-US" altLang="en-US" dirty="0" smtClean="0"/>
              <a:t>Board votes on </a:t>
            </a:r>
            <a:r>
              <a:rPr lang="en-US" altLang="en-US" dirty="0" smtClean="0"/>
              <a:t>Officers</a:t>
            </a:r>
          </a:p>
          <a:p>
            <a:r>
              <a:rPr lang="en-US" altLang="en-US" dirty="0"/>
              <a:t>	</a:t>
            </a:r>
            <a:r>
              <a:rPr lang="en-US" altLang="en-US" dirty="0" smtClean="0"/>
              <a:t>- This must happen by mid-January</a:t>
            </a:r>
            <a:endParaRPr lang="en-US" altLang="en-US" dirty="0" smtClean="0"/>
          </a:p>
          <a:p>
            <a:r>
              <a:rPr lang="en-US" altLang="en-US" dirty="0"/>
              <a:t> </a:t>
            </a:r>
            <a:r>
              <a:rPr lang="en-US" altLang="en-US" dirty="0" smtClean="0"/>
              <a:t>- Membership votes on </a:t>
            </a:r>
            <a:r>
              <a:rPr lang="en-US" altLang="en-US" dirty="0" smtClean="0"/>
              <a:t>Directors</a:t>
            </a:r>
          </a:p>
          <a:p>
            <a:r>
              <a:rPr lang="en-US" altLang="en-US" dirty="0"/>
              <a:t>	</a:t>
            </a:r>
            <a:r>
              <a:rPr lang="en-US" altLang="en-US" dirty="0" smtClean="0"/>
              <a:t> - This should happen by late January</a:t>
            </a:r>
            <a:endParaRPr lang="en-US" altLang="en-US" dirty="0" smtClean="0"/>
          </a:p>
          <a:p>
            <a:r>
              <a:rPr lang="en-US" altLang="en-US" dirty="0"/>
              <a:t> </a:t>
            </a:r>
            <a:r>
              <a:rPr lang="en-US" altLang="en-US" dirty="0" smtClean="0"/>
              <a:t>- </a:t>
            </a:r>
            <a:r>
              <a:rPr lang="en-US" altLang="en-US" dirty="0" smtClean="0"/>
              <a:t>Allow </a:t>
            </a:r>
            <a:r>
              <a:rPr lang="en-US" altLang="en-US" dirty="0" smtClean="0"/>
              <a:t>30 Days for membership to vote</a:t>
            </a:r>
          </a:p>
          <a:p>
            <a:r>
              <a:rPr lang="en-US" altLang="en-US" dirty="0"/>
              <a:t> </a:t>
            </a:r>
            <a:r>
              <a:rPr lang="en-US" altLang="en-US" dirty="0" smtClean="0"/>
              <a:t>- Submit to MPI no later than March 1, </a:t>
            </a:r>
            <a:r>
              <a:rPr lang="en-US" altLang="en-US" dirty="0" smtClean="0"/>
              <a:t>2017 </a:t>
            </a:r>
            <a:r>
              <a:rPr lang="en-US" altLang="en-US" b="1" i="1" dirty="0" smtClean="0"/>
              <a:t>approved</a:t>
            </a:r>
          </a:p>
          <a:p>
            <a:r>
              <a:rPr lang="en-US" altLang="en-US" dirty="0" smtClean="0"/>
              <a:t> - </a:t>
            </a:r>
            <a:r>
              <a:rPr lang="en-US" altLang="en-US" dirty="0" err="1" smtClean="0"/>
              <a:t>OnBoarding</a:t>
            </a:r>
            <a:r>
              <a:rPr lang="en-US" altLang="en-US" dirty="0" smtClean="0"/>
              <a:t>, Transitions, Contact info (training provided)</a:t>
            </a:r>
          </a:p>
          <a:p>
            <a:r>
              <a:rPr lang="en-US" altLang="en-US" dirty="0"/>
              <a:t> </a:t>
            </a:r>
            <a:r>
              <a:rPr lang="en-US" altLang="en-US" dirty="0" smtClean="0"/>
              <a:t>- Board Installation</a:t>
            </a:r>
            <a:endParaRPr lang="en-US" altLang="en-US" dirty="0" smtClean="0"/>
          </a:p>
          <a:p>
            <a:r>
              <a:rPr lang="en-US" altLang="en-US" dirty="0"/>
              <a:t> </a:t>
            </a:r>
            <a:endParaRPr lang="en-US" altLang="en-US" dirty="0" smtClean="0"/>
          </a:p>
          <a:p>
            <a:endParaRPr lang="en-US" altLang="en-US" sz="1600" dirty="0"/>
          </a:p>
          <a:p>
            <a:endParaRPr lang="en-US" dirty="0"/>
          </a:p>
        </p:txBody>
      </p:sp>
      <p:sp>
        <p:nvSpPr>
          <p:cNvPr id="4" name="Title 1"/>
          <p:cNvSpPr>
            <a:spLocks noGrp="1"/>
          </p:cNvSpPr>
          <p:nvPr>
            <p:ph type="ctrTitle"/>
          </p:nvPr>
        </p:nvSpPr>
        <p:spPr>
          <a:xfrm>
            <a:off x="762000" y="381000"/>
            <a:ext cx="7772400" cy="914400"/>
          </a:xfrm>
        </p:spPr>
        <p:txBody>
          <a:bodyPr/>
          <a:lstStyle/>
          <a:p>
            <a:pPr algn="ctr"/>
            <a:r>
              <a:rPr lang="en-US" altLang="en-US" dirty="0" smtClean="0"/>
              <a:t>Slate </a:t>
            </a:r>
            <a:r>
              <a:rPr lang="en-US" altLang="en-US" dirty="0" smtClean="0"/>
              <a:t>Submission/Approval Policies</a:t>
            </a:r>
            <a:r>
              <a:rPr lang="en-US" altLang="en-US" dirty="0" smtClean="0"/>
              <a:t>	</a:t>
            </a:r>
          </a:p>
        </p:txBody>
      </p:sp>
    </p:spTree>
    <p:extLst>
      <p:ext uri="{BB962C8B-B14F-4D97-AF65-F5344CB8AC3E}">
        <p14:creationId xmlns:p14="http://schemas.microsoft.com/office/powerpoint/2010/main" val="542094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447800"/>
            <a:ext cx="8382000" cy="4038600"/>
          </a:xfrm>
        </p:spPr>
        <p:txBody>
          <a:bodyPr/>
          <a:lstStyle/>
          <a:p>
            <a:r>
              <a:rPr lang="en-US" altLang="en-US" dirty="0" smtClean="0"/>
              <a:t> - Instructions on CLRP</a:t>
            </a:r>
          </a:p>
          <a:p>
            <a:r>
              <a:rPr lang="en-US" altLang="en-US" dirty="0"/>
              <a:t> </a:t>
            </a:r>
            <a:r>
              <a:rPr lang="en-US" altLang="en-US" dirty="0" smtClean="0"/>
              <a:t>- Templates Provided</a:t>
            </a:r>
          </a:p>
          <a:p>
            <a:r>
              <a:rPr lang="en-US" altLang="en-US" dirty="0"/>
              <a:t> </a:t>
            </a:r>
            <a:r>
              <a:rPr lang="en-US" altLang="en-US" dirty="0" smtClean="0"/>
              <a:t>- </a:t>
            </a:r>
            <a:r>
              <a:rPr lang="en-US" altLang="en-US" dirty="0" smtClean="0"/>
              <a:t>Membership </a:t>
            </a:r>
            <a:r>
              <a:rPr lang="en-US" altLang="en-US" dirty="0" smtClean="0"/>
              <a:t>process templates</a:t>
            </a:r>
          </a:p>
          <a:p>
            <a:r>
              <a:rPr lang="en-US" altLang="en-US" dirty="0"/>
              <a:t> </a:t>
            </a:r>
            <a:r>
              <a:rPr lang="en-US" altLang="en-US" dirty="0" smtClean="0"/>
              <a:t>- Succession timelines</a:t>
            </a:r>
          </a:p>
          <a:p>
            <a:r>
              <a:rPr lang="en-US" altLang="en-US" dirty="0"/>
              <a:t> </a:t>
            </a:r>
            <a:r>
              <a:rPr lang="en-US" altLang="en-US" dirty="0" smtClean="0"/>
              <a:t>- Interview question samples</a:t>
            </a:r>
          </a:p>
          <a:p>
            <a:r>
              <a:rPr lang="en-US" altLang="en-US" dirty="0"/>
              <a:t> </a:t>
            </a:r>
            <a:r>
              <a:rPr lang="en-US" altLang="en-US" dirty="0" smtClean="0"/>
              <a:t>- Application samples</a:t>
            </a:r>
          </a:p>
          <a:p>
            <a:r>
              <a:rPr lang="en-US" altLang="en-US" dirty="0"/>
              <a:t> </a:t>
            </a:r>
            <a:r>
              <a:rPr lang="en-US" altLang="en-US" dirty="0" smtClean="0"/>
              <a:t>- Skills Matrix</a:t>
            </a:r>
          </a:p>
          <a:p>
            <a:endParaRPr lang="en-US" altLang="en-US" dirty="0" smtClean="0"/>
          </a:p>
          <a:p>
            <a:r>
              <a:rPr lang="en-US" altLang="en-US" dirty="0"/>
              <a:t> </a:t>
            </a:r>
            <a:endParaRPr lang="en-US" altLang="en-US" dirty="0" smtClean="0"/>
          </a:p>
          <a:p>
            <a:endParaRPr lang="en-US" altLang="en-US" sz="1600" dirty="0"/>
          </a:p>
          <a:p>
            <a:endParaRPr lang="en-US" dirty="0"/>
          </a:p>
        </p:txBody>
      </p:sp>
      <p:sp>
        <p:nvSpPr>
          <p:cNvPr id="4" name="Title 1"/>
          <p:cNvSpPr>
            <a:spLocks noGrp="1"/>
          </p:cNvSpPr>
          <p:nvPr>
            <p:ph type="ctrTitle"/>
          </p:nvPr>
        </p:nvSpPr>
        <p:spPr>
          <a:xfrm>
            <a:off x="762000" y="381000"/>
            <a:ext cx="7772400" cy="914400"/>
          </a:xfrm>
        </p:spPr>
        <p:txBody>
          <a:bodyPr/>
          <a:lstStyle/>
          <a:p>
            <a:pPr algn="ctr"/>
            <a:r>
              <a:rPr lang="en-US" altLang="en-US" dirty="0" smtClean="0"/>
              <a:t>Resources</a:t>
            </a:r>
            <a:r>
              <a:rPr lang="en-US" altLang="en-US" dirty="0" smtClean="0"/>
              <a:t>	</a:t>
            </a:r>
          </a:p>
        </p:txBody>
      </p:sp>
    </p:spTree>
    <p:extLst>
      <p:ext uri="{BB962C8B-B14F-4D97-AF65-F5344CB8AC3E}">
        <p14:creationId xmlns:p14="http://schemas.microsoft.com/office/powerpoint/2010/main" val="3895568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245165" y="228600"/>
            <a:ext cx="8610600" cy="762000"/>
          </a:xfrm>
        </p:spPr>
        <p:txBody>
          <a:bodyPr/>
          <a:lstStyle/>
          <a:p>
            <a:pPr algn="ctr"/>
            <a:r>
              <a:rPr lang="en-US" dirty="0" smtClean="0">
                <a:solidFill>
                  <a:schemeClr val="accent1">
                    <a:lumMod val="75000"/>
                  </a:schemeClr>
                </a:solidFill>
                <a:latin typeface="Arial" pitchFamily="34" charset="0"/>
                <a:cs typeface="Arial" pitchFamily="34" charset="0"/>
              </a:rPr>
              <a:t>Chapter Leader Resource Page</a:t>
            </a:r>
            <a:endParaRPr lang="en-US" sz="2400" dirty="0" smtClean="0">
              <a:solidFill>
                <a:schemeClr val="accent1">
                  <a:lumMod val="75000"/>
                </a:schemeClr>
              </a:solidFill>
              <a:latin typeface="Arial" pitchFamily="34" charset="0"/>
              <a:cs typeface="Arial" pitchFamily="34" charset="0"/>
            </a:endParaRPr>
          </a:p>
        </p:txBody>
      </p:sp>
      <p:sp>
        <p:nvSpPr>
          <p:cNvPr id="3" name="Rectangle 2"/>
          <p:cNvSpPr/>
          <p:nvPr/>
        </p:nvSpPr>
        <p:spPr>
          <a:xfrm>
            <a:off x="588065" y="1295400"/>
            <a:ext cx="7924800" cy="1938992"/>
          </a:xfrm>
          <a:prstGeom prst="rect">
            <a:avLst/>
          </a:prstGeom>
        </p:spPr>
        <p:txBody>
          <a:bodyPr wrap="square">
            <a:spAutoFit/>
          </a:bodyPr>
          <a:lstStyle/>
          <a:p>
            <a:r>
              <a:rPr lang="en-US" altLang="en-US" b="1" dirty="0">
                <a:latin typeface="Arial" pitchFamily="34" charset="0"/>
                <a:cs typeface="Arial" pitchFamily="34" charset="0"/>
              </a:rPr>
              <a:t>How to </a:t>
            </a:r>
            <a:r>
              <a:rPr lang="en-US" altLang="en-US" b="1" dirty="0" smtClean="0">
                <a:latin typeface="Arial" pitchFamily="34" charset="0"/>
                <a:cs typeface="Arial" pitchFamily="34" charset="0"/>
              </a:rPr>
              <a:t>Access the CLRP</a:t>
            </a:r>
          </a:p>
          <a:p>
            <a:r>
              <a:rPr lang="en-US" altLang="en-US" b="1" dirty="0">
                <a:latin typeface="Arial" pitchFamily="34" charset="0"/>
                <a:cs typeface="Arial" pitchFamily="34" charset="0"/>
              </a:rPr>
              <a:t> </a:t>
            </a:r>
            <a:r>
              <a:rPr lang="en-US" altLang="en-US" b="1" dirty="0" smtClean="0">
                <a:latin typeface="Arial" pitchFamily="34" charset="0"/>
                <a:cs typeface="Arial" pitchFamily="34" charset="0"/>
              </a:rPr>
              <a:t>- </a:t>
            </a:r>
            <a:r>
              <a:rPr lang="en-US" altLang="en-US" dirty="0" smtClean="0">
                <a:latin typeface="Arial" pitchFamily="34" charset="0"/>
                <a:cs typeface="Arial" pitchFamily="34" charset="0"/>
              </a:rPr>
              <a:t>Visit </a:t>
            </a:r>
            <a:r>
              <a:rPr lang="en-US" altLang="en-US" dirty="0" smtClean="0">
                <a:latin typeface="Arial" pitchFamily="34" charset="0"/>
                <a:cs typeface="Arial" pitchFamily="34" charset="0"/>
                <a:hlinkClick r:id="rId3"/>
              </a:rPr>
              <a:t>www.mpiweb.org</a:t>
            </a:r>
            <a:endParaRPr lang="en-US" altLang="en-US" dirty="0">
              <a:latin typeface="Arial" pitchFamily="34" charset="0"/>
              <a:cs typeface="Arial" pitchFamily="34" charset="0"/>
            </a:endParaRPr>
          </a:p>
          <a:p>
            <a:r>
              <a:rPr lang="en-US" altLang="en-US" dirty="0">
                <a:latin typeface="Arial" pitchFamily="34" charset="0"/>
                <a:cs typeface="Arial" pitchFamily="34" charset="0"/>
              </a:rPr>
              <a:t> </a:t>
            </a:r>
            <a:r>
              <a:rPr lang="en-US" altLang="en-US" dirty="0" smtClean="0">
                <a:latin typeface="Arial" pitchFamily="34" charset="0"/>
                <a:cs typeface="Arial" pitchFamily="34" charset="0"/>
              </a:rPr>
              <a:t>- Log in, you account</a:t>
            </a:r>
            <a:endParaRPr lang="en-US" altLang="en-US" dirty="0">
              <a:latin typeface="Arial" pitchFamily="34" charset="0"/>
              <a:cs typeface="Arial" pitchFamily="34" charset="0"/>
            </a:endParaRPr>
          </a:p>
          <a:p>
            <a:r>
              <a:rPr lang="en-US" altLang="en-US" dirty="0">
                <a:latin typeface="Arial" pitchFamily="34" charset="0"/>
                <a:cs typeface="Arial" pitchFamily="34" charset="0"/>
              </a:rPr>
              <a:t> </a:t>
            </a:r>
            <a:r>
              <a:rPr lang="en-US" altLang="en-US" dirty="0" smtClean="0">
                <a:latin typeface="Arial" pitchFamily="34" charset="0"/>
                <a:cs typeface="Arial" pitchFamily="34" charset="0"/>
              </a:rPr>
              <a:t>- Select </a:t>
            </a:r>
            <a:r>
              <a:rPr lang="en-US" altLang="en-US" dirty="0">
                <a:latin typeface="Arial" pitchFamily="34" charset="0"/>
                <a:cs typeface="Arial" pitchFamily="34" charset="0"/>
              </a:rPr>
              <a:t>Chapter Leader </a:t>
            </a:r>
            <a:r>
              <a:rPr lang="en-US" altLang="en-US" dirty="0" smtClean="0">
                <a:latin typeface="Arial" pitchFamily="34" charset="0"/>
                <a:cs typeface="Arial" pitchFamily="34" charset="0"/>
              </a:rPr>
              <a:t>Resources</a:t>
            </a:r>
          </a:p>
          <a:p>
            <a:r>
              <a:rPr lang="en-US" altLang="en-US" dirty="0">
                <a:solidFill>
                  <a:schemeClr val="accent1">
                    <a:lumMod val="75000"/>
                  </a:schemeClr>
                </a:solidFill>
                <a:latin typeface="Arial" pitchFamily="34" charset="0"/>
                <a:cs typeface="Arial" pitchFamily="34" charset="0"/>
              </a:rPr>
              <a:t> </a:t>
            </a:r>
            <a:r>
              <a:rPr lang="en-US" altLang="en-US" dirty="0" smtClean="0">
                <a:solidFill>
                  <a:schemeClr val="accent1">
                    <a:lumMod val="75000"/>
                  </a:schemeClr>
                </a:solidFill>
                <a:latin typeface="Arial" pitchFamily="34" charset="0"/>
                <a:cs typeface="Arial" pitchFamily="34" charset="0"/>
              </a:rPr>
              <a:t>- Office of President </a:t>
            </a:r>
            <a:r>
              <a:rPr lang="en-US" altLang="en-US" dirty="0" smtClean="0">
                <a:solidFill>
                  <a:schemeClr val="accent1">
                    <a:lumMod val="75000"/>
                  </a:schemeClr>
                </a:solidFill>
                <a:latin typeface="Arial" pitchFamily="34" charset="0"/>
                <a:cs typeface="Arial" pitchFamily="34" charset="0"/>
              </a:rPr>
              <a:t>Tab – Succession </a:t>
            </a:r>
            <a:r>
              <a:rPr lang="en-US" altLang="en-US" dirty="0" err="1" smtClean="0">
                <a:solidFill>
                  <a:schemeClr val="accent1">
                    <a:lumMod val="75000"/>
                  </a:schemeClr>
                </a:solidFill>
                <a:latin typeface="Arial" pitchFamily="34" charset="0"/>
                <a:cs typeface="Arial" pitchFamily="34" charset="0"/>
              </a:rPr>
              <a:t>Plannin</a:t>
            </a:r>
            <a:endParaRPr lang="en-US" altLang="en-US"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751468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066800"/>
            <a:ext cx="4195763" cy="4195763"/>
          </a:xfrm>
          <a:prstGeom prst="rect">
            <a:avLst/>
          </a:prstGeom>
        </p:spPr>
      </p:pic>
    </p:spTree>
    <p:extLst>
      <p:ext uri="{BB962C8B-B14F-4D97-AF65-F5344CB8AC3E}">
        <p14:creationId xmlns:p14="http://schemas.microsoft.com/office/powerpoint/2010/main" val="856886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neralMPI-PPT_v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3" name="Text Box 5"/>
          <p:cNvSpPr txBox="1">
            <a:spLocks noChangeArrowheads="1"/>
          </p:cNvSpPr>
          <p:nvPr/>
        </p:nvSpPr>
        <p:spPr bwMode="auto">
          <a:xfrm>
            <a:off x="2095500" y="2010370"/>
            <a:ext cx="4953000" cy="923330"/>
          </a:xfrm>
          <a:prstGeom prst="rect">
            <a:avLst/>
          </a:prstGeom>
          <a:noFill/>
          <a:ln w="9525">
            <a:noFill/>
            <a:miter lim="800000"/>
            <a:headEnd/>
            <a:tailEnd/>
          </a:ln>
        </p:spPr>
        <p:txBody>
          <a:bodyPr wrap="square">
            <a:spAutoFit/>
          </a:bodyPr>
          <a:lstStyle/>
          <a:p>
            <a:pPr algn="ctr"/>
            <a:r>
              <a:rPr lang="en-US" sz="5400" b="1" dirty="0" smtClean="0">
                <a:solidFill>
                  <a:schemeClr val="accent1">
                    <a:lumMod val="75000"/>
                  </a:schemeClr>
                </a:solidFill>
              </a:rPr>
              <a:t>Thank You!</a:t>
            </a:r>
            <a:endParaRPr lang="en-US" sz="5400" dirty="0">
              <a:solidFill>
                <a:schemeClr val="accent1">
                  <a:lumMod val="75000"/>
                </a:schemeClr>
              </a:solidFill>
            </a:endParaRPr>
          </a:p>
        </p:txBody>
      </p:sp>
      <p:pic>
        <p:nvPicPr>
          <p:cNvPr id="5" name="Picture 4"/>
          <p:cNvPicPr>
            <a:picLocks noChangeAspect="1"/>
          </p:cNvPicPr>
          <p:nvPr/>
        </p:nvPicPr>
        <p:blipFill>
          <a:blip r:embed="rId4" cstate="print"/>
          <a:stretch>
            <a:fillRect/>
          </a:stretch>
        </p:blipFill>
        <p:spPr>
          <a:xfrm>
            <a:off x="381000" y="5867400"/>
            <a:ext cx="3048000" cy="984251"/>
          </a:xfrm>
          <a:prstGeom prst="rect">
            <a:avLst/>
          </a:prstGeom>
        </p:spPr>
      </p:pic>
      <p:sp>
        <p:nvSpPr>
          <p:cNvPr id="3" name="TextBox 2"/>
          <p:cNvSpPr txBox="1"/>
          <p:nvPr/>
        </p:nvSpPr>
        <p:spPr>
          <a:xfrm>
            <a:off x="2743200" y="3374410"/>
            <a:ext cx="4036682" cy="1569660"/>
          </a:xfrm>
          <a:prstGeom prst="rect">
            <a:avLst/>
          </a:prstGeom>
          <a:noFill/>
        </p:spPr>
        <p:txBody>
          <a:bodyPr wrap="none" rtlCol="0">
            <a:spAutoFit/>
          </a:bodyPr>
          <a:lstStyle/>
          <a:p>
            <a:r>
              <a:rPr lang="en-US" dirty="0" smtClean="0"/>
              <a:t>Holly Dotson, CMP</a:t>
            </a:r>
          </a:p>
          <a:p>
            <a:r>
              <a:rPr lang="en-US" i="1" dirty="0" smtClean="0"/>
              <a:t>Director Chapter Operations</a:t>
            </a:r>
          </a:p>
          <a:p>
            <a:r>
              <a:rPr lang="en-US" dirty="0" smtClean="0"/>
              <a:t>hdotson@mpiweb.org</a:t>
            </a:r>
          </a:p>
          <a:p>
            <a:r>
              <a:rPr lang="en-US" dirty="0" smtClean="0"/>
              <a:t>407-592-0644</a:t>
            </a:r>
            <a:endParaRPr lang="en-US" dirty="0"/>
          </a:p>
        </p:txBody>
      </p:sp>
    </p:spTree>
    <p:extLst>
      <p:ext uri="{BB962C8B-B14F-4D97-AF65-F5344CB8AC3E}">
        <p14:creationId xmlns:p14="http://schemas.microsoft.com/office/powerpoint/2010/main" val="4103200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Image result for images for succession planning"/>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50" y="990600"/>
            <a:ext cx="8445012" cy="3886200"/>
          </a:xfrm>
          <a:prstGeom prst="rect">
            <a:avLst/>
          </a:prstGeom>
        </p:spPr>
      </p:pic>
    </p:spTree>
    <p:extLst>
      <p:ext uri="{BB962C8B-B14F-4D97-AF65-F5344CB8AC3E}">
        <p14:creationId xmlns:p14="http://schemas.microsoft.com/office/powerpoint/2010/main" val="266216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51340391"/>
              </p:ext>
            </p:extLst>
          </p:nvPr>
        </p:nvGraphicFramePr>
        <p:xfrm>
          <a:off x="762000" y="304800"/>
          <a:ext cx="7848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82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BFB8E55-E5CB-4272-A62B-12AF50BFD3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27F0900A-203B-427E-9F1D-52B7BD104CD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BA89FC1B-8045-4FDF-B874-838486CDF1A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1F9E2067-AB2D-4047-AD9E-B154E3F566E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079450F1-3AE6-4E01-8ABA-896CFA17343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4094C311-F80D-49AB-A2B0-AEAFF3361B6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42CE5F81-B470-463D-B4BD-C8B24436365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5A5B506A-1251-45A5-864A-C80F09C6492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778FCB36-5E4B-4053-8D03-A7A0595B4DD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BB7CF917-DF39-442A-A9AF-A6ED7F20F5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93386113"/>
              </p:ext>
            </p:extLst>
          </p:nvPr>
        </p:nvGraphicFramePr>
        <p:xfrm>
          <a:off x="1143000" y="685800"/>
          <a:ext cx="6962899"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260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6752A2D-5591-47CC-88DA-840FAF7E8A9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2BCA404-440A-40F4-ABFA-4B92BE9B23E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F2D438B2-581F-402F-AA8F-25A7EFBCFF6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rev="1"/>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Diagram 5"/>
          <p:cNvGrpSpPr>
            <a:grpSpLocks noChangeAspect="1"/>
          </p:cNvGrpSpPr>
          <p:nvPr/>
        </p:nvGrpSpPr>
        <p:grpSpPr bwMode="auto">
          <a:xfrm>
            <a:off x="2057400" y="457200"/>
            <a:ext cx="5318578" cy="5043073"/>
            <a:chOff x="2773" y="944"/>
            <a:chExt cx="3103" cy="2942"/>
          </a:xfrm>
        </p:grpSpPr>
        <p:sp>
          <p:nvSpPr>
            <p:cNvPr id="8" name="_s3076"/>
            <p:cNvSpPr>
              <a:spLocks noChangeShapeType="1"/>
            </p:cNvSpPr>
            <p:nvPr/>
          </p:nvSpPr>
          <p:spPr bwMode="auto">
            <a:xfrm flipH="1" flipV="1">
              <a:off x="3675" y="1995"/>
              <a:ext cx="299" cy="239"/>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9" name="_s3077"/>
            <p:cNvSpPr>
              <a:spLocks noChangeArrowheads="1"/>
            </p:cNvSpPr>
            <p:nvPr/>
          </p:nvSpPr>
          <p:spPr bwMode="auto">
            <a:xfrm>
              <a:off x="2942" y="1375"/>
              <a:ext cx="816" cy="764"/>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Fiduciary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Responsibility</a:t>
              </a:r>
            </a:p>
          </p:txBody>
        </p:sp>
        <p:sp>
          <p:nvSpPr>
            <p:cNvPr id="10" name="_s3078"/>
            <p:cNvSpPr>
              <a:spLocks noChangeShapeType="1"/>
            </p:cNvSpPr>
            <p:nvPr/>
          </p:nvSpPr>
          <p:spPr bwMode="auto">
            <a:xfrm flipH="1">
              <a:off x="3528" y="2557"/>
              <a:ext cx="373" cy="84"/>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1" name="_s3079"/>
            <p:cNvSpPr>
              <a:spLocks noChangeArrowheads="1"/>
            </p:cNvSpPr>
            <p:nvPr/>
          </p:nvSpPr>
          <p:spPr bwMode="auto">
            <a:xfrm>
              <a:off x="2773" y="2345"/>
              <a:ext cx="807" cy="764"/>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Business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Acumen</a:t>
              </a:r>
            </a:p>
          </p:txBody>
        </p:sp>
        <p:sp>
          <p:nvSpPr>
            <p:cNvPr id="12" name="_s3080"/>
            <p:cNvSpPr>
              <a:spLocks noChangeShapeType="1"/>
            </p:cNvSpPr>
            <p:nvPr/>
          </p:nvSpPr>
          <p:spPr bwMode="auto">
            <a:xfrm flipH="1">
              <a:off x="3941" y="2815"/>
              <a:ext cx="167" cy="344"/>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3" name="_s3081"/>
            <p:cNvSpPr>
              <a:spLocks noChangeArrowheads="1"/>
            </p:cNvSpPr>
            <p:nvPr/>
          </p:nvSpPr>
          <p:spPr bwMode="auto">
            <a:xfrm>
              <a:off x="3298" y="3122"/>
              <a:ext cx="860" cy="764"/>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Loyalty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MPI</a:t>
              </a:r>
            </a:p>
          </p:txBody>
        </p:sp>
        <p:sp>
          <p:nvSpPr>
            <p:cNvPr id="14" name="_s3082"/>
            <p:cNvSpPr>
              <a:spLocks noChangeShapeType="1"/>
            </p:cNvSpPr>
            <p:nvPr/>
          </p:nvSpPr>
          <p:spPr bwMode="auto">
            <a:xfrm>
              <a:off x="4439" y="2814"/>
              <a:ext cx="165" cy="34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5" name="_s3083"/>
            <p:cNvSpPr>
              <a:spLocks noChangeArrowheads="1"/>
            </p:cNvSpPr>
            <p:nvPr/>
          </p:nvSpPr>
          <p:spPr bwMode="auto">
            <a:xfrm>
              <a:off x="4388" y="3121"/>
              <a:ext cx="821" cy="764"/>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Influence</a:t>
              </a:r>
            </a:p>
          </p:txBody>
        </p:sp>
        <p:sp>
          <p:nvSpPr>
            <p:cNvPr id="16" name="_s3084"/>
            <p:cNvSpPr>
              <a:spLocks noChangeShapeType="1"/>
            </p:cNvSpPr>
            <p:nvPr/>
          </p:nvSpPr>
          <p:spPr bwMode="auto">
            <a:xfrm>
              <a:off x="4644" y="2555"/>
              <a:ext cx="373" cy="8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7" name="_s3085"/>
            <p:cNvSpPr>
              <a:spLocks noChangeArrowheads="1"/>
            </p:cNvSpPr>
            <p:nvPr/>
          </p:nvSpPr>
          <p:spPr bwMode="auto">
            <a:xfrm>
              <a:off x="5007" y="2343"/>
              <a:ext cx="869" cy="764"/>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Personal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Communication</a:t>
              </a:r>
            </a:p>
          </p:txBody>
        </p:sp>
        <p:sp>
          <p:nvSpPr>
            <p:cNvPr id="18" name="_s3086"/>
            <p:cNvSpPr>
              <a:spLocks noChangeShapeType="1"/>
            </p:cNvSpPr>
            <p:nvPr/>
          </p:nvSpPr>
          <p:spPr bwMode="auto">
            <a:xfrm flipV="1">
              <a:off x="4570" y="1995"/>
              <a:ext cx="299" cy="23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9" name="_s3087"/>
            <p:cNvSpPr>
              <a:spLocks noChangeArrowheads="1"/>
            </p:cNvSpPr>
            <p:nvPr/>
          </p:nvSpPr>
          <p:spPr bwMode="auto">
            <a:xfrm>
              <a:off x="4785" y="1375"/>
              <a:ext cx="869" cy="764"/>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Strategic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Thinking</a:t>
              </a:r>
            </a:p>
          </p:txBody>
        </p:sp>
        <p:sp>
          <p:nvSpPr>
            <p:cNvPr id="20" name="_s3088"/>
            <p:cNvSpPr>
              <a:spLocks noChangeShapeType="1"/>
            </p:cNvSpPr>
            <p:nvPr/>
          </p:nvSpPr>
          <p:spPr bwMode="auto">
            <a:xfrm flipV="1">
              <a:off x="4272" y="1708"/>
              <a:ext cx="0" cy="38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21" name="_s3089"/>
            <p:cNvSpPr>
              <a:spLocks noChangeArrowheads="1"/>
            </p:cNvSpPr>
            <p:nvPr/>
          </p:nvSpPr>
          <p:spPr bwMode="auto">
            <a:xfrm>
              <a:off x="3890" y="944"/>
              <a:ext cx="830" cy="764"/>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Leadership</a:t>
              </a:r>
            </a:p>
          </p:txBody>
        </p:sp>
        <p:sp>
          <p:nvSpPr>
            <p:cNvPr id="22" name="_s3090"/>
            <p:cNvSpPr>
              <a:spLocks noChangeArrowheads="1"/>
            </p:cNvSpPr>
            <p:nvPr/>
          </p:nvSpPr>
          <p:spPr bwMode="auto">
            <a:xfrm>
              <a:off x="3890" y="2090"/>
              <a:ext cx="764" cy="764"/>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folHlink"/>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Individual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Skills</a:t>
              </a:r>
            </a:p>
          </p:txBody>
        </p:sp>
      </p:grpSp>
    </p:spTree>
    <p:extLst>
      <p:ext uri="{BB962C8B-B14F-4D97-AF65-F5344CB8AC3E}">
        <p14:creationId xmlns:p14="http://schemas.microsoft.com/office/powerpoint/2010/main" val="2739253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18145995"/>
              </p:ext>
            </p:extLst>
          </p:nvPr>
        </p:nvGraphicFramePr>
        <p:xfrm>
          <a:off x="457200" y="457209"/>
          <a:ext cx="8229601" cy="5867390"/>
        </p:xfrm>
        <a:graphic>
          <a:graphicData uri="http://schemas.openxmlformats.org/drawingml/2006/table">
            <a:tbl>
              <a:tblPr>
                <a:tableStyleId>{5C22544A-7EE6-4342-B048-85BDC9FD1C3A}</a:tableStyleId>
              </a:tblPr>
              <a:tblGrid>
                <a:gridCol w="587269"/>
                <a:gridCol w="532458"/>
                <a:gridCol w="430664"/>
                <a:gridCol w="448935"/>
                <a:gridCol w="501136"/>
                <a:gridCol w="448935"/>
                <a:gridCol w="501136"/>
                <a:gridCol w="490696"/>
                <a:gridCol w="555949"/>
                <a:gridCol w="618591"/>
                <a:gridCol w="542898"/>
                <a:gridCol w="501136"/>
                <a:gridCol w="587269"/>
                <a:gridCol w="448935"/>
                <a:gridCol w="532458"/>
                <a:gridCol w="501136"/>
              </a:tblGrid>
              <a:tr h="328529">
                <a:tc gridSpan="16">
                  <a:txBody>
                    <a:bodyPr/>
                    <a:lstStyle/>
                    <a:p>
                      <a:pPr algn="ctr" fontAlgn="b"/>
                      <a:r>
                        <a:rPr lang="en-US" sz="1200" u="none" strike="noStrike">
                          <a:effectLst/>
                        </a:rPr>
                        <a:t>SAMPLE  Skills and Experience Matrix</a:t>
                      </a:r>
                      <a:endParaRPr lang="en-US" sz="1200" b="1" i="0" u="none" strike="noStrike">
                        <a:effectLst/>
                        <a:latin typeface="Arial" panose="020B0604020202020204" pitchFamily="34" charset="0"/>
                      </a:endParaRPr>
                    </a:p>
                  </a:txBody>
                  <a:tcPr marL="7843" marR="7843" marT="784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3699">
                <a:tc>
                  <a:txBody>
                    <a:bodyPr/>
                    <a:lstStyle/>
                    <a:p>
                      <a:pPr algn="l" fontAlgn="b"/>
                      <a:endParaRPr lang="en-US" sz="800" b="0" i="0" u="none" strike="noStrike">
                        <a:effectLst/>
                        <a:latin typeface="Arial" panose="020B0604020202020204" pitchFamily="34" charset="0"/>
                      </a:endParaRPr>
                    </a:p>
                  </a:txBody>
                  <a:tcPr marL="7843" marR="7843" marT="7843" marB="0" anchor="b"/>
                </a:tc>
                <a:tc gridSpan="7">
                  <a:txBody>
                    <a:bodyPr/>
                    <a:lstStyle/>
                    <a:p>
                      <a:pPr algn="ctr" fontAlgn="b"/>
                      <a:r>
                        <a:rPr lang="en-US" sz="1000" u="none" strike="noStrike">
                          <a:effectLst/>
                        </a:rPr>
                        <a:t>Individual Skills</a:t>
                      </a:r>
                      <a:endParaRPr lang="en-US" sz="1000" b="1" i="0" u="none" strike="noStrike">
                        <a:effectLst/>
                        <a:latin typeface="Arial" panose="020B0604020202020204" pitchFamily="34" charset="0"/>
                      </a:endParaRPr>
                    </a:p>
                  </a:txBody>
                  <a:tcPr marL="7843" marR="7843" marT="784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fontAlgn="b"/>
                      <a:r>
                        <a:rPr lang="en-US" sz="1000" u="none" strike="noStrike">
                          <a:effectLst/>
                        </a:rPr>
                        <a:t>Collective Skills</a:t>
                      </a:r>
                      <a:endParaRPr lang="en-US" sz="1000" b="1" i="0" u="none" strike="noStrike">
                        <a:effectLst/>
                        <a:latin typeface="Arial" panose="020B0604020202020204" pitchFamily="34" charset="0"/>
                      </a:endParaRPr>
                    </a:p>
                  </a:txBody>
                  <a:tcPr marL="7843" marR="7843" marT="784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1962">
                <a:tc>
                  <a:txBody>
                    <a:bodyPr/>
                    <a:lstStyle/>
                    <a:p>
                      <a:pPr algn="ctr" fontAlgn="b"/>
                      <a:r>
                        <a:rPr lang="en-US" sz="700" u="none" strike="noStrike">
                          <a:effectLst/>
                        </a:rPr>
                        <a:t>Applicant</a:t>
                      </a:r>
                      <a:endParaRPr lang="en-US" sz="700" b="0" i="0" u="none" strike="noStrike">
                        <a:effectLst/>
                        <a:latin typeface="Arial" panose="020B0604020202020204" pitchFamily="34" charset="0"/>
                      </a:endParaRPr>
                    </a:p>
                  </a:txBody>
                  <a:tcPr marL="7843" marR="7843" marT="7843" marB="0" anchor="b"/>
                </a:tc>
                <a:tc>
                  <a:txBody>
                    <a:bodyPr/>
                    <a:lstStyle/>
                    <a:p>
                      <a:pPr algn="ctr" fontAlgn="b"/>
                      <a:r>
                        <a:rPr lang="en-US" sz="700" u="none" strike="noStrike">
                          <a:effectLst/>
                        </a:rPr>
                        <a:t>Leadership</a:t>
                      </a:r>
                      <a:endParaRPr lang="en-US" sz="700" b="0" i="0" u="none" strike="noStrike">
                        <a:effectLst/>
                        <a:latin typeface="Arial" panose="020B0604020202020204" pitchFamily="34" charset="0"/>
                      </a:endParaRPr>
                    </a:p>
                  </a:txBody>
                  <a:tcPr marL="7843" marR="7843" marT="7843" marB="0" anchor="b"/>
                </a:tc>
                <a:tc>
                  <a:txBody>
                    <a:bodyPr/>
                    <a:lstStyle/>
                    <a:p>
                      <a:pPr algn="ctr" fontAlgn="b"/>
                      <a:r>
                        <a:rPr lang="en-US" sz="700" u="none" strike="noStrike">
                          <a:effectLst/>
                        </a:rPr>
                        <a:t>Strategic Thinking</a:t>
                      </a:r>
                      <a:endParaRPr lang="en-US" sz="700" b="0" i="0" u="none" strike="noStrike">
                        <a:effectLst/>
                        <a:latin typeface="Arial" panose="020B0604020202020204" pitchFamily="34" charset="0"/>
                      </a:endParaRPr>
                    </a:p>
                  </a:txBody>
                  <a:tcPr marL="7843" marR="7843" marT="7843" marB="0" anchor="b"/>
                </a:tc>
                <a:tc>
                  <a:txBody>
                    <a:bodyPr/>
                    <a:lstStyle/>
                    <a:p>
                      <a:pPr algn="ctr" fontAlgn="b"/>
                      <a:r>
                        <a:rPr lang="en-US" sz="700" u="none" strike="noStrike">
                          <a:effectLst/>
                        </a:rPr>
                        <a:t>Personal Comm. Skills</a:t>
                      </a:r>
                      <a:endParaRPr lang="en-US" sz="700" b="0" i="0" u="none" strike="noStrike">
                        <a:effectLst/>
                        <a:latin typeface="Arial" panose="020B0604020202020204" pitchFamily="34" charset="0"/>
                      </a:endParaRPr>
                    </a:p>
                  </a:txBody>
                  <a:tcPr marL="7843" marR="7843" marT="7843" marB="0" anchor="b"/>
                </a:tc>
                <a:tc>
                  <a:txBody>
                    <a:bodyPr/>
                    <a:lstStyle/>
                    <a:p>
                      <a:pPr algn="ctr" fontAlgn="b"/>
                      <a:r>
                        <a:rPr lang="en-US" sz="700" u="none" strike="noStrike">
                          <a:effectLst/>
                        </a:rPr>
                        <a:t>Influence</a:t>
                      </a:r>
                      <a:endParaRPr lang="en-US" sz="700" b="0" i="0" u="none" strike="noStrike">
                        <a:effectLst/>
                        <a:latin typeface="Arial" panose="020B0604020202020204" pitchFamily="34" charset="0"/>
                      </a:endParaRPr>
                    </a:p>
                  </a:txBody>
                  <a:tcPr marL="7843" marR="7843" marT="7843" marB="0" anchor="b"/>
                </a:tc>
                <a:tc>
                  <a:txBody>
                    <a:bodyPr/>
                    <a:lstStyle/>
                    <a:p>
                      <a:pPr algn="ctr" fontAlgn="b"/>
                      <a:r>
                        <a:rPr lang="en-US" sz="700" u="none" strike="noStrike">
                          <a:effectLst/>
                        </a:rPr>
                        <a:t>Loyalty to MPI</a:t>
                      </a:r>
                      <a:endParaRPr lang="en-US" sz="700" b="0" i="0" u="none" strike="noStrike">
                        <a:effectLst/>
                        <a:latin typeface="Arial" panose="020B0604020202020204" pitchFamily="34" charset="0"/>
                      </a:endParaRPr>
                    </a:p>
                  </a:txBody>
                  <a:tcPr marL="7843" marR="7843" marT="7843" marB="0" anchor="b"/>
                </a:tc>
                <a:tc>
                  <a:txBody>
                    <a:bodyPr/>
                    <a:lstStyle/>
                    <a:p>
                      <a:pPr algn="ctr" fontAlgn="b"/>
                      <a:r>
                        <a:rPr lang="en-US" sz="700" u="none" strike="noStrike">
                          <a:effectLst/>
                        </a:rPr>
                        <a:t>Business Acumen</a:t>
                      </a:r>
                      <a:endParaRPr lang="en-US" sz="700" b="0" i="0" u="none" strike="noStrike">
                        <a:effectLst/>
                        <a:latin typeface="Arial" panose="020B0604020202020204" pitchFamily="34" charset="0"/>
                      </a:endParaRPr>
                    </a:p>
                  </a:txBody>
                  <a:tcPr marL="7843" marR="7843" marT="7843" marB="0" anchor="b"/>
                </a:tc>
                <a:tc>
                  <a:txBody>
                    <a:bodyPr/>
                    <a:lstStyle/>
                    <a:p>
                      <a:pPr algn="ctr" fontAlgn="b"/>
                      <a:r>
                        <a:rPr lang="en-US" sz="700" u="none" strike="noStrike">
                          <a:effectLst/>
                        </a:rPr>
                        <a:t>Fiduciary Respons.</a:t>
                      </a:r>
                      <a:endParaRPr lang="en-US" sz="700" b="0" i="0" u="none" strike="noStrike">
                        <a:effectLst/>
                        <a:latin typeface="Arial" panose="020B0604020202020204" pitchFamily="34" charset="0"/>
                      </a:endParaRPr>
                    </a:p>
                  </a:txBody>
                  <a:tcPr marL="7843" marR="7843" marT="7843" marB="0" anchor="b"/>
                </a:tc>
                <a:tc>
                  <a:txBody>
                    <a:bodyPr/>
                    <a:lstStyle/>
                    <a:p>
                      <a:pPr algn="ctr" fontAlgn="b"/>
                      <a:r>
                        <a:rPr lang="en-US" sz="700" u="none" strike="noStrike">
                          <a:effectLst/>
                        </a:rPr>
                        <a:t>Chapter / Community Experience</a:t>
                      </a:r>
                      <a:endParaRPr lang="en-US" sz="700" b="0" i="0" u="none" strike="noStrike">
                        <a:effectLst/>
                        <a:latin typeface="Arial" panose="020B0604020202020204" pitchFamily="34" charset="0"/>
                      </a:endParaRPr>
                    </a:p>
                  </a:txBody>
                  <a:tcPr marL="7843" marR="7843" marT="7843" marB="0" anchor="b"/>
                </a:tc>
                <a:tc>
                  <a:txBody>
                    <a:bodyPr/>
                    <a:lstStyle/>
                    <a:p>
                      <a:pPr algn="ctr" fontAlgn="b"/>
                      <a:r>
                        <a:rPr lang="en-US" sz="700" u="none" strike="noStrike">
                          <a:effectLst/>
                        </a:rPr>
                        <a:t>Diversity-Reflective of Membership</a:t>
                      </a:r>
                      <a:endParaRPr lang="en-US" sz="700" b="0" i="0" u="none" strike="noStrike">
                        <a:effectLst/>
                        <a:latin typeface="Arial" panose="020B0604020202020204" pitchFamily="34" charset="0"/>
                      </a:endParaRPr>
                    </a:p>
                  </a:txBody>
                  <a:tcPr marL="7843" marR="7843" marT="7843" marB="0" anchor="b"/>
                </a:tc>
                <a:tc>
                  <a:txBody>
                    <a:bodyPr/>
                    <a:lstStyle/>
                    <a:p>
                      <a:pPr algn="ctr" fontAlgn="b"/>
                      <a:r>
                        <a:rPr lang="en-US" sz="700" u="none" strike="noStrike">
                          <a:effectLst/>
                        </a:rPr>
                        <a:t>Association Experience</a:t>
                      </a:r>
                      <a:endParaRPr lang="en-US" sz="700" b="0" i="0" u="none" strike="noStrike">
                        <a:effectLst/>
                        <a:latin typeface="Arial" panose="020B0604020202020204" pitchFamily="34" charset="0"/>
                      </a:endParaRPr>
                    </a:p>
                  </a:txBody>
                  <a:tcPr marL="7843" marR="7843" marT="7843" marB="0" anchor="b"/>
                </a:tc>
                <a:tc>
                  <a:txBody>
                    <a:bodyPr/>
                    <a:lstStyle/>
                    <a:p>
                      <a:pPr algn="ctr" fontAlgn="b"/>
                      <a:r>
                        <a:rPr lang="en-US" sz="700" u="none" strike="noStrike">
                          <a:effectLst/>
                        </a:rPr>
                        <a:t>Financial Expertise</a:t>
                      </a:r>
                      <a:endParaRPr lang="en-US" sz="700" b="0" i="0" u="none" strike="noStrike">
                        <a:effectLst/>
                        <a:latin typeface="Arial" panose="020B0604020202020204" pitchFamily="34" charset="0"/>
                      </a:endParaRPr>
                    </a:p>
                  </a:txBody>
                  <a:tcPr marL="7843" marR="7843" marT="7843" marB="0" anchor="b"/>
                </a:tc>
                <a:tc>
                  <a:txBody>
                    <a:bodyPr/>
                    <a:lstStyle/>
                    <a:p>
                      <a:pPr algn="ctr" fontAlgn="b"/>
                      <a:r>
                        <a:rPr lang="en-US" sz="700" u="none" strike="noStrike">
                          <a:effectLst/>
                        </a:rPr>
                        <a:t>Governance</a:t>
                      </a:r>
                      <a:endParaRPr lang="en-US" sz="700" b="0" i="0" u="none" strike="noStrike">
                        <a:effectLst/>
                        <a:latin typeface="Arial" panose="020B0604020202020204" pitchFamily="34" charset="0"/>
                      </a:endParaRPr>
                    </a:p>
                  </a:txBody>
                  <a:tcPr marL="7843" marR="7843" marT="7843" marB="0" anchor="b"/>
                </a:tc>
                <a:tc>
                  <a:txBody>
                    <a:bodyPr/>
                    <a:lstStyle/>
                    <a:p>
                      <a:pPr algn="ctr" fontAlgn="b"/>
                      <a:r>
                        <a:rPr lang="en-US" sz="700" u="none" strike="noStrike">
                          <a:effectLst/>
                        </a:rPr>
                        <a:t>Strategic Planning</a:t>
                      </a:r>
                      <a:endParaRPr lang="en-US" sz="700" b="0" i="0" u="none" strike="noStrike">
                        <a:effectLst/>
                        <a:latin typeface="Arial" panose="020B0604020202020204" pitchFamily="34" charset="0"/>
                      </a:endParaRPr>
                    </a:p>
                  </a:txBody>
                  <a:tcPr marL="7843" marR="7843" marT="7843" marB="0" anchor="b"/>
                </a:tc>
                <a:tc>
                  <a:txBody>
                    <a:bodyPr/>
                    <a:lstStyle/>
                    <a:p>
                      <a:pPr algn="ctr" fontAlgn="b"/>
                      <a:r>
                        <a:rPr lang="en-US" sz="700" u="none" strike="noStrike">
                          <a:effectLst/>
                        </a:rPr>
                        <a:t>Industry Experience</a:t>
                      </a:r>
                      <a:endParaRPr lang="en-US" sz="700" b="0" i="0" u="none" strike="noStrike">
                        <a:effectLst/>
                        <a:latin typeface="Arial" panose="020B0604020202020204" pitchFamily="34" charset="0"/>
                      </a:endParaRPr>
                    </a:p>
                  </a:txBody>
                  <a:tcPr marL="7843" marR="7843" marT="7843" marB="0" anchor="b"/>
                </a:tc>
                <a:tc>
                  <a:txBody>
                    <a:bodyPr/>
                    <a:lstStyle/>
                    <a:p>
                      <a:pPr algn="ctr" fontAlgn="b"/>
                      <a:r>
                        <a:rPr lang="en-US" sz="700" u="none" strike="noStrike">
                          <a:effectLst/>
                        </a:rPr>
                        <a:t>Marketing</a:t>
                      </a:r>
                      <a:endParaRPr lang="en-US" sz="7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1"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1"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1"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1"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1"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1"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r>
              <a:tr h="229660">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7843" marR="7843" marT="7843" marB="0" anchor="b"/>
                </a:tc>
                <a:tc>
                  <a:txBody>
                    <a:bodyPr/>
                    <a:lstStyle/>
                    <a:p>
                      <a:pPr algn="l" fontAlgn="b"/>
                      <a:r>
                        <a:rPr lang="en-US" sz="800" u="none" strike="noStrike" dirty="0">
                          <a:effectLst/>
                        </a:rPr>
                        <a:t> </a:t>
                      </a:r>
                      <a:endParaRPr lang="en-US" sz="800" b="0" i="0" u="none" strike="noStrike" dirty="0">
                        <a:effectLst/>
                        <a:latin typeface="Arial" panose="020B0604020202020204" pitchFamily="34" charset="0"/>
                      </a:endParaRPr>
                    </a:p>
                  </a:txBody>
                  <a:tcPr marL="7843" marR="7843" marT="7843" marB="0" anchor="b"/>
                </a:tc>
              </a:tr>
            </a:tbl>
          </a:graphicData>
        </a:graphic>
      </p:graphicFrame>
    </p:spTree>
    <p:extLst>
      <p:ext uri="{BB962C8B-B14F-4D97-AF65-F5344CB8AC3E}">
        <p14:creationId xmlns:p14="http://schemas.microsoft.com/office/powerpoint/2010/main" val="167708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444" y="381000"/>
            <a:ext cx="7772400" cy="914400"/>
          </a:xfrm>
        </p:spPr>
        <p:txBody>
          <a:bodyPr/>
          <a:lstStyle/>
          <a:p>
            <a:pPr algn="ctr"/>
            <a:r>
              <a:rPr lang="en-US" altLang="en-US" dirty="0"/>
              <a:t>Leaders – What do they look like?</a:t>
            </a:r>
            <a:endParaRPr lang="en-US" dirty="0"/>
          </a:p>
        </p:txBody>
      </p:sp>
      <p:sp>
        <p:nvSpPr>
          <p:cNvPr id="3" name="Subtitle 2"/>
          <p:cNvSpPr>
            <a:spLocks noGrp="1"/>
          </p:cNvSpPr>
          <p:nvPr>
            <p:ph type="subTitle" idx="1"/>
          </p:nvPr>
        </p:nvSpPr>
        <p:spPr>
          <a:xfrm>
            <a:off x="319644" y="1447800"/>
            <a:ext cx="8382000" cy="3962400"/>
          </a:xfrm>
        </p:spPr>
        <p:txBody>
          <a:bodyPr/>
          <a:lstStyle/>
          <a:p>
            <a:r>
              <a:rPr lang="en-US" altLang="en-US" dirty="0" smtClean="0"/>
              <a:t> </a:t>
            </a:r>
            <a:endParaRPr lang="en-US" altLang="en-US" sz="700" dirty="0"/>
          </a:p>
          <a:p>
            <a:r>
              <a:rPr lang="en-US" altLang="en-US" dirty="0" smtClean="0"/>
              <a:t> </a:t>
            </a:r>
            <a:endParaRPr lang="en-US" dirty="0"/>
          </a:p>
        </p:txBody>
      </p:sp>
      <p:pic>
        <p:nvPicPr>
          <p:cNvPr id="5" name="Picture 2" descr="C:\Users\hdotson\AppData\Local\Microsoft\Windows\Temporary Internet Files\Content.IE5\HHA2KPUT\MP90043941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46756" y="1307275"/>
            <a:ext cx="6327775" cy="4267200"/>
          </a:xfrm>
          <a:prstGeom prst="rect">
            <a:avLst/>
          </a:prstGeom>
          <a:noFill/>
        </p:spPr>
      </p:pic>
    </p:spTree>
    <p:extLst>
      <p:ext uri="{BB962C8B-B14F-4D97-AF65-F5344CB8AC3E}">
        <p14:creationId xmlns:p14="http://schemas.microsoft.com/office/powerpoint/2010/main" val="1778177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914400"/>
          </a:xfrm>
        </p:spPr>
        <p:txBody>
          <a:bodyPr/>
          <a:lstStyle/>
          <a:p>
            <a:r>
              <a:rPr lang="en-US" dirty="0" smtClean="0"/>
              <a:t>What Do Great Leaders Say &amp; Do?</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251298023"/>
              </p:ext>
            </p:extLst>
          </p:nvPr>
        </p:nvGraphicFramePr>
        <p:xfrm>
          <a:off x="152400" y="2209800"/>
          <a:ext cx="8839200" cy="3160336"/>
        </p:xfrm>
        <a:graphic>
          <a:graphicData uri="http://schemas.openxmlformats.org/drawingml/2006/table">
            <a:tbl>
              <a:tblPr firstRow="1" bandRow="1">
                <a:tableStyleId>{5C22544A-7EE6-4342-B048-85BDC9FD1C3A}</a:tableStyleId>
              </a:tblPr>
              <a:tblGrid>
                <a:gridCol w="1877352"/>
                <a:gridCol w="1658328"/>
                <a:gridCol w="1767840"/>
                <a:gridCol w="1767840"/>
                <a:gridCol w="1767840"/>
              </a:tblGrid>
              <a:tr h="640215">
                <a:tc>
                  <a:txBody>
                    <a:bodyPr/>
                    <a:lstStyle/>
                    <a:p>
                      <a:r>
                        <a:rPr lang="en-US" sz="1800" dirty="0" smtClean="0"/>
                        <a:t>Characteristics</a:t>
                      </a:r>
                      <a:endParaRPr lang="en-US" sz="1800" dirty="0"/>
                    </a:p>
                  </a:txBody>
                  <a:tcPr marT="45730" marB="45730"/>
                </a:tc>
                <a:tc>
                  <a:txBody>
                    <a:bodyPr/>
                    <a:lstStyle/>
                    <a:p>
                      <a:r>
                        <a:rPr lang="en-US" sz="1800" dirty="0" smtClean="0"/>
                        <a:t>Weak Leaders </a:t>
                      </a:r>
                      <a:endParaRPr lang="en-US" sz="1800" dirty="0"/>
                    </a:p>
                  </a:txBody>
                  <a:tcPr marT="45730" marB="45730"/>
                </a:tc>
                <a:tc>
                  <a:txBody>
                    <a:bodyPr/>
                    <a:lstStyle/>
                    <a:p>
                      <a:r>
                        <a:rPr lang="en-US" sz="1800" dirty="0" smtClean="0"/>
                        <a:t>Ok  Leaders</a:t>
                      </a:r>
                      <a:endParaRPr lang="en-US" sz="1800" dirty="0"/>
                    </a:p>
                  </a:txBody>
                  <a:tcPr marT="45730" marB="45730"/>
                </a:tc>
                <a:tc>
                  <a:txBody>
                    <a:bodyPr/>
                    <a:lstStyle/>
                    <a:p>
                      <a:r>
                        <a:rPr lang="en-US" sz="1800" dirty="0" smtClean="0"/>
                        <a:t>Good Leaders</a:t>
                      </a:r>
                      <a:endParaRPr lang="en-US" sz="1800" dirty="0"/>
                    </a:p>
                  </a:txBody>
                  <a:tcPr marT="45730" marB="45730"/>
                </a:tc>
                <a:tc>
                  <a:txBody>
                    <a:bodyPr/>
                    <a:lstStyle/>
                    <a:p>
                      <a:r>
                        <a:rPr lang="en-US" sz="1800" dirty="0" smtClean="0"/>
                        <a:t>Great Leaders</a:t>
                      </a:r>
                      <a:endParaRPr lang="en-US" sz="1800" dirty="0"/>
                    </a:p>
                  </a:txBody>
                  <a:tcPr marT="45730" marB="45730"/>
                </a:tc>
              </a:tr>
              <a:tr h="518269">
                <a:tc>
                  <a:txBody>
                    <a:bodyPr/>
                    <a:lstStyle/>
                    <a:p>
                      <a:r>
                        <a:rPr lang="en-US" sz="1400" dirty="0" smtClean="0"/>
                        <a:t>What they say</a:t>
                      </a:r>
                      <a:endParaRPr lang="en-US" sz="1400" dirty="0"/>
                    </a:p>
                  </a:txBody>
                  <a:tcPr marT="45730" marB="45730"/>
                </a:tc>
                <a:tc>
                  <a:txBody>
                    <a:bodyPr/>
                    <a:lstStyle/>
                    <a:p>
                      <a:r>
                        <a:rPr lang="en-US" sz="1400" dirty="0" smtClean="0"/>
                        <a:t>It’ll look great on my resume!</a:t>
                      </a:r>
                      <a:endParaRPr lang="en-US" sz="1400" dirty="0"/>
                    </a:p>
                  </a:txBody>
                  <a:tcPr marT="45730" marB="45730"/>
                </a:tc>
                <a:tc>
                  <a:txBody>
                    <a:bodyPr/>
                    <a:lstStyle/>
                    <a:p>
                      <a:r>
                        <a:rPr lang="en-US" sz="1400" dirty="0" smtClean="0"/>
                        <a:t>What do I have to do?</a:t>
                      </a:r>
                      <a:endParaRPr lang="en-US" sz="1400" dirty="0"/>
                    </a:p>
                  </a:txBody>
                  <a:tcPr marT="45730" marB="45730"/>
                </a:tc>
                <a:tc>
                  <a:txBody>
                    <a:bodyPr/>
                    <a:lstStyle/>
                    <a:p>
                      <a:r>
                        <a:rPr lang="en-US" sz="1400" dirty="0" smtClean="0"/>
                        <a:t>How may I help?</a:t>
                      </a:r>
                      <a:endParaRPr lang="en-US" sz="1400" dirty="0"/>
                    </a:p>
                  </a:txBody>
                  <a:tcPr marT="45730" marB="45730"/>
                </a:tc>
                <a:tc>
                  <a:txBody>
                    <a:bodyPr/>
                    <a:lstStyle/>
                    <a:p>
                      <a:r>
                        <a:rPr lang="en-US" sz="1400" dirty="0" smtClean="0"/>
                        <a:t>Thanks for the opportunity.</a:t>
                      </a:r>
                      <a:endParaRPr lang="en-US" sz="1400" dirty="0"/>
                    </a:p>
                  </a:txBody>
                  <a:tcPr marT="45730" marB="45730"/>
                </a:tc>
              </a:tr>
              <a:tr h="370918">
                <a:tc>
                  <a:txBody>
                    <a:bodyPr/>
                    <a:lstStyle/>
                    <a:p>
                      <a:r>
                        <a:rPr lang="en-US" sz="1400" dirty="0" smtClean="0"/>
                        <a:t>What they add</a:t>
                      </a:r>
                      <a:endParaRPr lang="en-US" sz="1400" dirty="0"/>
                    </a:p>
                  </a:txBody>
                  <a:tcPr marT="45730" marB="45730"/>
                </a:tc>
                <a:tc>
                  <a:txBody>
                    <a:bodyPr/>
                    <a:lstStyle/>
                    <a:p>
                      <a:r>
                        <a:rPr lang="en-US" sz="1400" dirty="0" smtClean="0"/>
                        <a:t>Dead weight</a:t>
                      </a:r>
                      <a:endParaRPr lang="en-US" sz="1400" dirty="0"/>
                    </a:p>
                  </a:txBody>
                  <a:tcPr marT="45730" marB="45730"/>
                </a:tc>
                <a:tc>
                  <a:txBody>
                    <a:bodyPr/>
                    <a:lstStyle/>
                    <a:p>
                      <a:r>
                        <a:rPr lang="en-US" sz="1400" dirty="0" smtClean="0"/>
                        <a:t>Basics</a:t>
                      </a:r>
                      <a:endParaRPr lang="en-US" sz="1400" dirty="0"/>
                    </a:p>
                  </a:txBody>
                  <a:tcPr marT="45730" marB="45730"/>
                </a:tc>
                <a:tc>
                  <a:txBody>
                    <a:bodyPr/>
                    <a:lstStyle/>
                    <a:p>
                      <a:r>
                        <a:rPr lang="en-US" sz="1400" dirty="0" smtClean="0"/>
                        <a:t>Dedication</a:t>
                      </a:r>
                      <a:endParaRPr lang="en-US" sz="1400" dirty="0"/>
                    </a:p>
                  </a:txBody>
                  <a:tcPr marT="45730" marB="45730"/>
                </a:tc>
                <a:tc>
                  <a:txBody>
                    <a:bodyPr/>
                    <a:lstStyle/>
                    <a:p>
                      <a:r>
                        <a:rPr lang="en-US" sz="1400" dirty="0" smtClean="0"/>
                        <a:t>Passion</a:t>
                      </a:r>
                      <a:endParaRPr lang="en-US" sz="1400" dirty="0"/>
                    </a:p>
                  </a:txBody>
                  <a:tcPr marT="45730" marB="45730"/>
                </a:tc>
              </a:tr>
              <a:tr h="370918">
                <a:tc>
                  <a:txBody>
                    <a:bodyPr/>
                    <a:lstStyle/>
                    <a:p>
                      <a:r>
                        <a:rPr lang="en-US" sz="1400" dirty="0" smtClean="0"/>
                        <a:t>What they take</a:t>
                      </a:r>
                      <a:endParaRPr lang="en-US" sz="1400" dirty="0"/>
                    </a:p>
                  </a:txBody>
                  <a:tcPr marT="45730" marB="45730"/>
                </a:tc>
                <a:tc>
                  <a:txBody>
                    <a:bodyPr/>
                    <a:lstStyle/>
                    <a:p>
                      <a:r>
                        <a:rPr lang="en-US" sz="1400" dirty="0" smtClean="0"/>
                        <a:t>Valuable spot</a:t>
                      </a:r>
                      <a:endParaRPr lang="en-US" sz="1400" dirty="0"/>
                    </a:p>
                  </a:txBody>
                  <a:tcPr marT="45730" marB="45730"/>
                </a:tc>
                <a:tc>
                  <a:txBody>
                    <a:bodyPr/>
                    <a:lstStyle/>
                    <a:p>
                      <a:r>
                        <a:rPr lang="en-US" sz="1400" dirty="0" smtClean="0"/>
                        <a:t>Instructions</a:t>
                      </a:r>
                      <a:endParaRPr lang="en-US" sz="1400" dirty="0"/>
                    </a:p>
                  </a:txBody>
                  <a:tcPr marT="45730" marB="45730"/>
                </a:tc>
                <a:tc>
                  <a:txBody>
                    <a:bodyPr/>
                    <a:lstStyle/>
                    <a:p>
                      <a:r>
                        <a:rPr lang="en-US" sz="1400" dirty="0" smtClean="0"/>
                        <a:t>Role seriously</a:t>
                      </a:r>
                      <a:endParaRPr lang="en-US" sz="1400" dirty="0"/>
                    </a:p>
                  </a:txBody>
                  <a:tcPr marT="45730" marB="45730"/>
                </a:tc>
                <a:tc>
                  <a:txBody>
                    <a:bodyPr/>
                    <a:lstStyle/>
                    <a:p>
                      <a:r>
                        <a:rPr lang="en-US" sz="1400" dirty="0" smtClean="0"/>
                        <a:t>Time to care</a:t>
                      </a:r>
                      <a:endParaRPr lang="en-US" sz="1400" dirty="0"/>
                    </a:p>
                  </a:txBody>
                  <a:tcPr marT="45730" marB="45730"/>
                </a:tc>
              </a:tr>
              <a:tr h="370918">
                <a:tc>
                  <a:txBody>
                    <a:bodyPr/>
                    <a:lstStyle/>
                    <a:p>
                      <a:r>
                        <a:rPr lang="en-US" sz="1400" dirty="0" smtClean="0"/>
                        <a:t>How they look</a:t>
                      </a:r>
                      <a:endParaRPr lang="en-US" sz="1400" dirty="0"/>
                    </a:p>
                  </a:txBody>
                  <a:tcPr marT="45730" marB="45730"/>
                </a:tc>
                <a:tc>
                  <a:txBody>
                    <a:bodyPr/>
                    <a:lstStyle/>
                    <a:p>
                      <a:r>
                        <a:rPr lang="en-US" sz="1400" dirty="0" smtClean="0"/>
                        <a:t>Cool</a:t>
                      </a:r>
                      <a:endParaRPr lang="en-US" sz="1400" dirty="0"/>
                    </a:p>
                  </a:txBody>
                  <a:tcPr marT="45730" marB="45730"/>
                </a:tc>
                <a:tc>
                  <a:txBody>
                    <a:bodyPr/>
                    <a:lstStyle/>
                    <a:p>
                      <a:r>
                        <a:rPr lang="en-US" sz="1400" dirty="0" smtClean="0"/>
                        <a:t>Regular</a:t>
                      </a:r>
                      <a:endParaRPr lang="en-US" sz="1400" dirty="0"/>
                    </a:p>
                  </a:txBody>
                  <a:tcPr marT="45730" marB="45730"/>
                </a:tc>
                <a:tc>
                  <a:txBody>
                    <a:bodyPr/>
                    <a:lstStyle/>
                    <a:p>
                      <a:r>
                        <a:rPr lang="en-US" sz="1400" dirty="0" smtClean="0"/>
                        <a:t>Eager</a:t>
                      </a:r>
                      <a:endParaRPr lang="en-US" sz="1400" dirty="0"/>
                    </a:p>
                  </a:txBody>
                  <a:tcPr marT="45730" marB="45730"/>
                </a:tc>
                <a:tc>
                  <a:txBody>
                    <a:bodyPr/>
                    <a:lstStyle/>
                    <a:p>
                      <a:r>
                        <a:rPr lang="en-US" sz="1400" dirty="0" smtClean="0"/>
                        <a:t>Unassuming</a:t>
                      </a:r>
                      <a:endParaRPr lang="en-US" sz="1400" dirty="0"/>
                    </a:p>
                  </a:txBody>
                  <a:tcPr marT="45730" marB="45730"/>
                </a:tc>
              </a:tr>
              <a:tr h="370918">
                <a:tc>
                  <a:txBody>
                    <a:bodyPr/>
                    <a:lstStyle/>
                    <a:p>
                      <a:r>
                        <a:rPr lang="en-US" sz="1400" dirty="0" smtClean="0"/>
                        <a:t>What they read</a:t>
                      </a:r>
                      <a:endParaRPr lang="en-US" sz="1400" dirty="0"/>
                    </a:p>
                  </a:txBody>
                  <a:tcPr marT="45730" marB="45730"/>
                </a:tc>
                <a:tc>
                  <a:txBody>
                    <a:bodyPr/>
                    <a:lstStyle/>
                    <a:p>
                      <a:r>
                        <a:rPr lang="en-US" sz="1400" dirty="0" smtClean="0"/>
                        <a:t>TV guide</a:t>
                      </a:r>
                      <a:endParaRPr lang="en-US" sz="1400" dirty="0"/>
                    </a:p>
                  </a:txBody>
                  <a:tcPr marT="45730" marB="45730"/>
                </a:tc>
                <a:tc>
                  <a:txBody>
                    <a:bodyPr/>
                    <a:lstStyle/>
                    <a:p>
                      <a:r>
                        <a:rPr lang="en-US" sz="1400" dirty="0" smtClean="0"/>
                        <a:t>Time magazine</a:t>
                      </a:r>
                      <a:endParaRPr lang="en-US" sz="1400" dirty="0"/>
                    </a:p>
                  </a:txBody>
                  <a:tcPr marT="45730" marB="45730"/>
                </a:tc>
                <a:tc>
                  <a:txBody>
                    <a:bodyPr/>
                    <a:lstStyle/>
                    <a:p>
                      <a:r>
                        <a:rPr lang="en-US" sz="1400" dirty="0" smtClean="0"/>
                        <a:t>Books</a:t>
                      </a:r>
                      <a:endParaRPr lang="en-US" sz="1400" dirty="0"/>
                    </a:p>
                  </a:txBody>
                  <a:tcPr marT="45730" marB="45730"/>
                </a:tc>
                <a:tc>
                  <a:txBody>
                    <a:bodyPr/>
                    <a:lstStyle/>
                    <a:p>
                      <a:r>
                        <a:rPr lang="en-US" sz="1400" dirty="0" smtClean="0"/>
                        <a:t>Business Magazines &amp; Books</a:t>
                      </a:r>
                      <a:endParaRPr lang="en-US" sz="1400" dirty="0"/>
                    </a:p>
                  </a:txBody>
                  <a:tcPr marT="45730" marB="45730"/>
                </a:tc>
              </a:tr>
              <a:tr h="370918">
                <a:tc>
                  <a:txBody>
                    <a:bodyPr/>
                    <a:lstStyle/>
                    <a:p>
                      <a:r>
                        <a:rPr lang="en-US" sz="1400" dirty="0" smtClean="0"/>
                        <a:t>Whom they serve</a:t>
                      </a:r>
                      <a:endParaRPr lang="en-US" sz="1400" dirty="0"/>
                    </a:p>
                  </a:txBody>
                  <a:tcPr marT="45730" marB="45730"/>
                </a:tc>
                <a:tc>
                  <a:txBody>
                    <a:bodyPr/>
                    <a:lstStyle/>
                    <a:p>
                      <a:r>
                        <a:rPr lang="en-US" sz="1400" dirty="0" smtClean="0"/>
                        <a:t>Themselves</a:t>
                      </a:r>
                      <a:endParaRPr lang="en-US" sz="1400" dirty="0"/>
                    </a:p>
                  </a:txBody>
                  <a:tcPr marT="45730" marB="45730"/>
                </a:tc>
                <a:tc>
                  <a:txBody>
                    <a:bodyPr/>
                    <a:lstStyle/>
                    <a:p>
                      <a:r>
                        <a:rPr lang="en-US" sz="1400" dirty="0" smtClean="0"/>
                        <a:t>Their obligations</a:t>
                      </a:r>
                      <a:endParaRPr lang="en-US" sz="1400" dirty="0"/>
                    </a:p>
                  </a:txBody>
                  <a:tcPr marT="45730" marB="45730"/>
                </a:tc>
                <a:tc>
                  <a:txBody>
                    <a:bodyPr/>
                    <a:lstStyle/>
                    <a:p>
                      <a:r>
                        <a:rPr lang="en-US" sz="1400" dirty="0" smtClean="0"/>
                        <a:t>The nonprofit</a:t>
                      </a:r>
                      <a:endParaRPr lang="en-US" sz="1400" dirty="0"/>
                    </a:p>
                  </a:txBody>
                  <a:tcPr marT="45730" marB="45730"/>
                </a:tc>
                <a:tc>
                  <a:txBody>
                    <a:bodyPr/>
                    <a:lstStyle/>
                    <a:p>
                      <a:r>
                        <a:rPr lang="en-US" sz="1400" dirty="0" smtClean="0"/>
                        <a:t>The community</a:t>
                      </a:r>
                      <a:endParaRPr lang="en-US" sz="1400" dirty="0"/>
                    </a:p>
                  </a:txBody>
                  <a:tcPr marT="45730" marB="45730"/>
                </a:tc>
              </a:tr>
            </a:tbl>
          </a:graphicData>
        </a:graphic>
      </p:graphicFrame>
    </p:spTree>
    <p:extLst>
      <p:ext uri="{BB962C8B-B14F-4D97-AF65-F5344CB8AC3E}">
        <p14:creationId xmlns:p14="http://schemas.microsoft.com/office/powerpoint/2010/main" val="836486511"/>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10576</TotalTime>
  <Words>3693</Words>
  <Application>Microsoft Office PowerPoint</Application>
  <PresentationFormat>On-screen Show (4:3)</PresentationFormat>
  <Paragraphs>797</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ＭＳ Ｐゴシック</vt:lpstr>
      <vt:lpstr>Arial</vt:lpstr>
      <vt:lpstr>Calibri</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Leaders – What do they look like?</vt:lpstr>
      <vt:lpstr>What Do Great Leaders Say &amp; Do?</vt:lpstr>
      <vt:lpstr>PowerPoint Presentation</vt:lpstr>
      <vt:lpstr>What do “GREAT” Boards Possess?</vt:lpstr>
      <vt:lpstr>What do “GREAT” Boards Possess?</vt:lpstr>
      <vt:lpstr>PowerPoint Presentation</vt:lpstr>
      <vt:lpstr>PowerPoint Presentation</vt:lpstr>
      <vt:lpstr>PowerPoint Presentation</vt:lpstr>
      <vt:lpstr>Would Be Nice To Have…</vt:lpstr>
      <vt:lpstr>Not in a Million Years Criteria</vt:lpstr>
      <vt:lpstr>PowerPoint Presentation</vt:lpstr>
      <vt:lpstr>What is your process?</vt:lpstr>
      <vt:lpstr>Nominations Processes </vt:lpstr>
      <vt:lpstr>Nominating Committee Guidelines </vt:lpstr>
      <vt:lpstr>Nominating Committee Policies</vt:lpstr>
      <vt:lpstr>Slate Submission/Approval Policies </vt:lpstr>
      <vt:lpstr>Resources </vt:lpstr>
      <vt:lpstr>Chapter Leader Resource Page</vt:lpstr>
      <vt:lpstr>PowerPoint Presentation</vt:lpstr>
      <vt:lpstr>PowerPoint Presentation</vt:lpstr>
    </vt:vector>
  </TitlesOfParts>
  <Company>Office 2004 Test Drive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Holly Dotson</cp:lastModifiedBy>
  <cp:revision>457</cp:revision>
  <cp:lastPrinted>2016-09-21T10:56:32Z</cp:lastPrinted>
  <dcterms:created xsi:type="dcterms:W3CDTF">2011-08-17T18:01:24Z</dcterms:created>
  <dcterms:modified xsi:type="dcterms:W3CDTF">2016-09-21T10:57:44Z</dcterms:modified>
</cp:coreProperties>
</file>