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6" r:id="rId18"/>
    <p:sldId id="297" r:id="rId19"/>
    <p:sldId id="273" r:id="rId20"/>
    <p:sldId id="274" r:id="rId21"/>
    <p:sldId id="275" r:id="rId22"/>
    <p:sldId id="276" r:id="rId23"/>
    <p:sldId id="298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9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300" r:id="rId43"/>
    <p:sldId id="30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114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lease.cvent.com/eventmanagement/announcements/plan-promote-releases-for-june-17-202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attendee-engagement-releases-for-june-3-202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attendee-engagement-releases-for-june-3-202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attendee-engagement-releases-for-june-3-2026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attendee-engagement-releases-for-june-3-202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attendee-engagement-releases-for-june-3-2026" TargetMode="External"/><Relationship Id="rId4" Type="http://schemas.openxmlformats.org/officeDocument/2006/relationships/hyperlink" Target="https://release.cvent.com/eventmanagement/announcements/attendee-engagement-releases-for-june-17-2026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elease.cvent.com/eventmanagement/announcements/attendee-engagement-releases-for-june-17-202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ttendee-engagement-releases-for-june-17-202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ttendee-engagement-releases-for-june-17-202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ttendee-engagement-releases-for-june-17-2026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releases-for-june-3-2026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ctionable-insights-releases-for-june-3-202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ctionable-insights-releases-for-june-3-2026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actionable-insights-releases-for-june-3-2026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releases-for-june-3-2026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releases-for-june-3-202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lease.cvent.com/eventmanagement/announcements/trade-show-solutions-releases-for-june-3-2026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mmunity.cvent.com/helpful-links/subscribe-product-news" TargetMode="External"/><Relationship Id="rId5" Type="http://schemas.openxmlformats.org/officeDocument/2006/relationships/hyperlink" Target="https://community.cvent.com/forums/openforumhome" TargetMode="External"/><Relationship Id="rId4" Type="http://schemas.openxmlformats.org/officeDocument/2006/relationships/hyperlink" Target="https://release.cvent.com/eventmanagement/board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releases-for-june-3-2026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solutions-releases-for-june-17-2026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release.cvent.com/eventmanagement/announcements/exchange-releases-for-june-3-202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solutions-releases-for-june-17-2026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exchange-solutions-releases-for-june-17-2026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spend-workflow-releases-for-june-17-2026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trade-show-solutions-releases-for-june-3-2026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trade-show-solutions-releases-for-june-3-202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trade-show-solutions-releases-for-june-3-2026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hyperlink" Target="https://release.cvent.com/eventmanagement/announcements/trade-show-solutions-releases-for-june-3-2026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3-202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lease.cvent.com/eventmanagement/announcements/plan-promote-releases-for-june-17-202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lease.cvent.com/eventmanagement/announcements/plan-promote-releases-for-june-17-2026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205116-9A95-CE29-E34A-9D5D8C554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57202" y="729667"/>
            <a:ext cx="5426764" cy="2089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23E9B8-B139-2DA0-F560-B1A8F2DA7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4161260"/>
            <a:ext cx="5426764" cy="17002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hatGPT Image Jul 11, 2026, 02_06_46 AM(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1830418"/>
            <a:ext cx="5426764" cy="30525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EXHIBITOR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731520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50" b="1">
                <a:solidFill>
                  <a:srgbClr val="00000F"/>
                </a:solidFill>
                <a:latin typeface="Arial"/>
              </a:rPr>
              <a:t>Exhibitor Custom Field Visibility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47218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49808" y="192938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184708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Custom fields can now be set as visible to all exhibitors, visible only to selected exhibitors, read-only, or visible only to planners.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09981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01752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collect the right data without cluttering the exhibitor experience or exposing planner-only operational details.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27024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18795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Show only the fields that matter to specific exhibitors while keeping planner-only notes out of the Exhibitor Portal and Attendee Hub.</a:t>
            </a:r>
          </a:p>
        </p:txBody>
      </p:sp>
      <p:pic>
        <p:nvPicPr>
          <p:cNvPr id="18" name="Picture 17" descr="cluster.png">
            <a:extLst>
              <a:ext uri="{FF2B5EF4-FFF2-40B4-BE49-F238E27FC236}">
                <a16:creationId xmlns:a16="http://schemas.microsoft.com/office/drawing/2014/main" id="{03394998-6478-18F0-A82A-3655FE352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B0DF79-D8B6-D74F-813F-F9C0A0E049F5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EXHIBITOR MANAGEMENT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68680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Question Code for Custom Fields</a:t>
            </a:r>
          </a:p>
        </p:txBody>
      </p:sp>
      <p:sp>
        <p:nvSpPr>
          <p:cNvPr id="8" name="Rectangle 7"/>
          <p:cNvSpPr/>
          <p:nvPr/>
        </p:nvSpPr>
        <p:spPr>
          <a:xfrm>
            <a:off x="772668" y="181508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pic>
        <p:nvPicPr>
          <p:cNvPr id="11" name="Picture 10" descr="clus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0" y="1463040"/>
            <a:ext cx="1737360" cy="11887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Safer imports,
clear identifiers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242087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386584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Each Exhibitor Custom Field now supports a unique Question Code that can be auto-generated or customized.</a:t>
            </a:r>
          </a:p>
        </p:txBody>
      </p:sp>
      <p:sp>
        <p:nvSpPr>
          <p:cNvPr id="15" name="Oval 14"/>
          <p:cNvSpPr/>
          <p:nvPr/>
        </p:nvSpPr>
        <p:spPr>
          <a:xfrm>
            <a:off x="731520" y="368503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6393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support fields with similar display names while making imports more reliable and easier to manage.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491947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88289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Use Question Codes when importing exhibitor data or when multiple fields need similar names but distinct identifiers.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EDA6D5-2A86-3C7D-F4FC-CD0D32EDA1AB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de_clean_white_and_light_blue_3d_isometric_ang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Attendee Engagement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5262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/>
              <a:t>Attendee Hub, Events+, Appointments, </a:t>
            </a:r>
            <a:r>
              <a:rPr sz="1600" dirty="0" err="1"/>
              <a:t>OnArrival</a:t>
            </a:r>
            <a:r>
              <a:rPr sz="1600" dirty="0"/>
              <a:t>, </a:t>
            </a:r>
            <a:r>
              <a:rPr sz="1600" dirty="0" err="1"/>
              <a:t>LeadCapture</a:t>
            </a:r>
            <a:r>
              <a:rPr sz="1600" dirty="0"/>
              <a:t>, Webinar, Essentials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 dirty="0">
                <a:solidFill>
                  <a:srgbClr val="006AE1"/>
                </a:solidFill>
                <a:latin typeface="Arial"/>
              </a:rPr>
              <a:t>ATTENDEE 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32104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Session Snapshots Insights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49808" y="1730502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030" y="841248"/>
            <a:ext cx="4657020" cy="485546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07136" y="219456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157984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The new insights view highlights top snapshot moments across the event, usage by session, and a timeline of when snapshots were taken.</a:t>
            </a:r>
          </a:p>
        </p:txBody>
      </p:sp>
      <p:sp>
        <p:nvSpPr>
          <p:cNvPr id="14" name="Oval 13"/>
          <p:cNvSpPr/>
          <p:nvPr/>
        </p:nvSpPr>
        <p:spPr>
          <a:xfrm>
            <a:off x="713232" y="373989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712465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get clearer visibility into content engagement and where audience attention was highest.</a:t>
            </a:r>
          </a:p>
        </p:txBody>
      </p:sp>
      <p:sp>
        <p:nvSpPr>
          <p:cNvPr id="16" name="Oval 15"/>
          <p:cNvSpPr/>
          <p:nvPr/>
        </p:nvSpPr>
        <p:spPr>
          <a:xfrm>
            <a:off x="716280" y="499262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96519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Use snapshot patterns to evaluate sessions and refine future agenda planning.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9DC9AE0D-B00F-ECE1-A418-684BD6DFD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F5E7EA-1D12-C14F-3E14-6CF76A67551F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ATTENDEE 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758952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'My updates' Modernization in Event App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664208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Faster mobile
updates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210312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" y="208711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The Event App now supports swipe interactions and bulk dismiss actions for notifications in My Updates.</a:t>
            </a:r>
          </a:p>
        </p:txBody>
      </p:sp>
      <p:sp>
        <p:nvSpPr>
          <p:cNvPr id="15" name="Oval 14"/>
          <p:cNvSpPr/>
          <p:nvPr/>
        </p:nvSpPr>
        <p:spPr>
          <a:xfrm>
            <a:off x="640080" y="36073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32688" y="359359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Attendees can review important updates faster through a more familiar and efficient mobile pattern.</a:t>
            </a:r>
          </a:p>
        </p:txBody>
      </p:sp>
      <p:sp>
        <p:nvSpPr>
          <p:cNvPr id="17" name="Oval 16"/>
          <p:cNvSpPr/>
          <p:nvPr/>
        </p:nvSpPr>
        <p:spPr>
          <a:xfrm>
            <a:off x="667512" y="4974335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32688" y="494004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Helpful for busy event schedules where attendees need to triage alerts quickly while on the move.</a:t>
            </a:r>
          </a:p>
        </p:txBody>
      </p:sp>
      <p:pic>
        <p:nvPicPr>
          <p:cNvPr id="20" name="Picture 19" descr="cluster.png">
            <a:extLst>
              <a:ext uri="{FF2B5EF4-FFF2-40B4-BE49-F238E27FC236}">
                <a16:creationId xmlns:a16="http://schemas.microsoft.com/office/drawing/2014/main" id="{D5C2C99F-694E-631E-6DA3-4CB0C380F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6B8D0A0-1354-1154-59CB-35CF261DEA5F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ESSENTIALS &amp; WEBINAR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50392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Registration Question Tags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2093976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Tag once,
report better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48716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4414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Organizers can tag registration questions for each event or reuse tags from the Question Tags Library.</a:t>
            </a:r>
          </a:p>
        </p:txBody>
      </p:sp>
      <p:sp>
        <p:nvSpPr>
          <p:cNvPr id="15" name="Oval 14"/>
          <p:cNvSpPr/>
          <p:nvPr/>
        </p:nvSpPr>
        <p:spPr>
          <a:xfrm>
            <a:off x="749808" y="37216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69417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Consistent tagging supports cleaner cross-event reporting, smoother integrations, and less manual data reconciliation.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50383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992624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Tag recurring lead or program questions once and compare responses across multiple events with less cleanup.</a:t>
            </a:r>
          </a:p>
        </p:txBody>
      </p:sp>
      <p:pic>
        <p:nvPicPr>
          <p:cNvPr id="23" name="Picture 22" descr="cluster.png">
            <a:extLst>
              <a:ext uri="{FF2B5EF4-FFF2-40B4-BE49-F238E27FC236}">
                <a16:creationId xmlns:a16="http://schemas.microsoft.com/office/drawing/2014/main" id="{171B80A6-B901-7B8D-DA89-B2A59AC5E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DD5A4F7E-6466-DEE4-8874-0E949CB8CCE8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ESSENTIALS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04672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Virtual Attendance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0078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021108"/>
            <a:ext cx="5532120" cy="331898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13232" y="224028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7840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Essentials events can add a virtual component using Zoom, ON24, or Microsoft Teams while managing registrations, communications, join links, and attendance in one place.</a:t>
            </a:r>
          </a:p>
        </p:txBody>
      </p:sp>
      <p:sp>
        <p:nvSpPr>
          <p:cNvPr id="14" name="Oval 13"/>
          <p:cNvSpPr/>
          <p:nvPr/>
        </p:nvSpPr>
        <p:spPr>
          <a:xfrm>
            <a:off x="713232" y="368046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78408" y="363016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run hybrid programs without stitching together separate tools for registration and online attendance.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491947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8408" y="491032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Add a virtual option to a field event and still manage reminders, access details, and attendance centrally.</a:t>
            </a:r>
          </a:p>
        </p:txBody>
      </p:sp>
      <p:pic>
        <p:nvPicPr>
          <p:cNvPr id="21" name="Picture 20" descr="cluster.png">
            <a:extLst>
              <a:ext uri="{FF2B5EF4-FFF2-40B4-BE49-F238E27FC236}">
                <a16:creationId xmlns:a16="http://schemas.microsoft.com/office/drawing/2014/main" id="{93590481-C813-E026-C25F-A81FD8733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7867970A-0083-D0E6-BCCD-F1AAE006A031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ATTENDEE HUB / EVENTS+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36676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Calendar View In Event Calendar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376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49808" y="262432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62432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Events+ calendars can use Calendar View as the default layout, with month/week browsing and the ability to switch between Calendar, List, and Grid views.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94563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36320" y="392277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Calendar-style browsing makes event content feel more organized and easier to scan.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519379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516636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Use Calendar View when attendees need to understand programming by date and quickly navigate what is happening next.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2"/>
          <a:srcRect t="6558"/>
          <a:stretch>
            <a:fillRect/>
          </a:stretch>
        </p:blipFill>
        <p:spPr>
          <a:xfrm>
            <a:off x="6291072" y="1266249"/>
            <a:ext cx="5367528" cy="4494637"/>
          </a:xfrm>
          <a:prstGeom prst="rect">
            <a:avLst/>
          </a:prstGeom>
        </p:spPr>
      </p:pic>
      <p:pic>
        <p:nvPicPr>
          <p:cNvPr id="20" name="Picture 19" descr="cluster.png">
            <a:extLst>
              <a:ext uri="{FF2B5EF4-FFF2-40B4-BE49-F238E27FC236}">
                <a16:creationId xmlns:a16="http://schemas.microsoft.com/office/drawing/2014/main" id="{869D6E5C-124D-0852-EB8E-D08A8929F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20CD08D2-EA38-FD9B-9050-117F67B9B053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REGISTRATION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REST API for Event Vouchers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Voucher data,</a:t>
            </a:r>
          </a:p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via API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New read-only REST API support makes it possible to retrieve voucher data and track which attendees used a specific voucher.</a:t>
            </a:r>
          </a:p>
        </p:txBody>
      </p:sp>
      <p:sp>
        <p:nvSpPr>
          <p:cNvPr id="15" name="Oval 14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support reporting, reconciliation, and external integrations without relying only on UI-based voucher visibility.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Pull voucher usage data into an external reporting or reconciliation process for better operational visibility.</a:t>
            </a:r>
          </a:p>
        </p:txBody>
      </p:sp>
      <p:pic>
        <p:nvPicPr>
          <p:cNvPr id="21" name="Picture 20" descr="cluster.png">
            <a:extLst>
              <a:ext uri="{FF2B5EF4-FFF2-40B4-BE49-F238E27FC236}">
                <a16:creationId xmlns:a16="http://schemas.microsoft.com/office/drawing/2014/main" id="{814F5253-9DF1-B1C2-7500-00DAD2EE8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739EF6FA-B505-6D39-71AE-65300B3DED2A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ATTENDEE HUB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Absence-Based Targeting in Dynamic Audience Segments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090732"/>
            <a:ext cx="5532120" cy="253023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Dynamic Audience Segments can now be built from actions attendees have not taken, such as not logging in, not attending a session, or not joining chat.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Self-updating segments make it easier to identify engagement gaps and trigger timely follow-up without manual list comparison.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Create a live audience segment for attendees who have not taken a desired action and send a targeted reminder.</a:t>
            </a:r>
          </a:p>
        </p:txBody>
      </p:sp>
      <p:pic>
        <p:nvPicPr>
          <p:cNvPr id="18" name="Picture 17" descr="cluster.png">
            <a:extLst>
              <a:ext uri="{FF2B5EF4-FFF2-40B4-BE49-F238E27FC236}">
                <a16:creationId xmlns:a16="http://schemas.microsoft.com/office/drawing/2014/main" id="{4AAA0A72-B377-D84F-C5E8-39D86710D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ACF34B11-9516-3406-AEA9-E748157088EC}"/>
              </a:ext>
            </a:extLst>
          </p:cNvPr>
          <p:cNvSpPr txBox="1"/>
          <p:nvPr/>
        </p:nvSpPr>
        <p:spPr>
          <a:xfrm>
            <a:off x="658368" y="615000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576072"/>
            <a:ext cx="384048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0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About the newsletter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15568"/>
            <a:ext cx="61722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69" b="0">
                <a:solidFill>
                  <a:srgbClr val="586579"/>
                </a:solidFill>
                <a:latin typeface="Aptos"/>
              </a:defRPr>
            </a:pPr>
            <a:r>
              <a:rPr sz="1200" dirty="0"/>
              <a:t>The June updates are grouped into six product neighborhoods to make it easier to review what changed, why it matters, and where each update fits across the Cvent platform.</a:t>
            </a:r>
          </a:p>
        </p:txBody>
      </p:sp>
      <p:pic>
        <p:nvPicPr>
          <p:cNvPr id="4" name="Picture 3" descr="a_clean_modern_3d_isometric_like_illustration_o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5864" y="384048"/>
            <a:ext cx="3282696" cy="24640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4944" y="2935224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9536" y="2926080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b="1" dirty="0">
                <a:solidFill>
                  <a:srgbClr val="001F54"/>
                </a:solidFill>
                <a:latin typeface="Aptos"/>
              </a:rPr>
              <a:t>Plan &amp; Promote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9536" y="3218688"/>
            <a:ext cx="466344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Registration, Abstract Management, Speaker Resource Center, Exhibitor Management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5577840" y="2953512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42431" y="2926080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b="1" dirty="0">
                <a:solidFill>
                  <a:srgbClr val="001F54"/>
                </a:solidFill>
                <a:latin typeface="Aptos"/>
              </a:rPr>
              <a:t>Exchange Solutions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42431" y="3218688"/>
            <a:ext cx="566928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>
                <a:solidFill>
                  <a:srgbClr val="586579"/>
                </a:solidFill>
                <a:latin typeface="Aptos"/>
              </a:rPr>
              <a:t>Cvent Supplier Network, Event Diagramming, Passkey, Cvent Travel, Instant Book, Vendor Marketplace powered by </a:t>
            </a:r>
            <a:r>
              <a:rPr sz="1050" dirty="0" err="1">
                <a:solidFill>
                  <a:srgbClr val="586579"/>
                </a:solidFill>
                <a:latin typeface="Aptos"/>
              </a:rPr>
              <a:t>Reposite</a:t>
            </a:r>
            <a:endParaRPr sz="1050" dirty="0">
              <a:solidFill>
                <a:srgbClr val="586579"/>
              </a:solidFill>
              <a:latin typeface="Apto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4944" y="4069080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59536" y="4041648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b="1" dirty="0">
                <a:solidFill>
                  <a:srgbClr val="001F54"/>
                </a:solidFill>
                <a:latin typeface="Aptos"/>
              </a:rPr>
              <a:t>Attendee Engagement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334256"/>
            <a:ext cx="466344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Attendee Hub, Events+, Appointments, </a:t>
            </a:r>
            <a:r>
              <a:rPr sz="1050" dirty="0" err="1"/>
              <a:t>OnArrival</a:t>
            </a:r>
            <a:r>
              <a:rPr sz="1050" dirty="0"/>
              <a:t>, </a:t>
            </a:r>
            <a:r>
              <a:rPr sz="1050" dirty="0" err="1"/>
              <a:t>LeadCapture</a:t>
            </a:r>
            <a:r>
              <a:rPr sz="1050" dirty="0"/>
              <a:t>, Webinar, Essentials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577840" y="4069080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742431" y="4041648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dirty="0"/>
              <a:t>Spend &amp; Workflow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42431" y="4334256"/>
            <a:ext cx="566928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Budget Management, Meeting Request Form, Access Portal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4944" y="5184648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59536" y="5157216"/>
            <a:ext cx="46634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b="1" dirty="0">
                <a:solidFill>
                  <a:srgbClr val="001F54"/>
                </a:solidFill>
                <a:latin typeface="Aptos"/>
              </a:rPr>
              <a:t>Actionable Insights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" y="5449824"/>
            <a:ext cx="466344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Surveys, Reporting, Integrations, Engagement Scoring, App Marketplace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77840" y="5184648"/>
            <a:ext cx="54864" cy="438912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742431" y="5157216"/>
            <a:ext cx="566928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001F54"/>
                </a:solidFill>
                <a:latin typeface="Aptos"/>
              </a:defRPr>
            </a:pPr>
            <a:r>
              <a:rPr sz="1400" b="1" dirty="0">
                <a:solidFill>
                  <a:srgbClr val="001F54"/>
                </a:solidFill>
                <a:latin typeface="Aptos"/>
              </a:rPr>
              <a:t>Trade Show Solutions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42431" y="5449824"/>
            <a:ext cx="566928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790" b="0">
                <a:solidFill>
                  <a:srgbClr val="586579"/>
                </a:solidFill>
                <a:latin typeface="Aptos"/>
              </a:defRPr>
            </a:pPr>
            <a:r>
              <a:rPr sz="1050" dirty="0" err="1"/>
              <a:t>iCapture</a:t>
            </a:r>
            <a:r>
              <a:rPr sz="1050" dirty="0"/>
              <a:t>, </a:t>
            </a:r>
            <a:r>
              <a:rPr sz="1050" dirty="0" err="1"/>
              <a:t>Jifflenow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4028451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EVENTS+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Automated Video Publishing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Publish video
with less work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choose an Events+ Hub and up to five channels for pre-recorded session videos, then publish automatically right away or after the event ends.</a:t>
            </a:r>
          </a:p>
        </p:txBody>
      </p:sp>
      <p:sp>
        <p:nvSpPr>
          <p:cNvPr id="15" name="Oval 14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Video distribution becomes more consistent while reducing setup and wrap-up work across products.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Queue session videos to publish automatically so on-demand content is available faster after the event.</a:t>
            </a:r>
          </a:p>
        </p:txBody>
      </p:sp>
      <p:pic>
        <p:nvPicPr>
          <p:cNvPr id="20" name="Picture 19" descr="cluster.png">
            <a:extLst>
              <a:ext uri="{FF2B5EF4-FFF2-40B4-BE49-F238E27FC236}">
                <a16:creationId xmlns:a16="http://schemas.microsoft.com/office/drawing/2014/main" id="{4BE7CEB5-8493-B945-ECC6-C538E4F94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66B25337-A175-B3A9-EAF5-7E8E5B7E5CB8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ONARRIVAL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Hybrid Check-in Improvements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More accurate
hybrid counts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Hybrid attendance counts now reflect actual participation more accurately, and attendees who joined virtually can still be checked in onsite.</a:t>
            </a:r>
          </a:p>
        </p:txBody>
      </p:sp>
      <p:sp>
        <p:nvSpPr>
          <p:cNvPr id="15" name="Oval 14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Planners get cleaner hybrid attendance data while supporting flexible attendee journeys.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Check in an attendee onsite even after they participated virtually earlier in the day without disrupting reporting.</a:t>
            </a:r>
          </a:p>
        </p:txBody>
      </p:sp>
      <p:pic>
        <p:nvPicPr>
          <p:cNvPr id="20" name="Picture 19" descr="cluster.png">
            <a:extLst>
              <a:ext uri="{FF2B5EF4-FFF2-40B4-BE49-F238E27FC236}">
                <a16:creationId xmlns:a16="http://schemas.microsoft.com/office/drawing/2014/main" id="{09547E31-ED25-92F4-76A7-092EB28B8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6073C3E9-6CF5-167C-AF34-3B0DCD29E1FF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bright_3d_isometric_angled_illustration_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Actionable Insights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5262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/>
              <a:t>Surveys, Reporting, Integrations, Engagement Scoring, App Marketplace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27432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REPORTING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Introducing Vendor Marketplace Reports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Planners can create dynamic, customizable vendor reports using Project, RFP, Quote, or Client information.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tailor reporting to their needs while respecting existing Reposite permission levels.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Build a recurring commission, costing, or RFP report without assembling multiple exports every time.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160502"/>
            <a:ext cx="5532120" cy="2857035"/>
          </a:xfrm>
          <a:prstGeom prst="rect">
            <a:avLst/>
          </a:prstGeom>
        </p:spPr>
      </p:pic>
      <p:pic>
        <p:nvPicPr>
          <p:cNvPr id="10" name="Picture 9" descr="cluster.png">
            <a:extLst>
              <a:ext uri="{FF2B5EF4-FFF2-40B4-BE49-F238E27FC236}">
                <a16:creationId xmlns:a16="http://schemas.microsoft.com/office/drawing/2014/main" id="{3C369215-66BC-BB7B-7B34-12F9159ED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707E96B7-723B-C49C-CE5B-0B862D779B93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REPORTING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Cross Event Feedback Detail Report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  <a:latin typeface="Arial"/>
              </a:rPr>
              <a:t>Reports that
stay configured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Question tags now persist independently of event selection in the Cross Event Feedback Detail report.</a:t>
            </a:r>
          </a:p>
        </p:txBody>
      </p:sp>
      <p:sp>
        <p:nvSpPr>
          <p:cNvPr id="15" name="Oval 14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Saved reports stay more reliable when dynamic date filters change which events are included.</a:t>
            </a:r>
          </a:p>
        </p:txBody>
      </p:sp>
      <p:sp>
        <p:nvSpPr>
          <p:cNvPr id="17" name="Oval 16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Keep a recurring cross-event feedback report intact from month to month without reselecting question tags.</a:t>
            </a:r>
          </a:p>
        </p:txBody>
      </p:sp>
      <p:pic>
        <p:nvPicPr>
          <p:cNvPr id="21" name="Picture 20" descr="cluster.png">
            <a:extLst>
              <a:ext uri="{FF2B5EF4-FFF2-40B4-BE49-F238E27FC236}">
                <a16:creationId xmlns:a16="http://schemas.microsoft.com/office/drawing/2014/main" id="{2907C1AB-A4F4-D098-39F9-C84557E12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FE1D904D-DEED-3A3C-E777-F89CD4F3A318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SURVEYS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Matrix Question Usability Enhancements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173705"/>
            <a:ext cx="5532120" cy="236428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Matrix questions now use better text wrapping, adaptive layouts, sticky row labels for larger matrices, and more accessible expand/collapse controls.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Respondents get a cleaner, more consistent survey experience across planner and attendee surfaces.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Design more detailed matrices with greater confidence that labels and controls will remain readable.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C98A7BE7-6DB6-DD6C-F1D3-7D253836B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6605C173-ACE3-C95F-F240-D3A8A1C78769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white_and_blue_isometric_3d_illustr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Exchange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882896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/>
              <a:t>Cvent Supplier Network, Event Diagramming, Passkey, Cvent Travel, Instant Book, Vendor Marketplace powered by </a:t>
            </a:r>
            <a:r>
              <a:rPr sz="1600" dirty="0" err="1"/>
              <a:t>Reposite</a:t>
            </a:r>
            <a:endParaRPr sz="1600" dirty="0"/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VENDOR MARKETPLACE POWERED BY REPOSITE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Introducing Vendor Marketplace Reports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056" y="2148841"/>
            <a:ext cx="5495544" cy="273405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use ready-to-go templates, create custom vendor reports, save them, and schedule them using Project, RFP, Quote, or Client data.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Sourcing teams get more control over vendor reporting while access still respects existing Reposite permission settings.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Build a recurring commission, costing, or RFP report without assembling multiple exports every time.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E1770229-A461-7B39-386F-481AF61A6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7BFE7346-DEDA-2DB3-139A-A7E2FD21BAED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PASSKEY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Processing Fees Now Appear in Included Fees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1975104"/>
            <a:ext cx="5367528" cy="315276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Processing fees now appear in the Included Fees section of the Reservation Summary instead of separately below the Grand Total.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Attendees get a cleaner, easier-to-understand cost summary during checkout.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Reduce confusion when attendees review reservation charges before booking.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3F068387-DE4D-AEB5-8CC0-AEEE150DD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BE28927D-6E0F-01CA-FC2C-7EECF260452F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PASSKEY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Upload Room Category Images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056" y="2260151"/>
            <a:ext cx="5495544" cy="265773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Event owners can upload images directly to room categories from both the hotel library and the event setup level.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Room categories can be represented more clearly, helping reduce mismatched expectations during booking.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Show room category visuals that better distinguish premium and standard options on the booking site.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FEA2956E-79C3-CC85-5B37-BEF549A4C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71C303A7-56C1-EB6C-2AEC-74328A284D7D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530352"/>
            <a:ext cx="4114800" cy="34747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0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Additional resources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656" y="1078992"/>
            <a:ext cx="566928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80" b="0">
                <a:solidFill>
                  <a:srgbClr val="586579"/>
                </a:solidFill>
                <a:latin typeface="Aptos"/>
              </a:defRPr>
            </a:pPr>
            <a:r>
              <a:rPr sz="1200" dirty="0"/>
              <a:t>Helpful links for product news, roadmap visibility, and subscription management.</a:t>
            </a:r>
          </a:p>
        </p:txBody>
      </p:sp>
      <p:pic>
        <p:nvPicPr>
          <p:cNvPr id="4" name="Picture 3" descr="wide_clean_3d_isometric_illustration_style_tech_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920" y="438912"/>
            <a:ext cx="4114800" cy="248716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13232" y="1618488"/>
            <a:ext cx="91440" cy="91440"/>
          </a:xfrm>
          <a:prstGeom prst="ellipse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32688" y="1572768"/>
            <a:ext cx="31089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50" b="1">
                <a:solidFill>
                  <a:srgbClr val="0067FF"/>
                </a:solidFill>
                <a:latin typeface="Aptos"/>
              </a:defRPr>
            </a:pPr>
            <a:r>
              <a:rPr sz="1200" dirty="0">
                <a:hlinkClick r:id="rId3"/>
              </a:rPr>
              <a:t>Announcements</a:t>
            </a:r>
            <a:endParaRPr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932688" y="1810512"/>
            <a:ext cx="548640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Browse all Event Marketing &amp; Management product news.</a:t>
            </a:r>
          </a:p>
        </p:txBody>
      </p:sp>
      <p:sp>
        <p:nvSpPr>
          <p:cNvPr id="8" name="Oval 7"/>
          <p:cNvSpPr/>
          <p:nvPr/>
        </p:nvSpPr>
        <p:spPr>
          <a:xfrm>
            <a:off x="713232" y="2377439"/>
            <a:ext cx="91440" cy="91440"/>
          </a:xfrm>
          <a:prstGeom prst="ellipse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32688" y="2331720"/>
            <a:ext cx="31089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50" b="1">
                <a:solidFill>
                  <a:srgbClr val="0067FF"/>
                </a:solidFill>
                <a:latin typeface="Aptos"/>
              </a:defRPr>
            </a:pPr>
            <a:r>
              <a:rPr sz="1200" b="1" dirty="0">
                <a:solidFill>
                  <a:srgbClr val="0067FF"/>
                </a:solidFill>
                <a:latin typeface="Aptos"/>
                <a:hlinkClick r:id="rId4"/>
              </a:rPr>
              <a:t>Roadmap</a:t>
            </a:r>
            <a:endParaRPr sz="1200" b="1" dirty="0">
              <a:solidFill>
                <a:srgbClr val="0067FF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2688" y="2569463"/>
            <a:ext cx="548640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See what is currently planned on the release roadmap.</a:t>
            </a:r>
          </a:p>
        </p:txBody>
      </p:sp>
      <p:sp>
        <p:nvSpPr>
          <p:cNvPr id="11" name="Oval 10"/>
          <p:cNvSpPr/>
          <p:nvPr/>
        </p:nvSpPr>
        <p:spPr>
          <a:xfrm>
            <a:off x="713232" y="3136391"/>
            <a:ext cx="91440" cy="91440"/>
          </a:xfrm>
          <a:prstGeom prst="ellipse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32688" y="3090672"/>
            <a:ext cx="31089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50" b="1">
                <a:solidFill>
                  <a:srgbClr val="0067FF"/>
                </a:solidFill>
                <a:latin typeface="Aptos"/>
              </a:defRPr>
            </a:pPr>
            <a:r>
              <a:rPr sz="1200" b="1" dirty="0">
                <a:solidFill>
                  <a:srgbClr val="0067FF"/>
                </a:solidFill>
                <a:latin typeface="Aptos"/>
                <a:hlinkClick r:id="rId5"/>
              </a:rPr>
              <a:t>Open</a:t>
            </a:r>
            <a:r>
              <a:rPr dirty="0">
                <a:hlinkClick r:id="rId5"/>
              </a:rPr>
              <a:t> </a:t>
            </a:r>
            <a:r>
              <a:rPr sz="1200" b="1" dirty="0">
                <a:solidFill>
                  <a:srgbClr val="0067FF"/>
                </a:solidFill>
                <a:latin typeface="Aptos"/>
                <a:hlinkClick r:id="rId5"/>
              </a:rPr>
              <a:t>Forum</a:t>
            </a:r>
            <a:endParaRPr sz="1200" b="1" dirty="0">
              <a:solidFill>
                <a:srgbClr val="0067FF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2688" y="3328415"/>
            <a:ext cx="548640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Ask questions about rolled-out updates in the Cvent Community.</a:t>
            </a:r>
          </a:p>
        </p:txBody>
      </p:sp>
      <p:sp>
        <p:nvSpPr>
          <p:cNvPr id="14" name="Oval 13"/>
          <p:cNvSpPr/>
          <p:nvPr/>
        </p:nvSpPr>
        <p:spPr>
          <a:xfrm>
            <a:off x="713232" y="3895344"/>
            <a:ext cx="91440" cy="91440"/>
          </a:xfrm>
          <a:prstGeom prst="ellipse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32688" y="3849624"/>
            <a:ext cx="31089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50" b="1">
                <a:solidFill>
                  <a:srgbClr val="0067FF"/>
                </a:solidFill>
                <a:latin typeface="Aptos"/>
              </a:defRPr>
            </a:pPr>
            <a:r>
              <a:rPr sz="1200" b="1" dirty="0">
                <a:solidFill>
                  <a:srgbClr val="0067FF"/>
                </a:solidFill>
                <a:latin typeface="Aptos"/>
                <a:hlinkClick r:id="rId6"/>
              </a:rPr>
              <a:t>Subscribe to Product News</a:t>
            </a:r>
            <a:endParaRPr sz="1200" b="1" dirty="0">
              <a:solidFill>
                <a:srgbClr val="0067FF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2688" y="4087368"/>
            <a:ext cx="5486400" cy="1615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Get an email whenever a new product news update is published.</a:t>
            </a:r>
          </a:p>
        </p:txBody>
      </p:sp>
      <p:sp>
        <p:nvSpPr>
          <p:cNvPr id="17" name="Oval 16"/>
          <p:cNvSpPr/>
          <p:nvPr/>
        </p:nvSpPr>
        <p:spPr>
          <a:xfrm>
            <a:off x="713232" y="4654296"/>
            <a:ext cx="91440" cy="91440"/>
          </a:xfrm>
          <a:prstGeom prst="ellipse">
            <a:avLst/>
          </a:prstGeom>
          <a:solidFill>
            <a:srgbClr val="00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32688" y="4608576"/>
            <a:ext cx="31089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950" b="1">
                <a:solidFill>
                  <a:srgbClr val="0067FF"/>
                </a:solidFill>
                <a:latin typeface="Aptos"/>
              </a:defRPr>
            </a:pPr>
            <a:r>
              <a:rPr sz="1200" b="1" dirty="0">
                <a:solidFill>
                  <a:srgbClr val="0067FF"/>
                </a:solidFill>
                <a:latin typeface="Aptos"/>
                <a:hlinkClick r:id="rId4"/>
              </a:rPr>
              <a:t>Manage Subscription</a:t>
            </a:r>
            <a:endParaRPr sz="1200" b="1" dirty="0">
              <a:solidFill>
                <a:srgbClr val="0067FF"/>
              </a:solidFill>
              <a:latin typeface="Apto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2688" y="4846320"/>
            <a:ext cx="5486400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40" b="0">
                <a:solidFill>
                  <a:srgbClr val="586579"/>
                </a:solidFill>
                <a:latin typeface="Aptos"/>
              </a:defRPr>
            </a:pPr>
            <a:r>
              <a:rPr sz="1050" dirty="0"/>
              <a:t>From the Product News home page, choose “Manage Subscription” to tailor which product interest areas you receive.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30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PASSKEY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Integrated Hotel Reservation Alerts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088" y="1336076"/>
            <a:ext cx="5102352" cy="420413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 new hotel reservation notification campaign adds more precise targeting, reservation-focused content, setup guidance, refreshed templates, and campaign reporting.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send clearer reservation communications to the right hotel partners and reduce missed follow-up.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Notify only impacted hotel partners when a reservation needs action and track campaign performance afterward.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9BB2763E-DBC9-EA04-42E3-A38946DF3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42149B26-026A-5D55-3516-D32F4FB12265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31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SUPPLIER NETWORK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Google Reviews &amp; Ratings on Venue Profiles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2226564"/>
            <a:ext cx="5230368" cy="244617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Venue Profiles in CSN now show Google ratings, review counts, hover details, and a View Reviews experience with up to five reviews.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Planners can validate venue quality with trusted outside sentiment without leaving the sourcing workflow.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Compare shortlisted venues faster by reviewing Google feedback alongside existing industry ratings.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0F13D575-484A-6F61-1EAE-19BF21AA4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9BB29B3C-3C55-460C-DD4D-ABCB507FB6B9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32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TRAVEL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Streamlined Login via Single Sign-On (SSO)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Buyers and travel managers can sign in to Cvent Travel using their existing corporate identity provider.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Organizations can offer a familiar sign-in experience while applying existing access controls.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Enable corporate credentials for travel teams so adoption is easier and account access is more consistent.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785992" y="1320000"/>
            <a:ext cx="4050000" cy="3600000"/>
          </a:xfrm>
          <a:prstGeom prst="roundRect">
            <a:avLst>
              <a:gd name="adj" fmla="val 13000"/>
            </a:avLst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Login with SSO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Familiar sign-in through existing identity controls</a:t>
            </a:r>
          </a:p>
        </p:txBody>
      </p:sp>
      <p:pic>
        <p:nvPicPr>
          <p:cNvPr id="20" name="Picture 19" descr="cluster.png">
            <a:extLst>
              <a:ext uri="{FF2B5EF4-FFF2-40B4-BE49-F238E27FC236}">
                <a16:creationId xmlns:a16="http://schemas.microsoft.com/office/drawing/2014/main" id="{E4EFA27B-1E89-8629-CFB7-C47740BD2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0" name="TextBox 9">
            <a:hlinkClick r:id="rId3"/>
            <a:extLst>
              <a:ext uri="{FF2B5EF4-FFF2-40B4-BE49-F238E27FC236}">
                <a16:creationId xmlns:a16="http://schemas.microsoft.com/office/drawing/2014/main" id="{07D63786-1997-9FF2-5090-F4CBB03AD0BC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33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CVENT PASSKEY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Start Transfer Dates Stay In Sync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659636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064" y="1799690"/>
            <a:ext cx="5431536" cy="329351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When a hotel’s Reservation Access date changes, the related Start Transfer date now updates automatically to keep the same timing offset.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Reservation availability and transfer timing stay in sync after date changes, reducing manual follow-up.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Adjust cutoff or reservation-access dates without manually reconciling related transfer timing.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14E60F9B-063E-4B02-3B55-1EE2C4FDA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EBAE78FD-3F28-8C21-5791-D7C1E30FFA13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34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VENDOR MARKETPLACE POWERED BY REPOSITE / REPOSITE VENDOR SHOWCASE 2.0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29844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Create and Manage Vendor RFPs in the CSN Planner Experience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1387925"/>
            <a:ext cx="5230368" cy="445138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Planners can opt into vendor sourcing during the CSN RFP flow, continue into vendor RFP creation, and manage live vendor activity from a dedicated Vendors tab.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Venue and vendor sourcing become a more connected workflow with less manual handoff between systems.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Move from venue sourcing into vendor sourcing while keeping status, actions, and sync behavior visible in one place.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98C0BBF0-B563-887D-7369-EED52DC47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1060B6D5-650D-CAFC-869C-C7BCA9CA034B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white_and_blue_3d_isometric_angled_illust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t>Spend &amp; Workflow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5262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/>
              <a:t>Budget Management, Meeting Request Form, Access Portal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36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ACCESS PORTAL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Convert Access Portal Users to Account Users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054969"/>
            <a:ext cx="5532120" cy="2928511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Admins and Portal Managers can convert an Access Portal User into an Account User directly from the portal user overview page.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User access can expand as responsibilities grow while memberships, submitted requests, reports, and other portal content stay intact.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Promote an external collaborator into a fuller account role without recreating their access from scratch.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8382B6A1-18BF-2E87-420E-5A60132DB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ADC39CF5-CE86-B199-CC3D-CC2B3E6B4A22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white_and_light_blue_3d_isometric_conce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t>Trade Show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52628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 err="1"/>
              <a:t>iCapture</a:t>
            </a:r>
            <a:r>
              <a:rPr sz="1600" dirty="0"/>
              <a:t>, </a:t>
            </a:r>
            <a:r>
              <a:rPr sz="1600" dirty="0" err="1"/>
              <a:t>Jifflenow</a:t>
            </a:r>
            <a:endParaRPr sz="1600" dirty="0"/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38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JIFFLENOW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My Schedule on </a:t>
            </a:r>
            <a:r>
              <a:rPr sz="2250" b="1" dirty="0" err="1">
                <a:solidFill>
                  <a:srgbClr val="00000F"/>
                </a:solidFill>
                <a:latin typeface="Arial"/>
              </a:rPr>
              <a:t>Jifflenow</a:t>
            </a:r>
            <a:r>
              <a:rPr sz="2250" b="1" dirty="0">
                <a:solidFill>
                  <a:srgbClr val="00000F"/>
                </a:solidFill>
                <a:latin typeface="Arial"/>
              </a:rPr>
              <a:t> Mobile App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127" y="676656"/>
            <a:ext cx="2445425" cy="530352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Jifflenow mobile now opens to a personalized My Schedule view for requestors, attendees, and executive assistants.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Users can confirm what is next with fewer taps, which is especially helpful onsite.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Give participants a faster way to see their own meetings and sessions the moment they open the app.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51C0EE7B-6CFF-2BAA-1D63-704D07587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DA2F155A-5394-DFD8-358E-F1AED6E29F09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39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JIFFLENOW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Staff Scheduling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2205024"/>
            <a:ext cx="5532120" cy="2767991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Staff Scheduling is built into eEvent as an Activity engagement type with a dedicated Activities tab and a unified calendar.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Organizers can manage staff activities and customer meetings from one workflow instead of separate tools.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Schedule booth staff shifts and customer meetings side by side for better onsite coordination.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820F45C6-9D78-5F07-ED5A-CD62C8879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750C2155-3F02-FF52-D092-E865F6584DD5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modern_3d_isometric_angled_illustration_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502920"/>
            <a:ext cx="5349240" cy="4014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368" y="1234440"/>
            <a:ext cx="4709160" cy="56692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2800" b="1">
                <a:solidFill>
                  <a:srgbClr val="001F54"/>
                </a:solidFill>
                <a:latin typeface="Aptos Display"/>
              </a:defRPr>
            </a:pPr>
            <a:r>
              <a:rPr dirty="0"/>
              <a:t>Plan &amp; Promote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656" y="2011680"/>
            <a:ext cx="45262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050" b="0">
                <a:solidFill>
                  <a:srgbClr val="586579"/>
                </a:solidFill>
                <a:latin typeface="Aptos"/>
              </a:defRPr>
            </a:pPr>
            <a:r>
              <a:rPr sz="1600" dirty="0"/>
              <a:t>Registration, Abstract Management, Speaker Resource Center, Exhibitor Management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676656" y="2980944"/>
            <a:ext cx="2834640" cy="0"/>
          </a:xfrm>
          <a:prstGeom prst="line">
            <a:avLst/>
          </a:prstGeom>
          <a:ln w="25400">
            <a:solidFill>
              <a:srgbClr val="0067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475488" y="6428232"/>
            <a:ext cx="11210544" cy="0"/>
          </a:xfrm>
          <a:prstGeom prst="line">
            <a:avLst/>
          </a:prstGeom>
          <a:ln w="6350">
            <a:solidFill>
              <a:srgbClr val="DCE6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58368" y="6473952"/>
            <a:ext cx="3749039" cy="2011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650" b="0">
                <a:solidFill>
                  <a:srgbClr val="646E82"/>
                </a:solidFill>
                <a:latin typeface="Aptos"/>
              </a:defRPr>
            </a:pPr>
            <a:r>
              <a:t>Cvent Monthly Product News — June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5720" y="201168"/>
            <a:ext cx="228600" cy="1645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650" b="0">
                <a:solidFill>
                  <a:srgbClr val="505A73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40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JIFFLENOW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Automatic Meeting Cancellation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2226564"/>
            <a:ext cx="5367528" cy="238692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 new event-level setting can automatically cancel meetings when all external attendees decline, with traceability in Meeting History.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Scheduling cleanup becomes lighter while teams retain control and a clear system-generated audit trail.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Reduce manual cleanup after attendee declines during high-volume event scheduling.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078FB690-309C-6F0D-D188-321DB441E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B94EB6F2-CFF9-9C15-4022-3F53BEE0C818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41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JIFFLENOW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New Filter: No Survey Response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072" y="2220488"/>
            <a:ext cx="5367528" cy="2737063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29514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21284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 new No survey responses filter under Meeting Needs Attention finds meetings with exactly zero filled survey responses.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46557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338328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Teams can identify feedback gaps faster without cross-checking reports against meeting records manually.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63600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455371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Quickly build a follow-up list for meetings that still need post-event survey outreach.</a:t>
            </a:r>
          </a:p>
        </p:txBody>
      </p:sp>
      <p:pic>
        <p:nvPicPr>
          <p:cNvPr id="19" name="Picture 18" descr="cluster.png">
            <a:extLst>
              <a:ext uri="{FF2B5EF4-FFF2-40B4-BE49-F238E27FC236}">
                <a16:creationId xmlns:a16="http://schemas.microsoft.com/office/drawing/2014/main" id="{42A9E9ED-0A46-60EC-5ED9-17DB06333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19926DC2-3DD2-3FA8-CE01-8DE8BC04801F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77DF75-CBDE-A695-0DFF-C5DEA6402E29}"/>
              </a:ext>
            </a:extLst>
          </p:cNvPr>
          <p:cNvSpPr txBox="1"/>
          <p:nvPr/>
        </p:nvSpPr>
        <p:spPr>
          <a:xfrm>
            <a:off x="713232" y="594360"/>
            <a:ext cx="3474720" cy="36576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300" b="1">
                <a:solidFill>
                  <a:srgbClr val="00000F"/>
                </a:solidFill>
                <a:latin typeface="Arial"/>
              </a:rPr>
              <a:t>June 2026 wrap-up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DF4115-A2F5-F25C-864E-BDEA38ACFFA9}"/>
              </a:ext>
            </a:extLst>
          </p:cNvPr>
          <p:cNvSpPr txBox="1"/>
          <p:nvPr/>
        </p:nvSpPr>
        <p:spPr>
          <a:xfrm>
            <a:off x="713232" y="1261872"/>
            <a:ext cx="6007608" cy="683264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just"/>
            <a:r>
              <a:rPr sz="1320" b="0" dirty="0">
                <a:solidFill>
                  <a:srgbClr val="3C4D59"/>
                </a:solidFill>
                <a:latin typeface="Arial"/>
              </a:rPr>
              <a:t>A quick summary of the June product updates included in this deck.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E886B1-D50D-50BD-EC5F-3E146BA00382}"/>
              </a:ext>
            </a:extLst>
          </p:cNvPr>
          <p:cNvSpPr txBox="1"/>
          <p:nvPr/>
        </p:nvSpPr>
        <p:spPr>
          <a:xfrm>
            <a:off x="832104" y="3019806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Plan &amp; Promote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7D6755-C79C-FAC3-1C1A-19B4AD2A51DA}"/>
              </a:ext>
            </a:extLst>
          </p:cNvPr>
          <p:cNvSpPr txBox="1"/>
          <p:nvPr/>
        </p:nvSpPr>
        <p:spPr>
          <a:xfrm>
            <a:off x="868680" y="3332988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>
                <a:solidFill>
                  <a:srgbClr val="3C4D59"/>
                </a:solidFill>
                <a:latin typeface="Arial"/>
              </a:rPr>
              <a:t>Admin self-service, event discovery, reporting, profile capture, voucher APIs, and exhibitor data governance.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2C6BE3-031E-0BCB-CD70-018B73AE9399}"/>
              </a:ext>
            </a:extLst>
          </p:cNvPr>
          <p:cNvSpPr txBox="1"/>
          <p:nvPr/>
        </p:nvSpPr>
        <p:spPr>
          <a:xfrm>
            <a:off x="6897623" y="3006090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Exchange Solutions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6978E4-02E6-BC2D-413E-1B6FE82E13C3}"/>
              </a:ext>
            </a:extLst>
          </p:cNvPr>
          <p:cNvSpPr txBox="1"/>
          <p:nvPr/>
        </p:nvSpPr>
        <p:spPr>
          <a:xfrm>
            <a:off x="6876287" y="3350514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>
                <a:solidFill>
                  <a:srgbClr val="3C4D59"/>
                </a:solidFill>
                <a:latin typeface="Arial"/>
              </a:rPr>
              <a:t>Improved Reposite workflows, clearer Passkey experiences, Travel SSO, and richer venue intelligence.</a:t>
            </a:r>
            <a:endParaRPr sz="1130" b="0" dirty="0">
              <a:solidFill>
                <a:srgbClr val="3C4D59"/>
              </a:solidFill>
              <a:latin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EAC09F-1502-EB31-C1A4-12260922ECBB}"/>
              </a:ext>
            </a:extLst>
          </p:cNvPr>
          <p:cNvSpPr txBox="1"/>
          <p:nvPr/>
        </p:nvSpPr>
        <p:spPr>
          <a:xfrm>
            <a:off x="822960" y="4005072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Attendee Engagement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2BE638-DCFB-FB64-14BC-552FE2BB9393}"/>
              </a:ext>
            </a:extLst>
          </p:cNvPr>
          <p:cNvSpPr txBox="1"/>
          <p:nvPr/>
        </p:nvSpPr>
        <p:spPr>
          <a:xfrm>
            <a:off x="822960" y="4361688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>
                <a:solidFill>
                  <a:srgbClr val="3C4D59"/>
                </a:solidFill>
                <a:latin typeface="Arial"/>
              </a:rPr>
              <a:t>Stronger insights, easier mobile engagement, better hybrid support, improved segmentation, and automated publishing.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17EF8-3371-6841-A24C-EBD9D233EFA1}"/>
              </a:ext>
            </a:extLst>
          </p:cNvPr>
          <p:cNvSpPr txBox="1"/>
          <p:nvPr/>
        </p:nvSpPr>
        <p:spPr>
          <a:xfrm>
            <a:off x="6903719" y="4068318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Spend &amp; Workflow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A4063B-3912-5791-1D4A-06EAE92952B2}"/>
              </a:ext>
            </a:extLst>
          </p:cNvPr>
          <p:cNvSpPr txBox="1"/>
          <p:nvPr/>
        </p:nvSpPr>
        <p:spPr>
          <a:xfrm>
            <a:off x="6922007" y="4439412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>
                <a:solidFill>
                  <a:srgbClr val="3C4D59"/>
                </a:solidFill>
                <a:latin typeface="Arial"/>
              </a:rPr>
              <a:t>Focused operational improvement for Access Portal user conversion.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573B56-AA79-AD1A-9FF7-7CFE35C3BB77}"/>
              </a:ext>
            </a:extLst>
          </p:cNvPr>
          <p:cNvSpPr txBox="1"/>
          <p:nvPr/>
        </p:nvSpPr>
        <p:spPr>
          <a:xfrm>
            <a:off x="853440" y="5024628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Actionable Insights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26EBE7-DDB7-2F18-9E95-50CE051E48FD}"/>
              </a:ext>
            </a:extLst>
          </p:cNvPr>
          <p:cNvSpPr txBox="1"/>
          <p:nvPr/>
        </p:nvSpPr>
        <p:spPr>
          <a:xfrm>
            <a:off x="853440" y="5344668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>
                <a:solidFill>
                  <a:srgbClr val="3C4D59"/>
                </a:solidFill>
                <a:latin typeface="Arial"/>
              </a:rPr>
              <a:t>More flexible reporting, better survey usability, and integration-ready voucher data.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C5F669-F3C0-C834-BDDB-3734C59BF1F8}"/>
              </a:ext>
            </a:extLst>
          </p:cNvPr>
          <p:cNvSpPr txBox="1"/>
          <p:nvPr/>
        </p:nvSpPr>
        <p:spPr>
          <a:xfrm>
            <a:off x="6897623" y="5024628"/>
            <a:ext cx="5029200" cy="3200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550" b="1">
                <a:solidFill>
                  <a:srgbClr val="00000F"/>
                </a:solidFill>
                <a:latin typeface="Arial"/>
              </a:rPr>
              <a:t>Trade Show Solutions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D55AB3-A4BE-57F7-B11A-0A2A24143639}"/>
              </a:ext>
            </a:extLst>
          </p:cNvPr>
          <p:cNvSpPr txBox="1"/>
          <p:nvPr/>
        </p:nvSpPr>
        <p:spPr>
          <a:xfrm>
            <a:off x="6922007" y="5344668"/>
            <a:ext cx="5120640" cy="6858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130" b="0" dirty="0" err="1">
                <a:solidFill>
                  <a:srgbClr val="3C4D59"/>
                </a:solidFill>
                <a:latin typeface="Arial"/>
              </a:rPr>
              <a:t>Jifflenow</a:t>
            </a:r>
            <a:r>
              <a:rPr sz="1130" b="0" dirty="0">
                <a:solidFill>
                  <a:srgbClr val="3C4D59"/>
                </a:solidFill>
                <a:latin typeface="Arial"/>
              </a:rPr>
              <a:t> execution improvements across schedule visibility, staffing, cancellations, and survey follow-up.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9D1894A-2739-A5C9-7622-028104FBCAC2}"/>
              </a:ext>
            </a:extLst>
          </p:cNvPr>
          <p:cNvSpPr/>
          <p:nvPr/>
        </p:nvSpPr>
        <p:spPr>
          <a:xfrm>
            <a:off x="749808" y="2974086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200C2C7-18FE-00FA-6F6D-9CB483767640}"/>
              </a:ext>
            </a:extLst>
          </p:cNvPr>
          <p:cNvSpPr/>
          <p:nvPr/>
        </p:nvSpPr>
        <p:spPr>
          <a:xfrm>
            <a:off x="755904" y="3948684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D14451B-DFF8-6712-6DB9-D6E4D5D9DA58}"/>
              </a:ext>
            </a:extLst>
          </p:cNvPr>
          <p:cNvSpPr/>
          <p:nvPr/>
        </p:nvSpPr>
        <p:spPr>
          <a:xfrm>
            <a:off x="6830567" y="4981956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3482ABF-8502-DCF1-D2E5-762F779A00F5}"/>
              </a:ext>
            </a:extLst>
          </p:cNvPr>
          <p:cNvSpPr/>
          <p:nvPr/>
        </p:nvSpPr>
        <p:spPr>
          <a:xfrm>
            <a:off x="6830567" y="3979926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6215E93-9B63-1A4B-86F5-38EB74E21A01}"/>
              </a:ext>
            </a:extLst>
          </p:cNvPr>
          <p:cNvSpPr/>
          <p:nvPr/>
        </p:nvSpPr>
        <p:spPr>
          <a:xfrm>
            <a:off x="6824470" y="2974086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D96920B-39CF-75E5-3315-F12AA0470AEF}"/>
              </a:ext>
            </a:extLst>
          </p:cNvPr>
          <p:cNvSpPr/>
          <p:nvPr/>
        </p:nvSpPr>
        <p:spPr>
          <a:xfrm>
            <a:off x="755904" y="4981956"/>
            <a:ext cx="73152" cy="411480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cluster.png">
            <a:extLst>
              <a:ext uri="{FF2B5EF4-FFF2-40B4-BE49-F238E27FC236}">
                <a16:creationId xmlns:a16="http://schemas.microsoft.com/office/drawing/2014/main" id="{EF083F0E-399C-A45C-E60B-7A6C5D15F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pic>
        <p:nvPicPr>
          <p:cNvPr id="46" name="Picture 45" descr="a_clean_isometric_tech_illustration_scene_on_a_whi_batch_1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548640"/>
            <a:ext cx="3383280" cy="252908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D3BE8-930A-8AD7-093D-2DF8FE04B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56B078-15E4-3790-9F79-6AC6704135A8}"/>
              </a:ext>
            </a:extLst>
          </p:cNvPr>
          <p:cNvSpPr txBox="1"/>
          <p:nvPr/>
        </p:nvSpPr>
        <p:spPr>
          <a:xfrm>
            <a:off x="3985845" y="2751015"/>
            <a:ext cx="7510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Alasassy Caps" panose="020F0502020204030204" pitchFamily="2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801631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449928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 dirty="0">
                <a:solidFill>
                  <a:srgbClr val="006AE1"/>
                </a:solidFill>
                <a:latin typeface="Arial"/>
              </a:rPr>
              <a:t>REGISTRATION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0664" y="757081"/>
            <a:ext cx="5577840" cy="129844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Self-Serve Setup for Custom &amp; Envelope Domains (SPF Only)</a:t>
            </a:r>
            <a:endParaRPr lang="en-US" sz="2250" b="1" dirty="0">
              <a:solidFill>
                <a:srgbClr val="00000F"/>
              </a:solidFill>
              <a:latin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20256" y="1051560"/>
            <a:ext cx="4617720" cy="4224528"/>
          </a:xfrm>
          <a:prstGeom prst="roundRect">
            <a:avLst/>
          </a:prstGeom>
          <a:solidFill>
            <a:srgbClr val="0036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do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886200"/>
            <a:ext cx="2240280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40880" y="2697480"/>
            <a:ext cx="3794760" cy="123444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rial"/>
              </a:rPr>
              <a:t>Branded email,
without the ticket</a:t>
            </a:r>
          </a:p>
        </p:txBody>
      </p:sp>
      <p:sp>
        <p:nvSpPr>
          <p:cNvPr id="13" name="Oval 12"/>
          <p:cNvSpPr/>
          <p:nvPr/>
        </p:nvSpPr>
        <p:spPr>
          <a:xfrm>
            <a:off x="749808" y="244061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24128" y="2418377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Account administrators can add, verify, edit, and manage planner and envelope domains directly in the product without opening a support ticket.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8" y="3708103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Teams can move faster on branded email communications while improving trust, deliverability, and alignment with enterprise IT policies.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8" y="4912614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Use it when a time-sensitive event needs a verified sender domain quickly; this phase supports SPF-based setup today.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592A3B7-9723-C1EA-6287-DBD332EAAB14}"/>
              </a:ext>
            </a:extLst>
          </p:cNvPr>
          <p:cNvSpPr/>
          <p:nvPr/>
        </p:nvSpPr>
        <p:spPr>
          <a:xfrm>
            <a:off x="740664" y="3747381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78EF27-5A93-3CD6-6BDC-7E989FA53537}"/>
              </a:ext>
            </a:extLst>
          </p:cNvPr>
          <p:cNvSpPr/>
          <p:nvPr/>
        </p:nvSpPr>
        <p:spPr>
          <a:xfrm>
            <a:off x="740664" y="495750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D7405F-2778-F1BE-C71A-EF9B42B75FDF}"/>
              </a:ext>
            </a:extLst>
          </p:cNvPr>
          <p:cNvSpPr/>
          <p:nvPr/>
        </p:nvSpPr>
        <p:spPr>
          <a:xfrm>
            <a:off x="813816" y="1929490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cluster.png">
            <a:extLst>
              <a:ext uri="{FF2B5EF4-FFF2-40B4-BE49-F238E27FC236}">
                <a16:creationId xmlns:a16="http://schemas.microsoft.com/office/drawing/2014/main" id="{E9F6737A-7C2F-BDA8-23A8-586713A21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AFD9FA-2684-5F6C-17A6-D6C54DCA1898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REGISTRATION / ATTENDEE HUB / EVENTS+ / ACCESS PORTAL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836676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Event Calendar: Calendar View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376" y="188366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915" y="841248"/>
            <a:ext cx="4613250" cy="4844034"/>
          </a:xfrm>
          <a:prstGeom prst="rect">
            <a:avLst/>
          </a:prstGeom>
        </p:spPr>
      </p:pic>
      <p:pic>
        <p:nvPicPr>
          <p:cNvPr id="11" name="Picture 10" descr="clus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855" y="5980176"/>
            <a:ext cx="1188720" cy="86868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62432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24128" y="262432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Event Calendars now support Calendar View alongside List and Grid, with month/week views and easy date navigation.</a:t>
            </a:r>
          </a:p>
        </p:txBody>
      </p:sp>
      <p:sp>
        <p:nvSpPr>
          <p:cNvPr id="14" name="Oval 13"/>
          <p:cNvSpPr/>
          <p:nvPr/>
        </p:nvSpPr>
        <p:spPr>
          <a:xfrm>
            <a:off x="749808" y="394563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36320" y="392277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Attendees can understand what is happening and when through a familiar calendar-style experience across supported calendar surfaces.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519379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4128" y="5166360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 dirty="0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 dirty="0">
                <a:solidFill>
                  <a:srgbClr val="00000F"/>
                </a:solidFill>
                <a:latin typeface="Arial"/>
              </a:rPr>
              <a:t>Set Calendar View as the default when your audience needs to scan programming by date instead of by list.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1ABC2A-6658-C592-AA76-506286D5F8EA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REGISTRATION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841248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 dirty="0">
                <a:solidFill>
                  <a:srgbClr val="00000F"/>
                </a:solidFill>
                <a:latin typeface="Arial"/>
              </a:rPr>
              <a:t>Universal Reports: Usage Details &amp; Usage Summary</a:t>
            </a:r>
          </a:p>
        </p:txBody>
      </p:sp>
      <p:sp>
        <p:nvSpPr>
          <p:cNvPr id="8" name="Rectangle 7"/>
          <p:cNvSpPr/>
          <p:nvPr/>
        </p:nvSpPr>
        <p:spPr>
          <a:xfrm>
            <a:off x="713232" y="1664208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528" y="2848356"/>
            <a:ext cx="4965192" cy="2718335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49808" y="2459736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36320" y="239115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Universal Usage Details and Universal Usage Summary bring Registration, Attendee Hub, OnArrival Premium, and Essentials into one reporting experience.</a:t>
            </a:r>
          </a:p>
        </p:txBody>
      </p:sp>
      <p:sp>
        <p:nvSpPr>
          <p:cNvPr id="14" name="Oval 13"/>
          <p:cNvSpPr/>
          <p:nvPr/>
        </p:nvSpPr>
        <p:spPr>
          <a:xfrm>
            <a:off x="737616" y="388620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36320" y="3849624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Planners can review adoption and activity across products without stitching together multiple product-specific reports.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5097780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05840" y="508863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Run a single report to assess cross-product usage trends for the past year before deeper product-level analysis.</a:t>
            </a:r>
          </a:p>
        </p:txBody>
      </p:sp>
      <p:pic>
        <p:nvPicPr>
          <p:cNvPr id="21" name="Picture 20" descr="cluster.png">
            <a:extLst>
              <a:ext uri="{FF2B5EF4-FFF2-40B4-BE49-F238E27FC236}">
                <a16:creationId xmlns:a16="http://schemas.microsoft.com/office/drawing/2014/main" id="{394252AD-AD99-84C6-8BFC-62931B645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E2B877-442D-43B3-5897-2CC2DC003827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8C91A29-BA00-BB88-18A1-B0B462AD0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249" y="827818"/>
            <a:ext cx="4965192" cy="18399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REGISTRATION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763524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Cvent Payments: Transactions Details Report</a:t>
            </a:r>
          </a:p>
        </p:txBody>
      </p:sp>
      <p:sp>
        <p:nvSpPr>
          <p:cNvPr id="8" name="Rectangle 7"/>
          <p:cNvSpPr/>
          <p:nvPr/>
        </p:nvSpPr>
        <p:spPr>
          <a:xfrm>
            <a:off x="722376" y="1792224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3003559"/>
            <a:ext cx="5532120" cy="704578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86384" y="244144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78992" y="241401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A new Cvent Payments Transaction Details report adds fields such as reserve amount, processing fee, tax, payout amount, settlement date, and reserve release date.</a:t>
            </a:r>
          </a:p>
        </p:txBody>
      </p:sp>
      <p:sp>
        <p:nvSpPr>
          <p:cNvPr id="14" name="Oval 13"/>
          <p:cNvSpPr/>
          <p:nvPr/>
        </p:nvSpPr>
        <p:spPr>
          <a:xfrm>
            <a:off x="768096" y="3799332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78992" y="377647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Financial data that was harder to access becomes easier to use for reconciliation and reporting.</a:t>
            </a:r>
          </a:p>
        </p:txBody>
      </p:sp>
      <p:sp>
        <p:nvSpPr>
          <p:cNvPr id="16" name="Oval 15"/>
          <p:cNvSpPr/>
          <p:nvPr/>
        </p:nvSpPr>
        <p:spPr>
          <a:xfrm>
            <a:off x="749808" y="495604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78992" y="491032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Export richer payment detail into finance workflows for payout review and month-end checks.</a:t>
            </a:r>
          </a:p>
        </p:txBody>
      </p:sp>
      <p:pic>
        <p:nvPicPr>
          <p:cNvPr id="18" name="Picture 17" descr="cluster.png">
            <a:extLst>
              <a:ext uri="{FF2B5EF4-FFF2-40B4-BE49-F238E27FC236}">
                <a16:creationId xmlns:a16="http://schemas.microsoft.com/office/drawing/2014/main" id="{F4B10C8C-5C56-C175-DB46-8790D4B7D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2BFF3D-6047-7FF6-FDE9-34B39B391F60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1475720" y="201168"/>
            <a:ext cx="411480" cy="201168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6400800"/>
            <a:ext cx="10881360" cy="13716"/>
          </a:xfrm>
          <a:prstGeom prst="rect">
            <a:avLst/>
          </a:prstGeom>
          <a:solidFill>
            <a:srgbClr val="E6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58368" y="6428232"/>
            <a:ext cx="3657600" cy="18288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800" b="0">
                <a:solidFill>
                  <a:srgbClr val="3C4D59"/>
                </a:solidFill>
                <a:latin typeface="Arial"/>
              </a:rPr>
              <a:t>Cvent Monthly Product News — June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438912"/>
            <a:ext cx="5669280" cy="228600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1050" b="1">
                <a:solidFill>
                  <a:srgbClr val="006AE1"/>
                </a:solidFill>
                <a:latin typeface="Arial"/>
              </a:rPr>
              <a:t>REGISTRATION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22960"/>
            <a:ext cx="5577840" cy="1133856"/>
          </a:xfrm>
          <a:prstGeom prst="rect">
            <a:avLst/>
          </a:prstGeom>
          <a:noFill/>
        </p:spPr>
        <p:txBody>
          <a:bodyPr wrap="square" lIns="54864" tIns="36576" rIns="54864" bIns="36576">
            <a:spAutoFit/>
          </a:bodyPr>
          <a:lstStyle/>
          <a:p>
            <a:pPr algn="l"/>
            <a:r>
              <a:rPr sz="2250" b="1">
                <a:solidFill>
                  <a:srgbClr val="00000F"/>
                </a:solidFill>
                <a:latin typeface="Arial"/>
              </a:rPr>
              <a:t>Profile Image Cropper</a:t>
            </a:r>
          </a:p>
        </p:txBody>
      </p:sp>
      <p:sp>
        <p:nvSpPr>
          <p:cNvPr id="8" name="Rectangle 7"/>
          <p:cNvSpPr/>
          <p:nvPr/>
        </p:nvSpPr>
        <p:spPr>
          <a:xfrm>
            <a:off x="780288" y="2002536"/>
            <a:ext cx="1143000" cy="27432"/>
          </a:xfrm>
          <a:prstGeom prst="rect">
            <a:avLst/>
          </a:prstGeom>
          <a:solidFill>
            <a:srgbClr val="006A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182" y="1547146"/>
            <a:ext cx="3992393" cy="4318730"/>
          </a:xfrm>
          <a:prstGeom prst="rect">
            <a:avLst/>
          </a:prstGeom>
        </p:spPr>
      </p:pic>
      <p:pic>
        <p:nvPicPr>
          <p:cNvPr id="12" name="Picture 11" descr="image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240" y="804364"/>
            <a:ext cx="2487410" cy="70445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685800" y="247802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30127" y="2459736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What changed: </a:t>
            </a:r>
            <a:r>
              <a:rPr sz="1240" b="0">
                <a:solidFill>
                  <a:srgbClr val="00000F"/>
                </a:solidFill>
                <a:latin typeface="Arial"/>
              </a:rPr>
              <a:t>The Profile Image widget now lets attendees crop, zoom, reset, and confirm the framing of an uploaded photo before saving.</a:t>
            </a:r>
          </a:p>
        </p:txBody>
      </p:sp>
      <p:sp>
        <p:nvSpPr>
          <p:cNvPr id="16" name="Oval 15"/>
          <p:cNvSpPr/>
          <p:nvPr/>
        </p:nvSpPr>
        <p:spPr>
          <a:xfrm>
            <a:off x="666232" y="3872484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78408" y="3843742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Why it matters: </a:t>
            </a:r>
            <a:r>
              <a:rPr sz="1240" b="0">
                <a:solidFill>
                  <a:srgbClr val="00000F"/>
                </a:solidFill>
                <a:latin typeface="Arial"/>
              </a:rPr>
              <a:t>Better framing reduces manual cleanup and improves consistency across badges, profile surfaces, and the event app.</a:t>
            </a:r>
          </a:p>
        </p:txBody>
      </p:sp>
      <p:sp>
        <p:nvSpPr>
          <p:cNvPr id="18" name="Oval 17"/>
          <p:cNvSpPr/>
          <p:nvPr/>
        </p:nvSpPr>
        <p:spPr>
          <a:xfrm>
            <a:off x="694944" y="5184648"/>
            <a:ext cx="146304" cy="146304"/>
          </a:xfrm>
          <a:prstGeom prst="ellipse">
            <a:avLst/>
          </a:prstGeom>
          <a:solidFill>
            <a:srgbClr val="006AE1"/>
          </a:solidFill>
          <a:ln>
            <a:solidFill>
              <a:srgbClr val="006A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78408" y="5138928"/>
            <a:ext cx="5138928" cy="9875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1240" b="1">
                <a:solidFill>
                  <a:srgbClr val="00000F"/>
                </a:solidFill>
                <a:latin typeface="Arial"/>
              </a:rPr>
              <a:t>Use case: </a:t>
            </a:r>
            <a:r>
              <a:rPr sz="1240" b="0">
                <a:solidFill>
                  <a:srgbClr val="00000F"/>
                </a:solidFill>
                <a:latin typeface="Arial"/>
              </a:rPr>
              <a:t>Especially useful when profile photos appear on badges or networking experiences and image quality matters.</a:t>
            </a:r>
          </a:p>
        </p:txBody>
      </p:sp>
      <p:pic>
        <p:nvPicPr>
          <p:cNvPr id="21" name="Picture 20" descr="cluster.png">
            <a:extLst>
              <a:ext uri="{FF2B5EF4-FFF2-40B4-BE49-F238E27FC236}">
                <a16:creationId xmlns:a16="http://schemas.microsoft.com/office/drawing/2014/main" id="{226A0BD2-4AC0-CF49-E9FC-08F716376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0991" y="5980176"/>
            <a:ext cx="1188720" cy="8686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2E1C79-B127-624C-A8B7-768BA2CEDDC3}"/>
              </a:ext>
            </a:extLst>
          </p:cNvPr>
          <p:cNvSpPr txBox="1"/>
          <p:nvPr/>
        </p:nvSpPr>
        <p:spPr>
          <a:xfrm>
            <a:off x="658368" y="6102123"/>
            <a:ext cx="5138928" cy="19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1200" b="1" dirty="0">
                <a:solidFill>
                  <a:schemeClr val="tx2"/>
                </a:solidFill>
                <a:latin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sz="1200" b="0" dirty="0">
              <a:solidFill>
                <a:schemeClr val="tx2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3140</Words>
  <Application>Microsoft Office PowerPoint</Application>
  <PresentationFormat>Widescreen</PresentationFormat>
  <Paragraphs>334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Alasassy Caps</vt:lpstr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Sawhney, Mohit</dc:creator>
  <cp:keywords/>
  <dc:description>generated using python-pptx</dc:description>
  <cp:lastModifiedBy>Shoaib Mauloodi, Mir Mohamad</cp:lastModifiedBy>
  <cp:revision>7</cp:revision>
  <dcterms:created xsi:type="dcterms:W3CDTF">2013-01-27T09:14:16Z</dcterms:created>
  <dcterms:modified xsi:type="dcterms:W3CDTF">2026-08-04T20:55:57Z</dcterms:modified>
  <cp:category/>
</cp:coreProperties>
</file>