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18288000" cy="10287000"/>
  <p:notesSz cx="6858000" cy="9144000"/>
  <p:embeddedFontLst>
    <p:embeddedFont>
      <p:font typeface="Lato" panose="020F0502020204030203" pitchFamily="34" charset="0"/>
      <p:regular r:id="rId10"/>
      <p:bold r:id="rId11"/>
      <p:italic r:id="rId12"/>
    </p:embeddedFont>
    <p:embeddedFont>
      <p:font typeface="Lato Bold" panose="020F0502020204030203" charset="0"/>
      <p:regular r:id="rId13"/>
      <p:bold r:id="rId14"/>
    </p:embeddedFont>
    <p:embeddedFont>
      <p:font typeface="Lato Italics" panose="020B0604020202020204" charset="0"/>
      <p:regular r:id="rId15"/>
      <p:italic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8" autoAdjust="0"/>
  </p:normalViewPr>
  <p:slideViewPr>
    <p:cSldViewPr>
      <p:cViewPr varScale="1">
        <p:scale>
          <a:sx n="47" d="100"/>
          <a:sy n="47" d="100"/>
        </p:scale>
        <p:origin x="1138" y="26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10" Type="http://schemas.openxmlformats.org/officeDocument/2006/relationships/font" Target="fonts/font1.fntdata"/><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a Schelter" userId="9cfe0bf7-8240-4ebf-87aa-4112a91109a9" providerId="ADAL" clId="{98010B73-17DA-4B8A-96E3-F447CA2D73A8}"/>
    <pc:docChg chg="modSld">
      <pc:chgData name="Christa Schelter" userId="9cfe0bf7-8240-4ebf-87aa-4112a91109a9" providerId="ADAL" clId="{98010B73-17DA-4B8A-96E3-F447CA2D73A8}" dt="2026-08-11T14:31:30.032" v="7" actId="20577"/>
      <pc:docMkLst>
        <pc:docMk/>
      </pc:docMkLst>
      <pc:sldChg chg="modSp mod">
        <pc:chgData name="Christa Schelter" userId="9cfe0bf7-8240-4ebf-87aa-4112a91109a9" providerId="ADAL" clId="{98010B73-17DA-4B8A-96E3-F447CA2D73A8}" dt="2026-08-11T14:31:30.032" v="7" actId="20577"/>
        <pc:sldMkLst>
          <pc:docMk/>
          <pc:sldMk cId="0" sldId="258"/>
        </pc:sldMkLst>
        <pc:spChg chg="mod">
          <ac:chgData name="Christa Schelter" userId="9cfe0bf7-8240-4ebf-87aa-4112a91109a9" providerId="ADAL" clId="{98010B73-17DA-4B8A-96E3-F447CA2D73A8}" dt="2026-08-11T14:30:37.999" v="2" actId="255"/>
          <ac:spMkLst>
            <pc:docMk/>
            <pc:sldMk cId="0" sldId="258"/>
            <ac:spMk id="10" creationId="{00000000-0000-0000-0000-000000000000}"/>
          </ac:spMkLst>
        </pc:spChg>
        <pc:spChg chg="mod">
          <ac:chgData name="Christa Schelter" userId="9cfe0bf7-8240-4ebf-87aa-4112a91109a9" providerId="ADAL" clId="{98010B73-17DA-4B8A-96E3-F447CA2D73A8}" dt="2026-08-11T14:31:30.032" v="7" actId="20577"/>
          <ac:spMkLst>
            <pc:docMk/>
            <pc:sldMk cId="0" sldId="258"/>
            <ac:spMk id="12" creationId="{00000000-0000-0000-0000-000000000000}"/>
          </ac:spMkLst>
        </pc:spChg>
        <pc:spChg chg="mod">
          <ac:chgData name="Christa Schelter" userId="9cfe0bf7-8240-4ebf-87aa-4112a91109a9" providerId="ADAL" clId="{98010B73-17DA-4B8A-96E3-F447CA2D73A8}" dt="2026-08-11T14:31:26.631" v="5" actId="20577"/>
          <ac:spMkLst>
            <pc:docMk/>
            <pc:sldMk cId="0" sldId="258"/>
            <ac:spMk id="14" creationId="{00000000-0000-0000-0000-000000000000}"/>
          </ac:spMkLst>
        </pc:spChg>
        <pc:spChg chg="mod">
          <ac:chgData name="Christa Schelter" userId="9cfe0bf7-8240-4ebf-87aa-4112a91109a9" providerId="ADAL" clId="{98010B73-17DA-4B8A-96E3-F447CA2D73A8}" dt="2026-08-11T14:30:41.715" v="3" actId="255"/>
          <ac:spMkLst>
            <pc:docMk/>
            <pc:sldMk cId="0" sldId="258"/>
            <ac:spMk id="16" creationId="{00000000-0000-0000-0000-000000000000}"/>
          </ac:spMkLst>
        </pc:spChg>
        <pc:spChg chg="mod">
          <ac:chgData name="Christa Schelter" userId="9cfe0bf7-8240-4ebf-87aa-4112a91109a9" providerId="ADAL" clId="{98010B73-17DA-4B8A-96E3-F447CA2D73A8}" dt="2026-08-11T14:30:34.067" v="1" actId="255"/>
          <ac:spMkLst>
            <pc:docMk/>
            <pc:sldMk cId="0" sldId="258"/>
            <ac:spMk id="17" creationId="{00000000-0000-0000-0000-000000000000}"/>
          </ac:spMkLst>
        </pc:spChg>
      </pc:sldChg>
      <pc:sldChg chg="modSp mod">
        <pc:chgData name="Christa Schelter" userId="9cfe0bf7-8240-4ebf-87aa-4112a91109a9" providerId="ADAL" clId="{98010B73-17DA-4B8A-96E3-F447CA2D73A8}" dt="2026-08-11T14:29:06.241" v="0" actId="1076"/>
        <pc:sldMkLst>
          <pc:docMk/>
          <pc:sldMk cId="0" sldId="260"/>
        </pc:sldMkLst>
        <pc:spChg chg="mod">
          <ac:chgData name="Christa Schelter" userId="9cfe0bf7-8240-4ebf-87aa-4112a91109a9" providerId="ADAL" clId="{98010B73-17DA-4B8A-96E3-F447CA2D73A8}" dt="2026-08-11T14:29:06.241" v="0" actId="1076"/>
          <ac:spMkLst>
            <pc:docMk/>
            <pc:sldMk cId="0" sldId="260"/>
            <ac:spMk id="5"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8/11/2026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facebook.com/business/help/927639917355563?id=563305920700338" TargetMode="Externa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hyperlink" Target="https://www.facebook.com/business/help/1114358518575630?id=563305920700338"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553200" y="1028700"/>
            <a:ext cx="10702294" cy="8947001"/>
          </a:xfrm>
          <a:prstGeom prst="rect">
            <a:avLst/>
          </a:prstGeom>
        </p:spPr>
        <p:txBody>
          <a:bodyPr wrap="square" lIns="0" tIns="0" rIns="0" bIns="0" rtlCol="0" anchor="t">
            <a:spAutoFit/>
          </a:bodyPr>
          <a:lstStyle/>
          <a:p>
            <a:pPr>
              <a:lnSpc>
                <a:spcPts val="2897"/>
              </a:lnSpc>
              <a:spcBef>
                <a:spcPct val="0"/>
              </a:spcBef>
            </a:pPr>
            <a:r>
              <a:rPr lang="en-US" sz="2800" dirty="0">
                <a:solidFill>
                  <a:srgbClr val="000000"/>
                </a:solidFill>
                <a:latin typeface="Lato"/>
                <a:ea typeface="Lato"/>
                <a:cs typeface="Lato"/>
                <a:sym typeface="Lato"/>
              </a:rPr>
              <a:t> </a:t>
            </a:r>
          </a:p>
          <a:p>
            <a:pPr>
              <a:spcBef>
                <a:spcPct val="0"/>
              </a:spcBef>
            </a:pPr>
            <a:r>
              <a:rPr lang="en-US" sz="3200" b="1" dirty="0">
                <a:solidFill>
                  <a:srgbClr val="000000"/>
                </a:solidFill>
                <a:latin typeface="Lato Bold"/>
                <a:ea typeface="Lato Bold"/>
                <a:cs typeface="Lato Bold"/>
                <a:sym typeface="Lato Bold"/>
              </a:rPr>
              <a:t>Chapter Toolkit:</a:t>
            </a:r>
          </a:p>
          <a:p>
            <a:pPr>
              <a:spcBef>
                <a:spcPct val="0"/>
              </a:spcBef>
            </a:pPr>
            <a:r>
              <a:rPr lang="en-US" sz="3200" b="1" dirty="0">
                <a:solidFill>
                  <a:srgbClr val="000000"/>
                </a:solidFill>
                <a:latin typeface="Lato Bold"/>
                <a:ea typeface="Lato Bold"/>
                <a:cs typeface="Lato Bold"/>
                <a:sym typeface="Lato Bold"/>
              </a:rPr>
              <a:t>Top Five Reasons – Planner Acquisition Marketing</a:t>
            </a:r>
          </a:p>
          <a:p>
            <a:pPr>
              <a:lnSpc>
                <a:spcPts val="2897"/>
              </a:lnSpc>
              <a:spcBef>
                <a:spcPct val="0"/>
              </a:spcBef>
            </a:pPr>
            <a:endParaRPr lang="en-US" sz="2172" b="1" dirty="0">
              <a:solidFill>
                <a:srgbClr val="000000"/>
              </a:solidFill>
              <a:latin typeface="Lato Bold"/>
              <a:ea typeface="Lato Bold"/>
              <a:cs typeface="Lato Bold"/>
              <a:sym typeface="Lato Bold"/>
            </a:endParaRPr>
          </a:p>
          <a:p>
            <a:pPr>
              <a:spcBef>
                <a:spcPct val="0"/>
              </a:spcBef>
            </a:pPr>
            <a:r>
              <a:rPr lang="en-US" sz="2000" dirty="0">
                <a:solidFill>
                  <a:srgbClr val="000000"/>
                </a:solidFill>
                <a:latin typeface="Lato"/>
                <a:ea typeface="Lato"/>
                <a:cs typeface="Lato"/>
                <a:sym typeface="Lato"/>
              </a:rPr>
              <a:t>WHAT: This toolkit is in support of new member acquisition at the chapter level. It includes assets to use on social media and at events, as well as a guide that shows how to use the assets on social media, specifically for planner member recruitment. </a:t>
            </a:r>
          </a:p>
          <a:p>
            <a:pPr>
              <a:spcBef>
                <a:spcPct val="0"/>
              </a:spcBef>
            </a:pPr>
            <a:endParaRPr lang="en-US" sz="2000" dirty="0">
              <a:solidFill>
                <a:srgbClr val="000000"/>
              </a:solidFill>
              <a:latin typeface="Lato"/>
              <a:ea typeface="Lato"/>
              <a:cs typeface="Lato"/>
              <a:sym typeface="Lato"/>
            </a:endParaRPr>
          </a:p>
          <a:p>
            <a:pPr>
              <a:spcBef>
                <a:spcPct val="0"/>
              </a:spcBef>
            </a:pPr>
            <a:r>
              <a:rPr lang="en-US" sz="2000" dirty="0">
                <a:solidFill>
                  <a:srgbClr val="000000"/>
                </a:solidFill>
                <a:latin typeface="Lato"/>
                <a:ea typeface="Lato"/>
                <a:cs typeface="Lato"/>
                <a:sym typeface="Lato"/>
              </a:rPr>
              <a:t>WHY: These assets will help attract new planner members by illustrating why planners have a professional home at MPI.</a:t>
            </a:r>
          </a:p>
          <a:p>
            <a:pPr>
              <a:spcBef>
                <a:spcPct val="0"/>
              </a:spcBef>
            </a:pPr>
            <a:endParaRPr lang="en-US" sz="2000" dirty="0">
              <a:solidFill>
                <a:srgbClr val="000000"/>
              </a:solidFill>
              <a:latin typeface="Lato"/>
              <a:ea typeface="Lato"/>
              <a:cs typeface="Lato"/>
              <a:sym typeface="Lato"/>
            </a:endParaRPr>
          </a:p>
          <a:p>
            <a:pPr>
              <a:spcBef>
                <a:spcPct val="0"/>
              </a:spcBef>
            </a:pPr>
            <a:r>
              <a:rPr lang="en-US" sz="2000" dirty="0">
                <a:solidFill>
                  <a:srgbClr val="000000"/>
                </a:solidFill>
                <a:latin typeface="Lato"/>
                <a:ea typeface="Lato"/>
                <a:cs typeface="Lato"/>
                <a:sym typeface="Lato"/>
              </a:rPr>
              <a:t>WHO: These new assets will be used in marketing directed at prospective planner members.</a:t>
            </a:r>
          </a:p>
          <a:p>
            <a:pPr>
              <a:spcBef>
                <a:spcPct val="0"/>
              </a:spcBef>
            </a:pPr>
            <a:endParaRPr lang="en-US" sz="2000" dirty="0">
              <a:solidFill>
                <a:srgbClr val="000000"/>
              </a:solidFill>
              <a:latin typeface="Lato"/>
              <a:ea typeface="Lato"/>
              <a:cs typeface="Lato"/>
              <a:sym typeface="Lato"/>
            </a:endParaRPr>
          </a:p>
          <a:p>
            <a:pPr>
              <a:spcBef>
                <a:spcPct val="0"/>
              </a:spcBef>
            </a:pPr>
            <a:r>
              <a:rPr lang="en-US" sz="2000" dirty="0">
                <a:solidFill>
                  <a:srgbClr val="000000"/>
                </a:solidFill>
                <a:latin typeface="Lato"/>
                <a:ea typeface="Lato"/>
                <a:cs typeface="Lato"/>
                <a:sym typeface="Lato"/>
              </a:rPr>
              <a:t>WHEN: These assets are evergreen. You can use them for advertising on the chapter's social channels or at events at any time.</a:t>
            </a:r>
          </a:p>
          <a:p>
            <a:pPr>
              <a:spcBef>
                <a:spcPct val="0"/>
              </a:spcBef>
            </a:pPr>
            <a:endParaRPr lang="en-US" sz="2000" dirty="0">
              <a:solidFill>
                <a:srgbClr val="000000"/>
              </a:solidFill>
              <a:latin typeface="Lato"/>
              <a:ea typeface="Lato"/>
              <a:cs typeface="Lato"/>
              <a:sym typeface="Lato"/>
            </a:endParaRPr>
          </a:p>
          <a:p>
            <a:pPr>
              <a:spcBef>
                <a:spcPct val="0"/>
              </a:spcBef>
            </a:pPr>
            <a:r>
              <a:rPr lang="en-US" sz="2000" dirty="0">
                <a:solidFill>
                  <a:srgbClr val="000000"/>
                </a:solidFill>
                <a:latin typeface="Lato"/>
                <a:ea typeface="Lato"/>
                <a:cs typeface="Lato"/>
                <a:sym typeface="Lato"/>
              </a:rPr>
              <a:t>HOW: Use these assets to supplement your own chapter membership marketing.</a:t>
            </a:r>
          </a:p>
          <a:p>
            <a:pPr>
              <a:spcBef>
                <a:spcPct val="0"/>
              </a:spcBef>
            </a:pPr>
            <a:endParaRPr lang="en-US" sz="2000" dirty="0">
              <a:solidFill>
                <a:srgbClr val="000000"/>
              </a:solidFill>
              <a:latin typeface="Lato"/>
              <a:ea typeface="Lato"/>
              <a:cs typeface="Lato"/>
              <a:sym typeface="Lato"/>
            </a:endParaRPr>
          </a:p>
          <a:p>
            <a:pPr>
              <a:spcBef>
                <a:spcPct val="0"/>
              </a:spcBef>
            </a:pPr>
            <a:r>
              <a:rPr lang="en-US" sz="2000" dirty="0">
                <a:solidFill>
                  <a:srgbClr val="000000"/>
                </a:solidFill>
                <a:latin typeface="Lato"/>
                <a:ea typeface="Lato"/>
                <a:cs typeface="Lato"/>
                <a:sym typeface="Lato"/>
              </a:rPr>
              <a:t>This toolkit includes:</a:t>
            </a:r>
          </a:p>
          <a:p>
            <a:pPr>
              <a:spcBef>
                <a:spcPct val="0"/>
              </a:spcBef>
            </a:pPr>
            <a:endParaRPr lang="en-US" sz="2000" dirty="0">
              <a:solidFill>
                <a:srgbClr val="000000"/>
              </a:solidFill>
              <a:latin typeface="Lato"/>
              <a:ea typeface="Lato"/>
              <a:cs typeface="Lato"/>
              <a:sym typeface="Lato"/>
            </a:endParaRPr>
          </a:p>
          <a:p>
            <a:pPr>
              <a:spcBef>
                <a:spcPct val="0"/>
              </a:spcBef>
            </a:pPr>
            <a:r>
              <a:rPr lang="en-US" sz="2000" dirty="0">
                <a:solidFill>
                  <a:srgbClr val="000000"/>
                </a:solidFill>
                <a:latin typeface="Lato"/>
                <a:ea typeface="Lato"/>
                <a:cs typeface="Lato"/>
                <a:sym typeface="Lato"/>
              </a:rPr>
              <a:t>• Social media graphic assets that can be used on Facebook and Instagram with sample post text and hyperlinks</a:t>
            </a:r>
          </a:p>
          <a:p>
            <a:pPr>
              <a:spcBef>
                <a:spcPct val="0"/>
              </a:spcBef>
            </a:pPr>
            <a:endParaRPr lang="en-US" sz="2000" dirty="0">
              <a:solidFill>
                <a:srgbClr val="000000"/>
              </a:solidFill>
              <a:latin typeface="Lato"/>
              <a:ea typeface="Lato"/>
              <a:cs typeface="Lato"/>
              <a:sym typeface="Lato"/>
            </a:endParaRPr>
          </a:p>
          <a:p>
            <a:pPr>
              <a:spcBef>
                <a:spcPct val="0"/>
              </a:spcBef>
            </a:pPr>
            <a:r>
              <a:rPr lang="en-US" sz="2000" dirty="0">
                <a:solidFill>
                  <a:srgbClr val="000000"/>
                </a:solidFill>
                <a:latin typeface="Lato"/>
                <a:ea typeface="Lato"/>
                <a:cs typeface="Lato"/>
                <a:sym typeface="Lato"/>
              </a:rPr>
              <a:t>• A one pager that can be used to share digitally or printed to share at events</a:t>
            </a:r>
          </a:p>
          <a:p>
            <a:pPr>
              <a:lnSpc>
                <a:spcPts val="2897"/>
              </a:lnSpc>
              <a:spcBef>
                <a:spcPct val="0"/>
              </a:spcBef>
            </a:pPr>
            <a:endParaRPr lang="en-US" sz="1468" dirty="0">
              <a:solidFill>
                <a:srgbClr val="000000"/>
              </a:solidFill>
              <a:latin typeface="Lato"/>
              <a:ea typeface="Lato"/>
              <a:cs typeface="Lato"/>
              <a:sym typeface="Lato"/>
            </a:endParaRPr>
          </a:p>
          <a:p>
            <a:pPr>
              <a:lnSpc>
                <a:spcPts val="2897"/>
              </a:lnSpc>
              <a:spcBef>
                <a:spcPct val="0"/>
              </a:spcBef>
            </a:pPr>
            <a:endParaRPr lang="en-US" sz="1468" dirty="0">
              <a:solidFill>
                <a:srgbClr val="000000"/>
              </a:solidFill>
              <a:latin typeface="Lato"/>
              <a:ea typeface="Lato"/>
              <a:cs typeface="Lato"/>
              <a:sym typeface="Lato"/>
            </a:endParaRPr>
          </a:p>
          <a:p>
            <a:pPr>
              <a:lnSpc>
                <a:spcPts val="2897"/>
              </a:lnSpc>
              <a:spcBef>
                <a:spcPct val="0"/>
              </a:spcBef>
            </a:pPr>
            <a:endParaRPr lang="en-US" sz="1468" dirty="0">
              <a:solidFill>
                <a:srgbClr val="000000"/>
              </a:solidFill>
              <a:latin typeface="Lato"/>
              <a:ea typeface="Lato"/>
              <a:cs typeface="Lato"/>
              <a:sym typeface="Lato"/>
            </a:endParaRPr>
          </a:p>
        </p:txBody>
      </p:sp>
      <p:pic>
        <p:nvPicPr>
          <p:cNvPr id="5" name="Picture 4">
            <a:extLst>
              <a:ext uri="{FF2B5EF4-FFF2-40B4-BE49-F238E27FC236}">
                <a16:creationId xmlns:a16="http://schemas.microsoft.com/office/drawing/2014/main" id="{8E7B5D5B-D522-EB06-2541-6F3580C529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5400" y="4152900"/>
            <a:ext cx="4377267" cy="16764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35369" y="2244654"/>
            <a:ext cx="9403633" cy="6081952"/>
          </a:xfrm>
          <a:custGeom>
            <a:avLst/>
            <a:gdLst/>
            <a:ahLst/>
            <a:cxnLst/>
            <a:rect l="l" t="t" r="r" b="b"/>
            <a:pathLst>
              <a:path w="9403633" h="6081952">
                <a:moveTo>
                  <a:pt x="0" y="0"/>
                </a:moveTo>
                <a:lnTo>
                  <a:pt x="9403633" y="0"/>
                </a:lnTo>
                <a:lnTo>
                  <a:pt x="9403633" y="6081952"/>
                </a:lnTo>
                <a:lnTo>
                  <a:pt x="0" y="6081952"/>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304480" y="391540"/>
            <a:ext cx="12116119" cy="473719"/>
          </a:xfrm>
          <a:prstGeom prst="rect">
            <a:avLst/>
          </a:prstGeom>
        </p:spPr>
        <p:txBody>
          <a:bodyPr wrap="square" lIns="0" tIns="0" rIns="0" bIns="0" rtlCol="0" anchor="t">
            <a:spAutoFit/>
          </a:bodyPr>
          <a:lstStyle/>
          <a:p>
            <a:pPr algn="ctr">
              <a:lnSpc>
                <a:spcPts val="4069"/>
              </a:lnSpc>
              <a:spcBef>
                <a:spcPct val="0"/>
              </a:spcBef>
            </a:pPr>
            <a:r>
              <a:rPr lang="en-US" sz="2906" dirty="0">
                <a:solidFill>
                  <a:srgbClr val="000000"/>
                </a:solidFill>
                <a:latin typeface="Lato"/>
                <a:ea typeface="Lato"/>
                <a:cs typeface="Lato"/>
                <a:sym typeface="Lato"/>
              </a:rPr>
              <a:t>Chapter Toolkit: Top 5 Reasons - Planner Acquisition Marketing </a:t>
            </a:r>
          </a:p>
        </p:txBody>
      </p:sp>
      <p:sp>
        <p:nvSpPr>
          <p:cNvPr id="4" name="TextBox 4"/>
          <p:cNvSpPr txBox="1"/>
          <p:nvPr/>
        </p:nvSpPr>
        <p:spPr>
          <a:xfrm>
            <a:off x="304481" y="1124135"/>
            <a:ext cx="6926360" cy="405111"/>
          </a:xfrm>
          <a:prstGeom prst="rect">
            <a:avLst/>
          </a:prstGeom>
        </p:spPr>
        <p:txBody>
          <a:bodyPr lIns="0" tIns="0" rIns="0" bIns="0" rtlCol="0" anchor="t">
            <a:spAutoFit/>
          </a:bodyPr>
          <a:lstStyle/>
          <a:p>
            <a:pPr algn="ctr">
              <a:lnSpc>
                <a:spcPts val="3509"/>
              </a:lnSpc>
              <a:spcBef>
                <a:spcPct val="0"/>
              </a:spcBef>
            </a:pPr>
            <a:r>
              <a:rPr lang="en-US" sz="2506" u="sng" dirty="0">
                <a:solidFill>
                  <a:srgbClr val="000000"/>
                </a:solidFill>
                <a:latin typeface="Lato"/>
                <a:ea typeface="Lato"/>
                <a:cs typeface="Lato"/>
                <a:sym typeface="Lato"/>
              </a:rPr>
              <a:t>Anatomy of a carousel ad</a:t>
            </a:r>
          </a:p>
        </p:txBody>
      </p:sp>
      <p:sp>
        <p:nvSpPr>
          <p:cNvPr id="5" name="TextBox 5"/>
          <p:cNvSpPr txBox="1"/>
          <p:nvPr/>
        </p:nvSpPr>
        <p:spPr>
          <a:xfrm>
            <a:off x="1368363" y="8553370"/>
            <a:ext cx="9054770" cy="709425"/>
          </a:xfrm>
          <a:prstGeom prst="rect">
            <a:avLst/>
          </a:prstGeom>
        </p:spPr>
        <p:txBody>
          <a:bodyPr lIns="0" tIns="0" rIns="0" bIns="0" rtlCol="0" anchor="t">
            <a:spAutoFit/>
          </a:bodyPr>
          <a:lstStyle/>
          <a:p>
            <a:pPr algn="l">
              <a:lnSpc>
                <a:spcPts val="1689"/>
              </a:lnSpc>
              <a:spcBef>
                <a:spcPct val="0"/>
              </a:spcBef>
            </a:pPr>
            <a:r>
              <a:rPr lang="en-US" i="1" dirty="0">
                <a:solidFill>
                  <a:srgbClr val="000000"/>
                </a:solidFill>
                <a:latin typeface="Lato Italics"/>
                <a:ea typeface="Lato Italics"/>
                <a:cs typeface="Lato Italics"/>
                <a:sym typeface="Lato Italics"/>
              </a:rPr>
              <a:t>Source: Meta Business Help Center </a:t>
            </a:r>
            <a:r>
              <a:rPr lang="en-US" i="1" dirty="0">
                <a:solidFill>
                  <a:srgbClr val="000000"/>
                </a:solidFill>
                <a:latin typeface="Lato Italics"/>
                <a:ea typeface="Lato Italics"/>
                <a:cs typeface="Lato Italics"/>
                <a:sym typeface="Lato Italics"/>
                <a:hlinkClick r:id="rId3"/>
              </a:rPr>
              <a:t>https://www.facebook.com/business/help/927639917355563?id=563305920700338</a:t>
            </a:r>
            <a:r>
              <a:rPr lang="en-US" i="1" dirty="0">
                <a:solidFill>
                  <a:srgbClr val="000000"/>
                </a:solidFill>
                <a:latin typeface="Lato Italics"/>
                <a:ea typeface="Lato Italics"/>
                <a:cs typeface="Lato Italics"/>
                <a:sym typeface="Lato Italics"/>
              </a:rPr>
              <a:t> </a:t>
            </a:r>
          </a:p>
          <a:p>
            <a:pPr algn="l">
              <a:lnSpc>
                <a:spcPts val="2529"/>
              </a:lnSpc>
              <a:spcBef>
                <a:spcPct val="0"/>
              </a:spcBef>
            </a:pPr>
            <a:endParaRPr lang="en-US" sz="1206" i="1" dirty="0">
              <a:solidFill>
                <a:srgbClr val="000000"/>
              </a:solidFill>
              <a:latin typeface="Lato Italics"/>
              <a:ea typeface="Lato Italics"/>
              <a:cs typeface="Lato Italics"/>
              <a:sym typeface="Lato Italics"/>
            </a:endParaRPr>
          </a:p>
        </p:txBody>
      </p:sp>
      <p:sp>
        <p:nvSpPr>
          <p:cNvPr id="7" name="TextBox 6">
            <a:extLst>
              <a:ext uri="{FF2B5EF4-FFF2-40B4-BE49-F238E27FC236}">
                <a16:creationId xmlns:a16="http://schemas.microsoft.com/office/drawing/2014/main" id="{163E9B1A-CBC4-14A1-8796-7D69CF0CE99F}"/>
              </a:ext>
            </a:extLst>
          </p:cNvPr>
          <p:cNvSpPr txBox="1"/>
          <p:nvPr/>
        </p:nvSpPr>
        <p:spPr>
          <a:xfrm>
            <a:off x="12192000" y="7587942"/>
            <a:ext cx="3657600" cy="1477328"/>
          </a:xfrm>
          <a:prstGeom prst="rect">
            <a:avLst/>
          </a:prstGeom>
          <a:noFill/>
        </p:spPr>
        <p:txBody>
          <a:bodyPr wrap="square">
            <a:spAutoFit/>
          </a:bodyPr>
          <a:lstStyle/>
          <a:p>
            <a:r>
              <a:rPr lang="en-US" i="1" dirty="0"/>
              <a:t>To read more about carousel ads on LinkedIn and Facebook, visit </a:t>
            </a:r>
            <a:r>
              <a:rPr lang="en-US" i="1" dirty="0">
                <a:hlinkClick r:id="rId4"/>
              </a:rPr>
              <a:t>https://www.facebook.com/business/help/1114358518575630?id=563305920700338</a:t>
            </a:r>
            <a:r>
              <a:rPr lang="en-US" i="1" dirty="0"/>
              <a:t> </a:t>
            </a:r>
          </a:p>
        </p:txBody>
      </p:sp>
      <p:pic>
        <p:nvPicPr>
          <p:cNvPr id="9" name="Picture 8">
            <a:extLst>
              <a:ext uri="{FF2B5EF4-FFF2-40B4-BE49-F238E27FC236}">
                <a16:creationId xmlns:a16="http://schemas.microsoft.com/office/drawing/2014/main" id="{A7DFDDD8-2CE8-6FF4-78E1-A064C6DB252F}"/>
              </a:ext>
            </a:extLst>
          </p:cNvPr>
          <p:cNvPicPr>
            <a:picLocks noChangeAspect="1"/>
          </p:cNvPicPr>
          <p:nvPr/>
        </p:nvPicPr>
        <p:blipFill>
          <a:blip r:embed="rId5"/>
          <a:stretch>
            <a:fillRect/>
          </a:stretch>
        </p:blipFill>
        <p:spPr>
          <a:xfrm>
            <a:off x="12649200" y="2699058"/>
            <a:ext cx="2514600" cy="457534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15249" y="4686300"/>
            <a:ext cx="2718551" cy="2718551"/>
          </a:xfrm>
          <a:custGeom>
            <a:avLst/>
            <a:gdLst/>
            <a:ahLst/>
            <a:cxnLst/>
            <a:rect l="l" t="t" r="r" b="b"/>
            <a:pathLst>
              <a:path w="2718551" h="2718551">
                <a:moveTo>
                  <a:pt x="0" y="0"/>
                </a:moveTo>
                <a:lnTo>
                  <a:pt x="2718551" y="0"/>
                </a:lnTo>
                <a:lnTo>
                  <a:pt x="2718551" y="2718551"/>
                </a:lnTo>
                <a:lnTo>
                  <a:pt x="0" y="2718551"/>
                </a:lnTo>
                <a:lnTo>
                  <a:pt x="0" y="0"/>
                </a:lnTo>
                <a:close/>
              </a:path>
            </a:pathLst>
          </a:custGeom>
          <a:blipFill>
            <a:blip r:embed="rId2"/>
            <a:stretch>
              <a:fillRect/>
            </a:stretch>
          </a:blipFill>
        </p:spPr>
        <p:txBody>
          <a:bodyPr/>
          <a:lstStyle/>
          <a:p>
            <a:endParaRPr lang="en-US"/>
          </a:p>
        </p:txBody>
      </p:sp>
      <p:sp>
        <p:nvSpPr>
          <p:cNvPr id="3" name="Freeform 3"/>
          <p:cNvSpPr/>
          <p:nvPr/>
        </p:nvSpPr>
        <p:spPr>
          <a:xfrm>
            <a:off x="6452351" y="4686300"/>
            <a:ext cx="2718551" cy="2718551"/>
          </a:xfrm>
          <a:custGeom>
            <a:avLst/>
            <a:gdLst/>
            <a:ahLst/>
            <a:cxnLst/>
            <a:rect l="l" t="t" r="r" b="b"/>
            <a:pathLst>
              <a:path w="2718551" h="2718551">
                <a:moveTo>
                  <a:pt x="0" y="0"/>
                </a:moveTo>
                <a:lnTo>
                  <a:pt x="2718551" y="0"/>
                </a:lnTo>
                <a:lnTo>
                  <a:pt x="2718551" y="2718551"/>
                </a:lnTo>
                <a:lnTo>
                  <a:pt x="0" y="2718551"/>
                </a:lnTo>
                <a:lnTo>
                  <a:pt x="0" y="0"/>
                </a:lnTo>
                <a:close/>
              </a:path>
            </a:pathLst>
          </a:custGeom>
          <a:blipFill>
            <a:blip r:embed="rId3"/>
            <a:stretch>
              <a:fillRect/>
            </a:stretch>
          </a:blipFill>
        </p:spPr>
        <p:txBody>
          <a:bodyPr/>
          <a:lstStyle/>
          <a:p>
            <a:endParaRPr lang="en-US"/>
          </a:p>
        </p:txBody>
      </p:sp>
      <p:sp>
        <p:nvSpPr>
          <p:cNvPr id="4" name="Freeform 4"/>
          <p:cNvSpPr/>
          <p:nvPr/>
        </p:nvSpPr>
        <p:spPr>
          <a:xfrm>
            <a:off x="3733800" y="4686300"/>
            <a:ext cx="2718551" cy="2718551"/>
          </a:xfrm>
          <a:custGeom>
            <a:avLst/>
            <a:gdLst/>
            <a:ahLst/>
            <a:cxnLst/>
            <a:rect l="l" t="t" r="r" b="b"/>
            <a:pathLst>
              <a:path w="2718551" h="2718551">
                <a:moveTo>
                  <a:pt x="0" y="0"/>
                </a:moveTo>
                <a:lnTo>
                  <a:pt x="2718551" y="0"/>
                </a:lnTo>
                <a:lnTo>
                  <a:pt x="2718551" y="2718551"/>
                </a:lnTo>
                <a:lnTo>
                  <a:pt x="0" y="2718551"/>
                </a:lnTo>
                <a:lnTo>
                  <a:pt x="0" y="0"/>
                </a:lnTo>
                <a:close/>
              </a:path>
            </a:pathLst>
          </a:custGeom>
          <a:blipFill>
            <a:blip r:embed="rId4"/>
            <a:stretch>
              <a:fillRect/>
            </a:stretch>
          </a:blipFill>
        </p:spPr>
        <p:txBody>
          <a:bodyPr/>
          <a:lstStyle/>
          <a:p>
            <a:endParaRPr lang="en-US"/>
          </a:p>
        </p:txBody>
      </p:sp>
      <p:sp>
        <p:nvSpPr>
          <p:cNvPr id="5" name="Freeform 5"/>
          <p:cNvSpPr/>
          <p:nvPr/>
        </p:nvSpPr>
        <p:spPr>
          <a:xfrm>
            <a:off x="9170902" y="4686300"/>
            <a:ext cx="2718551" cy="2718551"/>
          </a:xfrm>
          <a:custGeom>
            <a:avLst/>
            <a:gdLst/>
            <a:ahLst/>
            <a:cxnLst/>
            <a:rect l="l" t="t" r="r" b="b"/>
            <a:pathLst>
              <a:path w="2718551" h="2718551">
                <a:moveTo>
                  <a:pt x="0" y="0"/>
                </a:moveTo>
                <a:lnTo>
                  <a:pt x="2718552" y="0"/>
                </a:lnTo>
                <a:lnTo>
                  <a:pt x="2718552" y="2718551"/>
                </a:lnTo>
                <a:lnTo>
                  <a:pt x="0" y="2718551"/>
                </a:lnTo>
                <a:lnTo>
                  <a:pt x="0" y="0"/>
                </a:lnTo>
                <a:close/>
              </a:path>
            </a:pathLst>
          </a:custGeom>
          <a:blipFill>
            <a:blip r:embed="rId5"/>
            <a:stretch>
              <a:fillRect/>
            </a:stretch>
          </a:blipFill>
        </p:spPr>
        <p:txBody>
          <a:bodyPr/>
          <a:lstStyle/>
          <a:p>
            <a:endParaRPr lang="en-US"/>
          </a:p>
        </p:txBody>
      </p:sp>
      <p:sp>
        <p:nvSpPr>
          <p:cNvPr id="6" name="Freeform 6"/>
          <p:cNvSpPr/>
          <p:nvPr/>
        </p:nvSpPr>
        <p:spPr>
          <a:xfrm>
            <a:off x="11889454" y="4686300"/>
            <a:ext cx="2718551" cy="2718551"/>
          </a:xfrm>
          <a:custGeom>
            <a:avLst/>
            <a:gdLst/>
            <a:ahLst/>
            <a:cxnLst/>
            <a:rect l="l" t="t" r="r" b="b"/>
            <a:pathLst>
              <a:path w="2718551" h="2718551">
                <a:moveTo>
                  <a:pt x="0" y="0"/>
                </a:moveTo>
                <a:lnTo>
                  <a:pt x="2718551" y="0"/>
                </a:lnTo>
                <a:lnTo>
                  <a:pt x="2718551" y="2718551"/>
                </a:lnTo>
                <a:lnTo>
                  <a:pt x="0" y="2718551"/>
                </a:lnTo>
                <a:lnTo>
                  <a:pt x="0" y="0"/>
                </a:lnTo>
                <a:close/>
              </a:path>
            </a:pathLst>
          </a:custGeom>
          <a:blipFill>
            <a:blip r:embed="rId6"/>
            <a:stretch>
              <a:fillRect/>
            </a:stretch>
          </a:blipFill>
        </p:spPr>
        <p:txBody>
          <a:bodyPr/>
          <a:lstStyle/>
          <a:p>
            <a:endParaRPr lang="en-US"/>
          </a:p>
        </p:txBody>
      </p:sp>
      <p:sp>
        <p:nvSpPr>
          <p:cNvPr id="7" name="Freeform 7"/>
          <p:cNvSpPr/>
          <p:nvPr/>
        </p:nvSpPr>
        <p:spPr>
          <a:xfrm>
            <a:off x="14608005" y="4686300"/>
            <a:ext cx="2718551" cy="2718551"/>
          </a:xfrm>
          <a:custGeom>
            <a:avLst/>
            <a:gdLst/>
            <a:ahLst/>
            <a:cxnLst/>
            <a:rect l="l" t="t" r="r" b="b"/>
            <a:pathLst>
              <a:path w="2718551" h="2718551">
                <a:moveTo>
                  <a:pt x="0" y="0"/>
                </a:moveTo>
                <a:lnTo>
                  <a:pt x="2718551" y="0"/>
                </a:lnTo>
                <a:lnTo>
                  <a:pt x="2718551" y="2718551"/>
                </a:lnTo>
                <a:lnTo>
                  <a:pt x="0" y="2718551"/>
                </a:lnTo>
                <a:lnTo>
                  <a:pt x="0" y="0"/>
                </a:lnTo>
                <a:close/>
              </a:path>
            </a:pathLst>
          </a:custGeom>
          <a:blipFill>
            <a:blip r:embed="rId7"/>
            <a:stretch>
              <a:fillRect/>
            </a:stretch>
          </a:blipFill>
        </p:spPr>
        <p:txBody>
          <a:bodyPr/>
          <a:lstStyle/>
          <a:p>
            <a:endParaRPr lang="en-US"/>
          </a:p>
        </p:txBody>
      </p:sp>
      <p:sp>
        <p:nvSpPr>
          <p:cNvPr id="8" name="TextBox 8"/>
          <p:cNvSpPr txBox="1"/>
          <p:nvPr/>
        </p:nvSpPr>
        <p:spPr>
          <a:xfrm>
            <a:off x="990600" y="571500"/>
            <a:ext cx="12573319" cy="473719"/>
          </a:xfrm>
          <a:prstGeom prst="rect">
            <a:avLst/>
          </a:prstGeom>
        </p:spPr>
        <p:txBody>
          <a:bodyPr wrap="square" lIns="0" tIns="0" rIns="0" bIns="0" rtlCol="0" anchor="t">
            <a:spAutoFit/>
          </a:bodyPr>
          <a:lstStyle/>
          <a:p>
            <a:pPr>
              <a:lnSpc>
                <a:spcPts val="4069"/>
              </a:lnSpc>
              <a:spcBef>
                <a:spcPct val="0"/>
              </a:spcBef>
            </a:pPr>
            <a:r>
              <a:rPr lang="en-US" sz="2906" b="1" dirty="0">
                <a:solidFill>
                  <a:srgbClr val="000000"/>
                </a:solidFill>
                <a:latin typeface="Lato"/>
                <a:ea typeface="Lato"/>
                <a:cs typeface="Lato"/>
                <a:sym typeface="Lato"/>
              </a:rPr>
              <a:t>Chapter Toolkit: Top 5 Reasons - Planner Acquisition Marketing </a:t>
            </a:r>
          </a:p>
        </p:txBody>
      </p:sp>
      <p:sp>
        <p:nvSpPr>
          <p:cNvPr id="9" name="TextBox 9"/>
          <p:cNvSpPr txBox="1"/>
          <p:nvPr/>
        </p:nvSpPr>
        <p:spPr>
          <a:xfrm>
            <a:off x="838200" y="1311258"/>
            <a:ext cx="6203730" cy="405111"/>
          </a:xfrm>
          <a:prstGeom prst="rect">
            <a:avLst/>
          </a:prstGeom>
        </p:spPr>
        <p:txBody>
          <a:bodyPr wrap="square" lIns="0" tIns="0" rIns="0" bIns="0" rtlCol="0" anchor="t">
            <a:spAutoFit/>
          </a:bodyPr>
          <a:lstStyle/>
          <a:p>
            <a:pPr algn="ctr">
              <a:lnSpc>
                <a:spcPts val="3509"/>
              </a:lnSpc>
              <a:spcBef>
                <a:spcPct val="0"/>
              </a:spcBef>
            </a:pPr>
            <a:r>
              <a:rPr lang="en-US" sz="2506" u="sng" dirty="0">
                <a:solidFill>
                  <a:srgbClr val="000000"/>
                </a:solidFill>
                <a:latin typeface="Lato"/>
                <a:ea typeface="Lato"/>
                <a:cs typeface="Lato"/>
                <a:sym typeface="Lato"/>
              </a:rPr>
              <a:t>Facebook and Instagram carousel example</a:t>
            </a:r>
          </a:p>
        </p:txBody>
      </p:sp>
      <p:sp>
        <p:nvSpPr>
          <p:cNvPr id="10" name="TextBox 10"/>
          <p:cNvSpPr txBox="1"/>
          <p:nvPr/>
        </p:nvSpPr>
        <p:spPr>
          <a:xfrm>
            <a:off x="3733800" y="7620000"/>
            <a:ext cx="2558479" cy="2080720"/>
          </a:xfrm>
          <a:prstGeom prst="rect">
            <a:avLst/>
          </a:prstGeom>
        </p:spPr>
        <p:txBody>
          <a:bodyPr lIns="0" tIns="0" rIns="0" bIns="0" rtlCol="0" anchor="t">
            <a:spAutoFit/>
          </a:bodyPr>
          <a:lstStyle/>
          <a:p>
            <a:pPr algn="l">
              <a:lnSpc>
                <a:spcPts val="2249"/>
              </a:lnSpc>
              <a:spcBef>
                <a:spcPct val="0"/>
              </a:spcBef>
            </a:pPr>
            <a:r>
              <a:rPr lang="en-US" dirty="0">
                <a:solidFill>
                  <a:srgbClr val="0081C7"/>
                </a:solidFill>
                <a:latin typeface="Lato"/>
                <a:ea typeface="Lato"/>
                <a:cs typeface="Lato"/>
                <a:sym typeface="Lato"/>
              </a:rPr>
              <a:t>Headline: </a:t>
            </a:r>
          </a:p>
          <a:p>
            <a:pPr algn="l">
              <a:lnSpc>
                <a:spcPts val="2249"/>
              </a:lnSpc>
              <a:spcBef>
                <a:spcPct val="0"/>
              </a:spcBef>
            </a:pPr>
            <a:r>
              <a:rPr lang="en-US" dirty="0">
                <a:solidFill>
                  <a:srgbClr val="000000"/>
                </a:solidFill>
                <a:latin typeface="Lato"/>
                <a:ea typeface="Lato"/>
                <a:cs typeface="Lato"/>
                <a:sym typeface="Lato"/>
              </a:rPr>
              <a:t>Reason 1: Learn more, earn more</a:t>
            </a:r>
          </a:p>
          <a:p>
            <a:pPr algn="l">
              <a:lnSpc>
                <a:spcPts val="2529"/>
              </a:lnSpc>
              <a:spcBef>
                <a:spcPct val="0"/>
              </a:spcBef>
            </a:pPr>
            <a:endParaRPr lang="en-US" sz="1606" dirty="0">
              <a:solidFill>
                <a:srgbClr val="000000"/>
              </a:solidFill>
              <a:latin typeface="Lato"/>
              <a:ea typeface="Lato"/>
              <a:cs typeface="Lato"/>
              <a:sym typeface="Lato"/>
            </a:endParaRPr>
          </a:p>
          <a:p>
            <a:pPr algn="l">
              <a:lnSpc>
                <a:spcPts val="2529"/>
              </a:lnSpc>
              <a:spcBef>
                <a:spcPct val="0"/>
              </a:spcBef>
            </a:pPr>
            <a:endParaRPr lang="en-US" sz="1606" dirty="0">
              <a:solidFill>
                <a:srgbClr val="000000"/>
              </a:solidFill>
              <a:latin typeface="Lato"/>
              <a:ea typeface="Lato"/>
              <a:cs typeface="Lato"/>
              <a:sym typeface="Lato"/>
            </a:endParaRPr>
          </a:p>
          <a:p>
            <a:pPr algn="l">
              <a:lnSpc>
                <a:spcPts val="2529"/>
              </a:lnSpc>
              <a:spcBef>
                <a:spcPct val="0"/>
              </a:spcBef>
            </a:pPr>
            <a:endParaRPr lang="en-US" sz="1606" dirty="0">
              <a:solidFill>
                <a:srgbClr val="000000"/>
              </a:solidFill>
              <a:latin typeface="Lato"/>
              <a:ea typeface="Lato"/>
              <a:cs typeface="Lato"/>
              <a:sym typeface="Lato"/>
            </a:endParaRPr>
          </a:p>
          <a:p>
            <a:pPr algn="l">
              <a:lnSpc>
                <a:spcPts val="2529"/>
              </a:lnSpc>
              <a:spcBef>
                <a:spcPct val="0"/>
              </a:spcBef>
            </a:pPr>
            <a:endParaRPr lang="en-US" sz="1606" dirty="0">
              <a:solidFill>
                <a:srgbClr val="000000"/>
              </a:solidFill>
              <a:latin typeface="Lato"/>
              <a:ea typeface="Lato"/>
              <a:cs typeface="Lato"/>
              <a:sym typeface="Lato"/>
            </a:endParaRPr>
          </a:p>
        </p:txBody>
      </p:sp>
      <p:sp>
        <p:nvSpPr>
          <p:cNvPr id="11" name="TextBox 11"/>
          <p:cNvSpPr txBox="1"/>
          <p:nvPr/>
        </p:nvSpPr>
        <p:spPr>
          <a:xfrm>
            <a:off x="6532387" y="7610475"/>
            <a:ext cx="2558479" cy="1887681"/>
          </a:xfrm>
          <a:prstGeom prst="rect">
            <a:avLst/>
          </a:prstGeom>
        </p:spPr>
        <p:txBody>
          <a:bodyPr lIns="0" tIns="0" rIns="0" bIns="0" rtlCol="0" anchor="t">
            <a:spAutoFit/>
          </a:bodyPr>
          <a:lstStyle/>
          <a:p>
            <a:pPr algn="l">
              <a:lnSpc>
                <a:spcPts val="2529"/>
              </a:lnSpc>
              <a:spcBef>
                <a:spcPct val="0"/>
              </a:spcBef>
            </a:pPr>
            <a:r>
              <a:rPr lang="en-US" sz="1806" dirty="0">
                <a:solidFill>
                  <a:srgbClr val="0081C7"/>
                </a:solidFill>
                <a:latin typeface="Lato"/>
                <a:ea typeface="Lato"/>
                <a:cs typeface="Lato"/>
                <a:sym typeface="Lato"/>
              </a:rPr>
              <a:t>Headline: </a:t>
            </a:r>
          </a:p>
          <a:p>
            <a:pPr algn="l">
              <a:lnSpc>
                <a:spcPts val="2529"/>
              </a:lnSpc>
              <a:spcBef>
                <a:spcPct val="0"/>
              </a:spcBef>
            </a:pPr>
            <a:r>
              <a:rPr lang="en-US" sz="1806" dirty="0">
                <a:solidFill>
                  <a:srgbClr val="000000"/>
                </a:solidFill>
                <a:latin typeface="Lato"/>
                <a:ea typeface="Lato"/>
                <a:cs typeface="Lato"/>
                <a:sym typeface="Lato"/>
              </a:rPr>
              <a:t>Reason 2: Grow locally, connect globally</a:t>
            </a:r>
          </a:p>
          <a:p>
            <a:pPr algn="l">
              <a:lnSpc>
                <a:spcPts val="2529"/>
              </a:lnSpc>
              <a:spcBef>
                <a:spcPct val="0"/>
              </a:spcBef>
            </a:pPr>
            <a:endParaRPr lang="en-US" sz="1806" dirty="0">
              <a:solidFill>
                <a:srgbClr val="000000"/>
              </a:solidFill>
              <a:latin typeface="Lato"/>
              <a:ea typeface="Lato"/>
              <a:cs typeface="Lato"/>
              <a:sym typeface="Lato"/>
            </a:endParaRPr>
          </a:p>
          <a:p>
            <a:pPr algn="l">
              <a:lnSpc>
                <a:spcPts val="2529"/>
              </a:lnSpc>
              <a:spcBef>
                <a:spcPct val="0"/>
              </a:spcBef>
            </a:pPr>
            <a:endParaRPr lang="en-US" sz="1806" dirty="0">
              <a:solidFill>
                <a:srgbClr val="000000"/>
              </a:solidFill>
              <a:latin typeface="Lato"/>
              <a:ea typeface="Lato"/>
              <a:cs typeface="Lato"/>
              <a:sym typeface="Lato"/>
            </a:endParaRPr>
          </a:p>
          <a:p>
            <a:pPr algn="l">
              <a:lnSpc>
                <a:spcPts val="2529"/>
              </a:lnSpc>
              <a:spcBef>
                <a:spcPct val="0"/>
              </a:spcBef>
            </a:pPr>
            <a:endParaRPr lang="en-US" sz="1806" dirty="0">
              <a:solidFill>
                <a:srgbClr val="000000"/>
              </a:solidFill>
              <a:latin typeface="Lato"/>
              <a:ea typeface="Lato"/>
              <a:cs typeface="Lato"/>
              <a:sym typeface="Lato"/>
            </a:endParaRPr>
          </a:p>
        </p:txBody>
      </p:sp>
      <p:sp>
        <p:nvSpPr>
          <p:cNvPr id="12" name="TextBox 12"/>
          <p:cNvSpPr txBox="1"/>
          <p:nvPr/>
        </p:nvSpPr>
        <p:spPr>
          <a:xfrm>
            <a:off x="14678516" y="7581900"/>
            <a:ext cx="2558479" cy="1573356"/>
          </a:xfrm>
          <a:prstGeom prst="rect">
            <a:avLst/>
          </a:prstGeom>
        </p:spPr>
        <p:txBody>
          <a:bodyPr lIns="0" tIns="0" rIns="0" bIns="0" rtlCol="0" anchor="t">
            <a:spAutoFit/>
          </a:bodyPr>
          <a:lstStyle/>
          <a:p>
            <a:pPr algn="l">
              <a:lnSpc>
                <a:spcPts val="2529"/>
              </a:lnSpc>
              <a:spcBef>
                <a:spcPct val="0"/>
              </a:spcBef>
            </a:pPr>
            <a:r>
              <a:rPr lang="en-US" sz="1806" dirty="0">
                <a:solidFill>
                  <a:srgbClr val="0081C7"/>
                </a:solidFill>
                <a:latin typeface="Lato"/>
                <a:ea typeface="Lato"/>
                <a:cs typeface="Lato"/>
                <a:sym typeface="Lato"/>
              </a:rPr>
              <a:t>Headline: </a:t>
            </a:r>
          </a:p>
          <a:p>
            <a:pPr algn="l">
              <a:lnSpc>
                <a:spcPts val="2529"/>
              </a:lnSpc>
              <a:spcBef>
                <a:spcPct val="0"/>
              </a:spcBef>
            </a:pPr>
            <a:r>
              <a:rPr lang="en-US" sz="1806" dirty="0">
                <a:solidFill>
                  <a:srgbClr val="000000"/>
                </a:solidFill>
                <a:latin typeface="Lato"/>
                <a:ea typeface="Lato"/>
                <a:cs typeface="Lato"/>
                <a:sym typeface="Lato"/>
              </a:rPr>
              <a:t>Reason 5: Lead the industry you love </a:t>
            </a:r>
          </a:p>
          <a:p>
            <a:pPr algn="l">
              <a:lnSpc>
                <a:spcPts val="2529"/>
              </a:lnSpc>
              <a:spcBef>
                <a:spcPct val="0"/>
              </a:spcBef>
            </a:pPr>
            <a:endParaRPr lang="en-US" sz="1806" dirty="0">
              <a:solidFill>
                <a:srgbClr val="000000"/>
              </a:solidFill>
              <a:latin typeface="Lato"/>
              <a:ea typeface="Lato"/>
              <a:cs typeface="Lato"/>
              <a:sym typeface="Lato"/>
            </a:endParaRPr>
          </a:p>
          <a:p>
            <a:pPr algn="l">
              <a:lnSpc>
                <a:spcPts val="2529"/>
              </a:lnSpc>
              <a:spcBef>
                <a:spcPct val="0"/>
              </a:spcBef>
            </a:pPr>
            <a:endParaRPr lang="en-US" sz="1806" dirty="0">
              <a:solidFill>
                <a:srgbClr val="000000"/>
              </a:solidFill>
              <a:latin typeface="Lato"/>
              <a:ea typeface="Lato"/>
              <a:cs typeface="Lato"/>
              <a:sym typeface="Lato"/>
            </a:endParaRPr>
          </a:p>
        </p:txBody>
      </p:sp>
      <p:sp>
        <p:nvSpPr>
          <p:cNvPr id="13" name="TextBox 13"/>
          <p:cNvSpPr txBox="1"/>
          <p:nvPr/>
        </p:nvSpPr>
        <p:spPr>
          <a:xfrm>
            <a:off x="9250939" y="7632930"/>
            <a:ext cx="2558479" cy="1573356"/>
          </a:xfrm>
          <a:prstGeom prst="rect">
            <a:avLst/>
          </a:prstGeom>
        </p:spPr>
        <p:txBody>
          <a:bodyPr lIns="0" tIns="0" rIns="0" bIns="0" rtlCol="0" anchor="t">
            <a:spAutoFit/>
          </a:bodyPr>
          <a:lstStyle/>
          <a:p>
            <a:pPr algn="l">
              <a:lnSpc>
                <a:spcPts val="2529"/>
              </a:lnSpc>
              <a:spcBef>
                <a:spcPct val="0"/>
              </a:spcBef>
            </a:pPr>
            <a:r>
              <a:rPr lang="en-US" sz="1806" dirty="0">
                <a:solidFill>
                  <a:srgbClr val="0081C7"/>
                </a:solidFill>
                <a:latin typeface="Lato"/>
                <a:ea typeface="Lato"/>
                <a:cs typeface="Lato"/>
                <a:sym typeface="Lato"/>
              </a:rPr>
              <a:t>Headline: </a:t>
            </a:r>
          </a:p>
          <a:p>
            <a:pPr algn="l">
              <a:lnSpc>
                <a:spcPts val="2529"/>
              </a:lnSpc>
              <a:spcBef>
                <a:spcPct val="0"/>
              </a:spcBef>
            </a:pPr>
            <a:r>
              <a:rPr lang="en-US" sz="1806" dirty="0">
                <a:solidFill>
                  <a:srgbClr val="000000"/>
                </a:solidFill>
                <a:latin typeface="Lato"/>
                <a:ea typeface="Lato"/>
                <a:cs typeface="Lato"/>
                <a:sym typeface="Lato"/>
              </a:rPr>
              <a:t>Reason 3: Your people are here</a:t>
            </a:r>
          </a:p>
          <a:p>
            <a:pPr algn="l">
              <a:lnSpc>
                <a:spcPts val="2529"/>
              </a:lnSpc>
              <a:spcBef>
                <a:spcPct val="0"/>
              </a:spcBef>
            </a:pPr>
            <a:endParaRPr lang="en-US" sz="1806" dirty="0">
              <a:solidFill>
                <a:srgbClr val="000000"/>
              </a:solidFill>
              <a:latin typeface="Lato"/>
              <a:ea typeface="Lato"/>
              <a:cs typeface="Lato"/>
              <a:sym typeface="Lato"/>
            </a:endParaRPr>
          </a:p>
          <a:p>
            <a:pPr algn="l">
              <a:lnSpc>
                <a:spcPts val="2529"/>
              </a:lnSpc>
              <a:spcBef>
                <a:spcPct val="0"/>
              </a:spcBef>
            </a:pPr>
            <a:endParaRPr lang="en-US" sz="1806" dirty="0">
              <a:solidFill>
                <a:srgbClr val="000000"/>
              </a:solidFill>
              <a:latin typeface="Lato"/>
              <a:ea typeface="Lato"/>
              <a:cs typeface="Lato"/>
              <a:sym typeface="Lato"/>
            </a:endParaRPr>
          </a:p>
        </p:txBody>
      </p:sp>
      <p:sp>
        <p:nvSpPr>
          <p:cNvPr id="14" name="TextBox 14"/>
          <p:cNvSpPr txBox="1"/>
          <p:nvPr/>
        </p:nvSpPr>
        <p:spPr>
          <a:xfrm>
            <a:off x="11971343" y="7642455"/>
            <a:ext cx="2469048" cy="1323751"/>
          </a:xfrm>
          <a:prstGeom prst="rect">
            <a:avLst/>
          </a:prstGeom>
        </p:spPr>
        <p:txBody>
          <a:bodyPr lIns="0" tIns="0" rIns="0" bIns="0" rtlCol="0" anchor="t">
            <a:spAutoFit/>
          </a:bodyPr>
          <a:lstStyle/>
          <a:p>
            <a:pPr algn="l">
              <a:lnSpc>
                <a:spcPts val="2637"/>
              </a:lnSpc>
              <a:spcBef>
                <a:spcPct val="0"/>
              </a:spcBef>
            </a:pPr>
            <a:r>
              <a:rPr lang="en-US" sz="1883" dirty="0">
                <a:solidFill>
                  <a:srgbClr val="0081C7"/>
                </a:solidFill>
                <a:latin typeface="Lato"/>
                <a:ea typeface="Lato"/>
                <a:cs typeface="Lato"/>
                <a:sym typeface="Lato"/>
              </a:rPr>
              <a:t>Headline:</a:t>
            </a:r>
          </a:p>
          <a:p>
            <a:pPr algn="l">
              <a:lnSpc>
                <a:spcPts val="2637"/>
              </a:lnSpc>
              <a:spcBef>
                <a:spcPct val="0"/>
              </a:spcBef>
            </a:pPr>
            <a:r>
              <a:rPr lang="en-US" sz="1883" dirty="0">
                <a:solidFill>
                  <a:srgbClr val="000000"/>
                </a:solidFill>
                <a:latin typeface="Lato"/>
                <a:ea typeface="Lato"/>
                <a:cs typeface="Lato"/>
                <a:sym typeface="Lato"/>
              </a:rPr>
              <a:t>Reason 4: You’re always one step ahead</a:t>
            </a:r>
          </a:p>
          <a:p>
            <a:pPr algn="l">
              <a:lnSpc>
                <a:spcPts val="2637"/>
              </a:lnSpc>
              <a:spcBef>
                <a:spcPct val="0"/>
              </a:spcBef>
            </a:pPr>
            <a:endParaRPr lang="en-US" sz="1883" dirty="0">
              <a:solidFill>
                <a:srgbClr val="000000"/>
              </a:solidFill>
              <a:latin typeface="Lato"/>
              <a:ea typeface="Lato"/>
              <a:cs typeface="Lato"/>
              <a:sym typeface="Lato"/>
            </a:endParaRPr>
          </a:p>
        </p:txBody>
      </p:sp>
      <p:sp>
        <p:nvSpPr>
          <p:cNvPr id="15" name="TextBox 15"/>
          <p:cNvSpPr txBox="1"/>
          <p:nvPr/>
        </p:nvSpPr>
        <p:spPr>
          <a:xfrm>
            <a:off x="6553200" y="2171700"/>
            <a:ext cx="5105401" cy="855555"/>
          </a:xfrm>
          <a:prstGeom prst="rect">
            <a:avLst/>
          </a:prstGeom>
        </p:spPr>
        <p:txBody>
          <a:bodyPr wrap="square" lIns="0" tIns="0" rIns="0" bIns="0" rtlCol="0" anchor="t">
            <a:spAutoFit/>
          </a:bodyPr>
          <a:lstStyle/>
          <a:p>
            <a:pPr algn="l">
              <a:lnSpc>
                <a:spcPts val="2281"/>
              </a:lnSpc>
              <a:spcBef>
                <a:spcPct val="0"/>
              </a:spcBef>
            </a:pPr>
            <a:r>
              <a:rPr lang="en-US" sz="1629" dirty="0">
                <a:solidFill>
                  <a:srgbClr val="0081C7"/>
                </a:solidFill>
                <a:latin typeface="Lato"/>
                <a:ea typeface="Lato"/>
                <a:cs typeface="Lato"/>
                <a:sym typeface="Lato"/>
              </a:rPr>
              <a:t>CTA button:</a:t>
            </a:r>
            <a:r>
              <a:rPr lang="en-US" sz="1629" dirty="0">
                <a:solidFill>
                  <a:srgbClr val="000000"/>
                </a:solidFill>
                <a:latin typeface="Lato"/>
                <a:ea typeface="Lato"/>
                <a:cs typeface="Lato"/>
                <a:sym typeface="Lato"/>
              </a:rPr>
              <a:t> Join today (across the carousel for all images) linking to mpi.org/join </a:t>
            </a:r>
          </a:p>
          <a:p>
            <a:pPr algn="l">
              <a:lnSpc>
                <a:spcPts val="2281"/>
              </a:lnSpc>
              <a:spcBef>
                <a:spcPct val="0"/>
              </a:spcBef>
            </a:pPr>
            <a:endParaRPr lang="en-US" sz="1629" dirty="0">
              <a:solidFill>
                <a:srgbClr val="000000"/>
              </a:solidFill>
              <a:latin typeface="Lato"/>
              <a:ea typeface="Lato"/>
              <a:cs typeface="Lato"/>
              <a:sym typeface="Lato"/>
            </a:endParaRPr>
          </a:p>
        </p:txBody>
      </p:sp>
      <p:sp>
        <p:nvSpPr>
          <p:cNvPr id="16" name="TextBox 16"/>
          <p:cNvSpPr txBox="1"/>
          <p:nvPr/>
        </p:nvSpPr>
        <p:spPr>
          <a:xfrm>
            <a:off x="1013406" y="7600950"/>
            <a:ext cx="2307321" cy="860300"/>
          </a:xfrm>
          <a:prstGeom prst="rect">
            <a:avLst/>
          </a:prstGeom>
        </p:spPr>
        <p:txBody>
          <a:bodyPr lIns="0" tIns="0" rIns="0" bIns="0" rtlCol="0" anchor="t">
            <a:spAutoFit/>
          </a:bodyPr>
          <a:lstStyle/>
          <a:p>
            <a:pPr algn="l">
              <a:lnSpc>
                <a:spcPts val="2281"/>
              </a:lnSpc>
              <a:spcBef>
                <a:spcPct val="0"/>
              </a:spcBef>
            </a:pPr>
            <a:r>
              <a:rPr lang="en-US" dirty="0">
                <a:solidFill>
                  <a:srgbClr val="0081C7"/>
                </a:solidFill>
                <a:latin typeface="Lato"/>
                <a:ea typeface="Lato"/>
                <a:cs typeface="Lato"/>
                <a:sym typeface="Lato"/>
              </a:rPr>
              <a:t>Image:</a:t>
            </a:r>
            <a:r>
              <a:rPr lang="en-US" dirty="0">
                <a:solidFill>
                  <a:srgbClr val="000000"/>
                </a:solidFill>
                <a:latin typeface="Lato"/>
                <a:ea typeface="Lato"/>
                <a:cs typeface="Lato"/>
                <a:sym typeface="Lato"/>
              </a:rPr>
              <a:t> Top5_Planner_Frame 1.jpg</a:t>
            </a:r>
          </a:p>
        </p:txBody>
      </p:sp>
      <p:sp>
        <p:nvSpPr>
          <p:cNvPr id="17" name="TextBox 17"/>
          <p:cNvSpPr txBox="1"/>
          <p:nvPr/>
        </p:nvSpPr>
        <p:spPr>
          <a:xfrm>
            <a:off x="3733800" y="8747152"/>
            <a:ext cx="2307321" cy="860300"/>
          </a:xfrm>
          <a:prstGeom prst="rect">
            <a:avLst/>
          </a:prstGeom>
        </p:spPr>
        <p:txBody>
          <a:bodyPr lIns="0" tIns="0" rIns="0" bIns="0" rtlCol="0" anchor="t">
            <a:spAutoFit/>
          </a:bodyPr>
          <a:lstStyle/>
          <a:p>
            <a:pPr algn="l">
              <a:lnSpc>
                <a:spcPts val="2281"/>
              </a:lnSpc>
              <a:spcBef>
                <a:spcPct val="0"/>
              </a:spcBef>
            </a:pPr>
            <a:r>
              <a:rPr lang="en-US" dirty="0">
                <a:solidFill>
                  <a:srgbClr val="0081C7"/>
                </a:solidFill>
                <a:latin typeface="Lato"/>
                <a:ea typeface="Lato"/>
                <a:cs typeface="Lato"/>
                <a:sym typeface="Lato"/>
              </a:rPr>
              <a:t>Image:</a:t>
            </a:r>
            <a:r>
              <a:rPr lang="en-US" dirty="0">
                <a:solidFill>
                  <a:srgbClr val="000000"/>
                </a:solidFill>
                <a:latin typeface="Lato"/>
                <a:ea typeface="Lato"/>
                <a:cs typeface="Lato"/>
                <a:sym typeface="Lato"/>
              </a:rPr>
              <a:t> Top5_Planner_Frame 2.jpg</a:t>
            </a:r>
          </a:p>
        </p:txBody>
      </p:sp>
      <p:sp>
        <p:nvSpPr>
          <p:cNvPr id="18" name="TextBox 18"/>
          <p:cNvSpPr txBox="1"/>
          <p:nvPr/>
        </p:nvSpPr>
        <p:spPr>
          <a:xfrm>
            <a:off x="6577757" y="8794864"/>
            <a:ext cx="2307321" cy="844436"/>
          </a:xfrm>
          <a:prstGeom prst="rect">
            <a:avLst/>
          </a:prstGeom>
        </p:spPr>
        <p:txBody>
          <a:bodyPr lIns="0" tIns="0" rIns="0" bIns="0" rtlCol="0" anchor="t">
            <a:spAutoFit/>
          </a:bodyPr>
          <a:lstStyle/>
          <a:p>
            <a:pPr algn="l">
              <a:lnSpc>
                <a:spcPts val="2281"/>
              </a:lnSpc>
              <a:spcBef>
                <a:spcPct val="0"/>
              </a:spcBef>
            </a:pPr>
            <a:r>
              <a:rPr lang="en-US" sz="1629" dirty="0">
                <a:solidFill>
                  <a:srgbClr val="0081C7"/>
                </a:solidFill>
                <a:latin typeface="Lato"/>
                <a:ea typeface="Lato"/>
                <a:cs typeface="Lato"/>
                <a:sym typeface="Lato"/>
              </a:rPr>
              <a:t>Image:</a:t>
            </a:r>
            <a:r>
              <a:rPr lang="en-US" sz="1629" dirty="0">
                <a:solidFill>
                  <a:srgbClr val="000000"/>
                </a:solidFill>
                <a:latin typeface="Lato"/>
                <a:ea typeface="Lato"/>
                <a:cs typeface="Lato"/>
                <a:sym typeface="Lato"/>
              </a:rPr>
              <a:t> Top5_Planner_Frame 3.jpg</a:t>
            </a:r>
          </a:p>
        </p:txBody>
      </p:sp>
      <p:sp>
        <p:nvSpPr>
          <p:cNvPr id="19" name="TextBox 19"/>
          <p:cNvSpPr txBox="1"/>
          <p:nvPr/>
        </p:nvSpPr>
        <p:spPr>
          <a:xfrm>
            <a:off x="9296309" y="8801100"/>
            <a:ext cx="2307321" cy="844436"/>
          </a:xfrm>
          <a:prstGeom prst="rect">
            <a:avLst/>
          </a:prstGeom>
        </p:spPr>
        <p:txBody>
          <a:bodyPr lIns="0" tIns="0" rIns="0" bIns="0" rtlCol="0" anchor="t">
            <a:spAutoFit/>
          </a:bodyPr>
          <a:lstStyle/>
          <a:p>
            <a:pPr algn="l">
              <a:lnSpc>
                <a:spcPts val="2281"/>
              </a:lnSpc>
              <a:spcBef>
                <a:spcPct val="0"/>
              </a:spcBef>
            </a:pPr>
            <a:r>
              <a:rPr lang="en-US" sz="1629" dirty="0">
                <a:solidFill>
                  <a:srgbClr val="0081C7"/>
                </a:solidFill>
                <a:latin typeface="Lato"/>
                <a:ea typeface="Lato"/>
                <a:cs typeface="Lato"/>
                <a:sym typeface="Lato"/>
              </a:rPr>
              <a:t>Image:</a:t>
            </a:r>
            <a:r>
              <a:rPr lang="en-US" sz="1629" dirty="0">
                <a:solidFill>
                  <a:srgbClr val="000000"/>
                </a:solidFill>
                <a:latin typeface="Lato"/>
                <a:ea typeface="Lato"/>
                <a:cs typeface="Lato"/>
                <a:sym typeface="Lato"/>
              </a:rPr>
              <a:t> Top5_Planner_Frame 4.jpg</a:t>
            </a:r>
          </a:p>
        </p:txBody>
      </p:sp>
      <p:sp>
        <p:nvSpPr>
          <p:cNvPr id="20" name="TextBox 20"/>
          <p:cNvSpPr txBox="1"/>
          <p:nvPr/>
        </p:nvSpPr>
        <p:spPr>
          <a:xfrm>
            <a:off x="11963400" y="8877300"/>
            <a:ext cx="2307321" cy="844436"/>
          </a:xfrm>
          <a:prstGeom prst="rect">
            <a:avLst/>
          </a:prstGeom>
        </p:spPr>
        <p:txBody>
          <a:bodyPr lIns="0" tIns="0" rIns="0" bIns="0" rtlCol="0" anchor="t">
            <a:spAutoFit/>
          </a:bodyPr>
          <a:lstStyle/>
          <a:p>
            <a:pPr algn="l">
              <a:lnSpc>
                <a:spcPts val="2281"/>
              </a:lnSpc>
              <a:spcBef>
                <a:spcPct val="0"/>
              </a:spcBef>
            </a:pPr>
            <a:r>
              <a:rPr lang="en-US" sz="1629" dirty="0">
                <a:solidFill>
                  <a:srgbClr val="0081C7"/>
                </a:solidFill>
                <a:latin typeface="Lato"/>
                <a:ea typeface="Lato"/>
                <a:cs typeface="Lato"/>
                <a:sym typeface="Lato"/>
              </a:rPr>
              <a:t>Image: </a:t>
            </a:r>
            <a:r>
              <a:rPr lang="en-US" sz="1629" dirty="0">
                <a:solidFill>
                  <a:srgbClr val="000000"/>
                </a:solidFill>
                <a:latin typeface="Lato"/>
                <a:ea typeface="Lato"/>
                <a:cs typeface="Lato"/>
                <a:sym typeface="Lato"/>
              </a:rPr>
              <a:t>Top5_Planner_Frame 5.jpg</a:t>
            </a:r>
          </a:p>
        </p:txBody>
      </p:sp>
      <p:sp>
        <p:nvSpPr>
          <p:cNvPr id="21" name="TextBox 21"/>
          <p:cNvSpPr txBox="1"/>
          <p:nvPr/>
        </p:nvSpPr>
        <p:spPr>
          <a:xfrm>
            <a:off x="14685279" y="8801100"/>
            <a:ext cx="2307321" cy="844436"/>
          </a:xfrm>
          <a:prstGeom prst="rect">
            <a:avLst/>
          </a:prstGeom>
        </p:spPr>
        <p:txBody>
          <a:bodyPr lIns="0" tIns="0" rIns="0" bIns="0" rtlCol="0" anchor="t">
            <a:spAutoFit/>
          </a:bodyPr>
          <a:lstStyle/>
          <a:p>
            <a:pPr algn="l">
              <a:lnSpc>
                <a:spcPts val="2281"/>
              </a:lnSpc>
              <a:spcBef>
                <a:spcPct val="0"/>
              </a:spcBef>
            </a:pPr>
            <a:r>
              <a:rPr lang="en-US" sz="1629" dirty="0">
                <a:solidFill>
                  <a:srgbClr val="0081C7"/>
                </a:solidFill>
                <a:latin typeface="Lato"/>
                <a:ea typeface="Lato"/>
                <a:cs typeface="Lato"/>
                <a:sym typeface="Lato"/>
              </a:rPr>
              <a:t>Image:</a:t>
            </a:r>
            <a:r>
              <a:rPr lang="en-US" sz="1629" dirty="0">
                <a:solidFill>
                  <a:srgbClr val="000000"/>
                </a:solidFill>
                <a:latin typeface="Lato"/>
                <a:ea typeface="Lato"/>
                <a:cs typeface="Lato"/>
                <a:sym typeface="Lato"/>
              </a:rPr>
              <a:t> Top5_Planner_Frame 6.jpg</a:t>
            </a:r>
          </a:p>
        </p:txBody>
      </p:sp>
      <p:sp>
        <p:nvSpPr>
          <p:cNvPr id="22" name="TextBox 22"/>
          <p:cNvSpPr txBox="1"/>
          <p:nvPr/>
        </p:nvSpPr>
        <p:spPr>
          <a:xfrm>
            <a:off x="990600" y="2197906"/>
            <a:ext cx="4530233" cy="1740413"/>
          </a:xfrm>
          <a:prstGeom prst="rect">
            <a:avLst/>
          </a:prstGeom>
        </p:spPr>
        <p:txBody>
          <a:bodyPr wrap="square" lIns="0" tIns="0" rIns="0" bIns="0" rtlCol="0" anchor="t">
            <a:spAutoFit/>
          </a:bodyPr>
          <a:lstStyle/>
          <a:p>
            <a:pPr algn="l">
              <a:lnSpc>
                <a:spcPts val="2281"/>
              </a:lnSpc>
              <a:spcBef>
                <a:spcPct val="0"/>
              </a:spcBef>
            </a:pPr>
            <a:r>
              <a:rPr lang="en-US" sz="1629" dirty="0">
                <a:solidFill>
                  <a:srgbClr val="0081C7"/>
                </a:solidFill>
                <a:latin typeface="Lato"/>
                <a:ea typeface="Lato"/>
                <a:cs typeface="Lato"/>
                <a:sym typeface="Lato"/>
              </a:rPr>
              <a:t>Text: </a:t>
            </a:r>
            <a:r>
              <a:rPr lang="en-US" sz="1629" dirty="0">
                <a:solidFill>
                  <a:srgbClr val="000000"/>
                </a:solidFill>
                <a:latin typeface="Lato"/>
                <a:ea typeface="Lato"/>
                <a:cs typeface="Lato"/>
                <a:sym typeface="Lato"/>
              </a:rPr>
              <a:t>Why do planners join MPI? </a:t>
            </a:r>
          </a:p>
          <a:p>
            <a:pPr algn="l">
              <a:lnSpc>
                <a:spcPts val="2281"/>
              </a:lnSpc>
              <a:spcBef>
                <a:spcPct val="0"/>
              </a:spcBef>
            </a:pPr>
            <a:r>
              <a:rPr lang="en-US" sz="1629" dirty="0">
                <a:solidFill>
                  <a:srgbClr val="000000"/>
                </a:solidFill>
                <a:latin typeface="Lato"/>
                <a:ea typeface="Lato"/>
                <a:cs typeface="Lato"/>
                <a:sym typeface="Lato"/>
              </a:rPr>
              <a:t>For some, it's the education. For others, it's the connections, leadership opportunities or access to industry insights. No matter where you are in your career, MPI provides resources and community to help you grow.</a:t>
            </a:r>
          </a:p>
        </p:txBody>
      </p:sp>
      <p:sp>
        <p:nvSpPr>
          <p:cNvPr id="23" name="TextBox 23"/>
          <p:cNvSpPr txBox="1"/>
          <p:nvPr/>
        </p:nvSpPr>
        <p:spPr>
          <a:xfrm>
            <a:off x="12420600" y="2171700"/>
            <a:ext cx="4838700" cy="1004186"/>
          </a:xfrm>
          <a:prstGeom prst="rect">
            <a:avLst/>
          </a:prstGeom>
        </p:spPr>
        <p:txBody>
          <a:bodyPr wrap="square" lIns="0" tIns="0" rIns="0" bIns="0" rtlCol="0" anchor="t">
            <a:spAutoFit/>
          </a:bodyPr>
          <a:lstStyle/>
          <a:p>
            <a:pPr algn="l">
              <a:lnSpc>
                <a:spcPts val="2669"/>
              </a:lnSpc>
              <a:spcBef>
                <a:spcPct val="0"/>
              </a:spcBef>
            </a:pPr>
            <a:r>
              <a:rPr lang="en-US" sz="1906" i="1" dirty="0">
                <a:solidFill>
                  <a:srgbClr val="000000"/>
                </a:solidFill>
                <a:latin typeface="Lato"/>
                <a:ea typeface="Lato"/>
                <a:cs typeface="Lato"/>
                <a:sym typeface="Lato"/>
              </a:rPr>
              <a:t>Note: To easily and quickly copy and paste content for the carousel, please locate the Word document in the toolkit.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772400" y="1866900"/>
            <a:ext cx="3465524" cy="6845177"/>
          </a:xfrm>
          <a:custGeom>
            <a:avLst/>
            <a:gdLst/>
            <a:ahLst/>
            <a:cxnLst/>
            <a:rect l="l" t="t" r="r" b="b"/>
            <a:pathLst>
              <a:path w="3465524" h="6845177">
                <a:moveTo>
                  <a:pt x="0" y="0"/>
                </a:moveTo>
                <a:lnTo>
                  <a:pt x="3465524" y="0"/>
                </a:lnTo>
                <a:lnTo>
                  <a:pt x="3465524" y="6845177"/>
                </a:lnTo>
                <a:lnTo>
                  <a:pt x="0" y="6845177"/>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1524000" y="723900"/>
            <a:ext cx="13335319" cy="473719"/>
          </a:xfrm>
          <a:prstGeom prst="rect">
            <a:avLst/>
          </a:prstGeom>
        </p:spPr>
        <p:txBody>
          <a:bodyPr wrap="square" lIns="0" tIns="0" rIns="0" bIns="0" rtlCol="0" anchor="t">
            <a:spAutoFit/>
          </a:bodyPr>
          <a:lstStyle/>
          <a:p>
            <a:pPr>
              <a:lnSpc>
                <a:spcPts val="4069"/>
              </a:lnSpc>
              <a:spcBef>
                <a:spcPct val="0"/>
              </a:spcBef>
            </a:pPr>
            <a:r>
              <a:rPr lang="en-US" sz="2906" b="1" dirty="0">
                <a:solidFill>
                  <a:srgbClr val="000000"/>
                </a:solidFill>
                <a:latin typeface="Lato"/>
                <a:ea typeface="Lato"/>
                <a:cs typeface="Lato"/>
                <a:sym typeface="Lato"/>
              </a:rPr>
              <a:t>Chapter Toolkit: Top 5 Reasons - Planner Acquisition Marketing </a:t>
            </a:r>
          </a:p>
        </p:txBody>
      </p:sp>
      <p:sp>
        <p:nvSpPr>
          <p:cNvPr id="4" name="TextBox 4"/>
          <p:cNvSpPr txBox="1"/>
          <p:nvPr/>
        </p:nvSpPr>
        <p:spPr>
          <a:xfrm>
            <a:off x="1524000" y="1469720"/>
            <a:ext cx="6926360" cy="405111"/>
          </a:xfrm>
          <a:prstGeom prst="rect">
            <a:avLst/>
          </a:prstGeom>
        </p:spPr>
        <p:txBody>
          <a:bodyPr lIns="0" tIns="0" rIns="0" bIns="0" rtlCol="0" anchor="t">
            <a:spAutoFit/>
          </a:bodyPr>
          <a:lstStyle/>
          <a:p>
            <a:pPr>
              <a:lnSpc>
                <a:spcPts val="3509"/>
              </a:lnSpc>
              <a:spcBef>
                <a:spcPct val="0"/>
              </a:spcBef>
            </a:pPr>
            <a:r>
              <a:rPr lang="en-US" sz="2506" u="sng" dirty="0">
                <a:solidFill>
                  <a:srgbClr val="000000"/>
                </a:solidFill>
                <a:latin typeface="Lato"/>
                <a:ea typeface="Lato"/>
                <a:cs typeface="Lato"/>
                <a:sym typeface="Lato"/>
              </a:rPr>
              <a:t>Anatomy of a single post ad</a:t>
            </a:r>
          </a:p>
        </p:txBody>
      </p:sp>
      <p:sp>
        <p:nvSpPr>
          <p:cNvPr id="5" name="TextBox 5"/>
          <p:cNvSpPr txBox="1"/>
          <p:nvPr/>
        </p:nvSpPr>
        <p:spPr>
          <a:xfrm>
            <a:off x="7511432" y="9002789"/>
            <a:ext cx="9054770" cy="514175"/>
          </a:xfrm>
          <a:prstGeom prst="rect">
            <a:avLst/>
          </a:prstGeom>
        </p:spPr>
        <p:txBody>
          <a:bodyPr lIns="0" tIns="0" rIns="0" bIns="0" rtlCol="0" anchor="t">
            <a:spAutoFit/>
          </a:bodyPr>
          <a:lstStyle/>
          <a:p>
            <a:pPr algn="l">
              <a:lnSpc>
                <a:spcPts val="1689"/>
              </a:lnSpc>
              <a:spcBef>
                <a:spcPct val="0"/>
              </a:spcBef>
            </a:pPr>
            <a:r>
              <a:rPr lang="en-US" sz="1206" i="1">
                <a:solidFill>
                  <a:srgbClr val="000000"/>
                </a:solidFill>
                <a:latin typeface="Lato Italics"/>
                <a:ea typeface="Lato Italics"/>
                <a:cs typeface="Lato Italics"/>
                <a:sym typeface="Lato Italics"/>
              </a:rPr>
              <a:t>Source: Meta Business Help Center (https://www.facebook.com/business/ads-guide/update/image)</a:t>
            </a:r>
          </a:p>
          <a:p>
            <a:pPr algn="l">
              <a:lnSpc>
                <a:spcPts val="2529"/>
              </a:lnSpc>
              <a:spcBef>
                <a:spcPct val="0"/>
              </a:spcBef>
            </a:pPr>
            <a:endParaRPr lang="en-US" sz="1206" i="1">
              <a:solidFill>
                <a:srgbClr val="000000"/>
              </a:solidFill>
              <a:latin typeface="Lato Italics"/>
              <a:ea typeface="Lato Italics"/>
              <a:cs typeface="Lato Italics"/>
              <a:sym typeface="Lato Italics"/>
            </a:endParaRPr>
          </a:p>
        </p:txBody>
      </p:sp>
      <p:sp>
        <p:nvSpPr>
          <p:cNvPr id="6" name="TextBox 6"/>
          <p:cNvSpPr txBox="1"/>
          <p:nvPr/>
        </p:nvSpPr>
        <p:spPr>
          <a:xfrm>
            <a:off x="6940928" y="6577772"/>
            <a:ext cx="1141007" cy="630381"/>
          </a:xfrm>
          <a:prstGeom prst="rect">
            <a:avLst/>
          </a:prstGeom>
        </p:spPr>
        <p:txBody>
          <a:bodyPr lIns="0" tIns="0" rIns="0" bIns="0" rtlCol="0" anchor="t">
            <a:spAutoFit/>
          </a:bodyPr>
          <a:lstStyle/>
          <a:p>
            <a:pPr algn="l">
              <a:lnSpc>
                <a:spcPts val="2529"/>
              </a:lnSpc>
            </a:pPr>
            <a:r>
              <a:rPr lang="en-US" sz="1806">
                <a:solidFill>
                  <a:srgbClr val="0081C7"/>
                </a:solidFill>
                <a:latin typeface="Lato"/>
                <a:ea typeface="Lato"/>
                <a:cs typeface="Lato"/>
                <a:sym typeface="Lato"/>
              </a:rPr>
              <a:t>Headline</a:t>
            </a:r>
          </a:p>
          <a:p>
            <a:pPr algn="l">
              <a:lnSpc>
                <a:spcPts val="2529"/>
              </a:lnSpc>
              <a:spcBef>
                <a:spcPct val="0"/>
              </a:spcBef>
            </a:pPr>
            <a:endParaRPr lang="en-US" sz="1806">
              <a:solidFill>
                <a:srgbClr val="0081C7"/>
              </a:solidFill>
              <a:latin typeface="Lato"/>
              <a:ea typeface="Lato"/>
              <a:cs typeface="Lato"/>
              <a:sym typeface="Lato"/>
            </a:endParaRPr>
          </a:p>
        </p:txBody>
      </p:sp>
      <p:sp>
        <p:nvSpPr>
          <p:cNvPr id="7" name="TextBox 7"/>
          <p:cNvSpPr txBox="1"/>
          <p:nvPr/>
        </p:nvSpPr>
        <p:spPr>
          <a:xfrm>
            <a:off x="11287186" y="6600719"/>
            <a:ext cx="1913957" cy="316056"/>
          </a:xfrm>
          <a:prstGeom prst="rect">
            <a:avLst/>
          </a:prstGeom>
        </p:spPr>
        <p:txBody>
          <a:bodyPr lIns="0" tIns="0" rIns="0" bIns="0" rtlCol="0" anchor="t">
            <a:spAutoFit/>
          </a:bodyPr>
          <a:lstStyle/>
          <a:p>
            <a:pPr algn="l">
              <a:lnSpc>
                <a:spcPts val="2529"/>
              </a:lnSpc>
              <a:spcBef>
                <a:spcPct val="0"/>
              </a:spcBef>
            </a:pPr>
            <a:r>
              <a:rPr lang="en-US" sz="1806">
                <a:solidFill>
                  <a:srgbClr val="0081C7"/>
                </a:solidFill>
                <a:latin typeface="Lato"/>
                <a:ea typeface="Lato"/>
                <a:cs typeface="Lato"/>
                <a:sym typeface="Lato"/>
              </a:rPr>
              <a:t>CTA button</a:t>
            </a:r>
          </a:p>
        </p:txBody>
      </p:sp>
      <p:sp>
        <p:nvSpPr>
          <p:cNvPr id="8" name="TextBox 8"/>
          <p:cNvSpPr txBox="1"/>
          <p:nvPr/>
        </p:nvSpPr>
        <p:spPr>
          <a:xfrm>
            <a:off x="6472778" y="3012040"/>
            <a:ext cx="1502424" cy="316056"/>
          </a:xfrm>
          <a:prstGeom prst="rect">
            <a:avLst/>
          </a:prstGeom>
        </p:spPr>
        <p:txBody>
          <a:bodyPr lIns="0" tIns="0" rIns="0" bIns="0" rtlCol="0" anchor="t">
            <a:spAutoFit/>
          </a:bodyPr>
          <a:lstStyle/>
          <a:p>
            <a:pPr algn="l">
              <a:lnSpc>
                <a:spcPts val="2529"/>
              </a:lnSpc>
              <a:spcBef>
                <a:spcPct val="0"/>
              </a:spcBef>
            </a:pPr>
            <a:r>
              <a:rPr lang="en-US" sz="1806">
                <a:solidFill>
                  <a:srgbClr val="0081C7"/>
                </a:solidFill>
                <a:latin typeface="Lato"/>
                <a:ea typeface="Lato"/>
                <a:cs typeface="Lato"/>
                <a:sym typeface="Lato"/>
              </a:rPr>
              <a:t>Primary text</a:t>
            </a:r>
          </a:p>
        </p:txBody>
      </p:sp>
      <p:sp>
        <p:nvSpPr>
          <p:cNvPr id="9" name="TextBox 9"/>
          <p:cNvSpPr txBox="1"/>
          <p:nvPr/>
        </p:nvSpPr>
        <p:spPr>
          <a:xfrm>
            <a:off x="11237924" y="4689583"/>
            <a:ext cx="1913957" cy="316056"/>
          </a:xfrm>
          <a:prstGeom prst="rect">
            <a:avLst/>
          </a:prstGeom>
        </p:spPr>
        <p:txBody>
          <a:bodyPr lIns="0" tIns="0" rIns="0" bIns="0" rtlCol="0" anchor="t">
            <a:spAutoFit/>
          </a:bodyPr>
          <a:lstStyle/>
          <a:p>
            <a:pPr algn="l">
              <a:lnSpc>
                <a:spcPts val="2529"/>
              </a:lnSpc>
              <a:spcBef>
                <a:spcPct val="0"/>
              </a:spcBef>
            </a:pPr>
            <a:r>
              <a:rPr lang="en-US" sz="1806">
                <a:solidFill>
                  <a:srgbClr val="0081C7"/>
                </a:solidFill>
                <a:latin typeface="Lato"/>
                <a:ea typeface="Lato"/>
                <a:cs typeface="Lato"/>
                <a:sym typeface="Lato"/>
              </a:rPr>
              <a:t>Image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29375" y="3170321"/>
            <a:ext cx="4528409" cy="6037879"/>
          </a:xfrm>
          <a:custGeom>
            <a:avLst/>
            <a:gdLst/>
            <a:ahLst/>
            <a:cxnLst/>
            <a:rect l="l" t="t" r="r" b="b"/>
            <a:pathLst>
              <a:path w="4528409" h="6037879">
                <a:moveTo>
                  <a:pt x="0" y="0"/>
                </a:moveTo>
                <a:lnTo>
                  <a:pt x="4528409" y="0"/>
                </a:lnTo>
                <a:lnTo>
                  <a:pt x="4528409" y="6037879"/>
                </a:lnTo>
                <a:lnTo>
                  <a:pt x="0" y="6037879"/>
                </a:lnTo>
                <a:lnTo>
                  <a:pt x="0" y="0"/>
                </a:lnTo>
                <a:close/>
              </a:path>
            </a:pathLst>
          </a:custGeom>
          <a:blipFill>
            <a:blip r:embed="rId2"/>
            <a:stretch>
              <a:fillRect/>
            </a:stretch>
          </a:blipFill>
        </p:spPr>
        <p:txBody>
          <a:bodyPr/>
          <a:lstStyle/>
          <a:p>
            <a:endParaRPr lang="en-US"/>
          </a:p>
        </p:txBody>
      </p:sp>
      <p:sp>
        <p:nvSpPr>
          <p:cNvPr id="3" name="Freeform 3"/>
          <p:cNvSpPr/>
          <p:nvPr/>
        </p:nvSpPr>
        <p:spPr>
          <a:xfrm>
            <a:off x="9525000" y="3165215"/>
            <a:ext cx="4528409" cy="6037879"/>
          </a:xfrm>
          <a:custGeom>
            <a:avLst/>
            <a:gdLst/>
            <a:ahLst/>
            <a:cxnLst/>
            <a:rect l="l" t="t" r="r" b="b"/>
            <a:pathLst>
              <a:path w="4528409" h="6037879">
                <a:moveTo>
                  <a:pt x="0" y="0"/>
                </a:moveTo>
                <a:lnTo>
                  <a:pt x="4528409" y="0"/>
                </a:lnTo>
                <a:lnTo>
                  <a:pt x="4528409" y="6037879"/>
                </a:lnTo>
                <a:lnTo>
                  <a:pt x="0" y="6037879"/>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711328" y="511277"/>
            <a:ext cx="12077233" cy="473719"/>
          </a:xfrm>
          <a:prstGeom prst="rect">
            <a:avLst/>
          </a:prstGeom>
        </p:spPr>
        <p:txBody>
          <a:bodyPr wrap="square" lIns="0" tIns="0" rIns="0" bIns="0" rtlCol="0" anchor="t">
            <a:spAutoFit/>
          </a:bodyPr>
          <a:lstStyle/>
          <a:p>
            <a:pPr>
              <a:lnSpc>
                <a:spcPts val="4069"/>
              </a:lnSpc>
              <a:spcBef>
                <a:spcPct val="0"/>
              </a:spcBef>
            </a:pPr>
            <a:r>
              <a:rPr lang="en-US" sz="2906" b="1" dirty="0">
                <a:solidFill>
                  <a:srgbClr val="000000"/>
                </a:solidFill>
                <a:latin typeface="Lato"/>
                <a:ea typeface="Lato"/>
                <a:cs typeface="Lato"/>
                <a:sym typeface="Lato"/>
              </a:rPr>
              <a:t>Chapter Toolkit: Top 5 Reasons - Planner Acquisition Marketing </a:t>
            </a:r>
          </a:p>
        </p:txBody>
      </p:sp>
      <p:sp>
        <p:nvSpPr>
          <p:cNvPr id="5" name="TextBox 5"/>
          <p:cNvSpPr txBox="1"/>
          <p:nvPr/>
        </p:nvSpPr>
        <p:spPr>
          <a:xfrm>
            <a:off x="729375" y="1367614"/>
            <a:ext cx="7615535" cy="405047"/>
          </a:xfrm>
          <a:prstGeom prst="rect">
            <a:avLst/>
          </a:prstGeom>
        </p:spPr>
        <p:txBody>
          <a:bodyPr lIns="0" tIns="0" rIns="0" bIns="0" rtlCol="0" anchor="t">
            <a:spAutoFit/>
          </a:bodyPr>
          <a:lstStyle/>
          <a:p>
            <a:pPr>
              <a:lnSpc>
                <a:spcPts val="3509"/>
              </a:lnSpc>
              <a:spcBef>
                <a:spcPct val="0"/>
              </a:spcBef>
            </a:pPr>
            <a:r>
              <a:rPr lang="en-US" sz="2506" u="sng" dirty="0">
                <a:solidFill>
                  <a:srgbClr val="000000"/>
                </a:solidFill>
                <a:latin typeface="Lato"/>
                <a:ea typeface="Lato"/>
                <a:cs typeface="Lato"/>
                <a:sym typeface="Lato"/>
              </a:rPr>
              <a:t>Facebook and Instagram single post examples</a:t>
            </a:r>
          </a:p>
        </p:txBody>
      </p:sp>
      <p:sp>
        <p:nvSpPr>
          <p:cNvPr id="6" name="TextBox 6"/>
          <p:cNvSpPr txBox="1"/>
          <p:nvPr/>
        </p:nvSpPr>
        <p:spPr>
          <a:xfrm>
            <a:off x="-969895" y="2271970"/>
            <a:ext cx="5403563" cy="431626"/>
          </a:xfrm>
          <a:prstGeom prst="rect">
            <a:avLst/>
          </a:prstGeom>
        </p:spPr>
        <p:txBody>
          <a:bodyPr lIns="0" tIns="0" rIns="0" bIns="0" rtlCol="0" anchor="t">
            <a:spAutoFit/>
          </a:bodyPr>
          <a:lstStyle/>
          <a:p>
            <a:pPr algn="ctr">
              <a:lnSpc>
                <a:spcPts val="3509"/>
              </a:lnSpc>
              <a:spcBef>
                <a:spcPct val="0"/>
              </a:spcBef>
            </a:pPr>
            <a:r>
              <a:rPr lang="en-US" sz="2506" u="sng">
                <a:solidFill>
                  <a:srgbClr val="000000"/>
                </a:solidFill>
                <a:latin typeface="Lato"/>
                <a:ea typeface="Lato"/>
                <a:cs typeface="Lato"/>
                <a:sym typeface="Lato"/>
              </a:rPr>
              <a:t>Sample post 1</a:t>
            </a:r>
          </a:p>
        </p:txBody>
      </p:sp>
      <p:sp>
        <p:nvSpPr>
          <p:cNvPr id="7" name="TextBox 7"/>
          <p:cNvSpPr txBox="1"/>
          <p:nvPr/>
        </p:nvSpPr>
        <p:spPr>
          <a:xfrm>
            <a:off x="7924800" y="2035644"/>
            <a:ext cx="5403563" cy="431626"/>
          </a:xfrm>
          <a:prstGeom prst="rect">
            <a:avLst/>
          </a:prstGeom>
        </p:spPr>
        <p:txBody>
          <a:bodyPr lIns="0" tIns="0" rIns="0" bIns="0" rtlCol="0" anchor="t">
            <a:spAutoFit/>
          </a:bodyPr>
          <a:lstStyle/>
          <a:p>
            <a:pPr algn="ctr">
              <a:lnSpc>
                <a:spcPts val="3509"/>
              </a:lnSpc>
              <a:spcBef>
                <a:spcPct val="0"/>
              </a:spcBef>
            </a:pPr>
            <a:r>
              <a:rPr lang="en-US" sz="2506" u="sng" dirty="0">
                <a:solidFill>
                  <a:srgbClr val="000000"/>
                </a:solidFill>
                <a:latin typeface="Lato"/>
                <a:ea typeface="Lato"/>
                <a:cs typeface="Lato"/>
                <a:sym typeface="Lato"/>
              </a:rPr>
              <a:t>Sample post 2</a:t>
            </a:r>
          </a:p>
        </p:txBody>
      </p:sp>
      <p:sp>
        <p:nvSpPr>
          <p:cNvPr id="8" name="TextBox 8"/>
          <p:cNvSpPr txBox="1"/>
          <p:nvPr/>
        </p:nvSpPr>
        <p:spPr>
          <a:xfrm>
            <a:off x="5638800" y="2886370"/>
            <a:ext cx="3302128" cy="6787243"/>
          </a:xfrm>
          <a:prstGeom prst="rect">
            <a:avLst/>
          </a:prstGeom>
        </p:spPr>
        <p:txBody>
          <a:bodyPr lIns="0" tIns="0" rIns="0" bIns="0" rtlCol="0" anchor="t">
            <a:spAutoFit/>
          </a:bodyPr>
          <a:lstStyle/>
          <a:p>
            <a:pPr algn="l">
              <a:lnSpc>
                <a:spcPts val="2800"/>
              </a:lnSpc>
            </a:pPr>
            <a:r>
              <a:rPr lang="en-US" sz="2000" dirty="0">
                <a:solidFill>
                  <a:srgbClr val="0081C7"/>
                </a:solidFill>
                <a:latin typeface="Lato"/>
                <a:ea typeface="Lato"/>
                <a:cs typeface="Lato"/>
                <a:sym typeface="Lato"/>
              </a:rPr>
              <a:t>Image:</a:t>
            </a:r>
            <a:r>
              <a:rPr lang="en-US" sz="2000" dirty="0">
                <a:solidFill>
                  <a:srgbClr val="000000"/>
                </a:solidFill>
                <a:latin typeface="Lato"/>
                <a:ea typeface="Lato"/>
                <a:cs typeface="Lato"/>
                <a:sym typeface="Lato"/>
              </a:rPr>
              <a:t> Top5_Planners-Reason 1_1080x1440.jpg</a:t>
            </a:r>
          </a:p>
          <a:p>
            <a:pPr algn="l">
              <a:lnSpc>
                <a:spcPts val="2800"/>
              </a:lnSpc>
            </a:pPr>
            <a:endParaRPr lang="en-US" sz="2000" dirty="0">
              <a:solidFill>
                <a:srgbClr val="000000"/>
              </a:solidFill>
              <a:latin typeface="Lato"/>
              <a:ea typeface="Lato"/>
              <a:cs typeface="Lato"/>
              <a:sym typeface="Lato"/>
            </a:endParaRPr>
          </a:p>
          <a:p>
            <a:pPr algn="l">
              <a:lnSpc>
                <a:spcPts val="2800"/>
              </a:lnSpc>
            </a:pPr>
            <a:r>
              <a:rPr lang="en-US" sz="2000" dirty="0">
                <a:solidFill>
                  <a:srgbClr val="0081C7"/>
                </a:solidFill>
                <a:latin typeface="Lato"/>
                <a:ea typeface="Lato"/>
                <a:cs typeface="Lato"/>
                <a:sym typeface="Lato"/>
              </a:rPr>
              <a:t>Primary text: </a:t>
            </a:r>
            <a:r>
              <a:rPr lang="en-US" sz="2000" dirty="0">
                <a:solidFill>
                  <a:srgbClr val="000000"/>
                </a:solidFill>
                <a:latin typeface="Lato"/>
                <a:ea typeface="Lato"/>
                <a:cs typeface="Lato"/>
                <a:sym typeface="Lato"/>
              </a:rPr>
              <a:t>Whether you're working toward your CMP, exploring a new specialty or looking to sharpen your skills, MPI gives you access to education and professional development opportunities that support your career at every stage. </a:t>
            </a:r>
          </a:p>
          <a:p>
            <a:pPr algn="l">
              <a:lnSpc>
                <a:spcPts val="2800"/>
              </a:lnSpc>
            </a:pPr>
            <a:endParaRPr lang="en-US" sz="2000" dirty="0">
              <a:solidFill>
                <a:srgbClr val="000000"/>
              </a:solidFill>
              <a:latin typeface="Lato"/>
              <a:ea typeface="Lato"/>
              <a:cs typeface="Lato"/>
              <a:sym typeface="Lato"/>
            </a:endParaRPr>
          </a:p>
          <a:p>
            <a:pPr algn="l">
              <a:lnSpc>
                <a:spcPts val="2800"/>
              </a:lnSpc>
            </a:pPr>
            <a:r>
              <a:rPr lang="en-US" sz="2000" dirty="0">
                <a:solidFill>
                  <a:srgbClr val="0081C7"/>
                </a:solidFill>
                <a:latin typeface="Lato"/>
                <a:ea typeface="Lato"/>
                <a:cs typeface="Lato"/>
                <a:sym typeface="Lato"/>
              </a:rPr>
              <a:t>Headline:</a:t>
            </a:r>
            <a:r>
              <a:rPr lang="en-US" sz="2000" dirty="0">
                <a:solidFill>
                  <a:srgbClr val="000000"/>
                </a:solidFill>
                <a:latin typeface="Lato"/>
                <a:ea typeface="Lato"/>
                <a:cs typeface="Lato"/>
                <a:sym typeface="Lato"/>
              </a:rPr>
              <a:t> Learn more, earn more</a:t>
            </a:r>
          </a:p>
          <a:p>
            <a:pPr algn="l">
              <a:lnSpc>
                <a:spcPts val="2800"/>
              </a:lnSpc>
            </a:pPr>
            <a:endParaRPr lang="en-US" sz="2000" dirty="0">
              <a:solidFill>
                <a:srgbClr val="000000"/>
              </a:solidFill>
              <a:latin typeface="Lato"/>
              <a:ea typeface="Lato"/>
              <a:cs typeface="Lato"/>
              <a:sym typeface="Lato"/>
            </a:endParaRPr>
          </a:p>
          <a:p>
            <a:pPr algn="l">
              <a:lnSpc>
                <a:spcPts val="2800"/>
              </a:lnSpc>
            </a:pPr>
            <a:r>
              <a:rPr lang="en-US" sz="2000" dirty="0">
                <a:solidFill>
                  <a:srgbClr val="0081C7"/>
                </a:solidFill>
                <a:latin typeface="Lato"/>
                <a:ea typeface="Lato"/>
                <a:cs typeface="Lato"/>
                <a:sym typeface="Lato"/>
              </a:rPr>
              <a:t>CTA button: </a:t>
            </a:r>
            <a:r>
              <a:rPr lang="en-US" sz="2000" dirty="0">
                <a:solidFill>
                  <a:srgbClr val="000000"/>
                </a:solidFill>
                <a:latin typeface="Lato"/>
                <a:ea typeface="Lato"/>
                <a:cs typeface="Lato"/>
                <a:sym typeface="Lato"/>
              </a:rPr>
              <a:t>Join MPI</a:t>
            </a:r>
          </a:p>
          <a:p>
            <a:pPr algn="l">
              <a:lnSpc>
                <a:spcPts val="2800"/>
              </a:lnSpc>
            </a:pPr>
            <a:endParaRPr lang="en-US" sz="2000" dirty="0">
              <a:solidFill>
                <a:srgbClr val="000000"/>
              </a:solidFill>
              <a:latin typeface="Lato"/>
              <a:ea typeface="Lato"/>
              <a:cs typeface="Lato"/>
              <a:sym typeface="Lato"/>
            </a:endParaRPr>
          </a:p>
          <a:p>
            <a:pPr algn="l">
              <a:lnSpc>
                <a:spcPts val="2800"/>
              </a:lnSpc>
              <a:spcBef>
                <a:spcPct val="0"/>
              </a:spcBef>
            </a:pPr>
            <a:r>
              <a:rPr lang="en-US" sz="2000" dirty="0">
                <a:solidFill>
                  <a:srgbClr val="000000"/>
                </a:solidFill>
                <a:latin typeface="Lato"/>
                <a:ea typeface="Lato"/>
                <a:cs typeface="Lato"/>
                <a:sym typeface="Lato"/>
              </a:rPr>
              <a:t>Link: mpi.org/join</a:t>
            </a:r>
          </a:p>
        </p:txBody>
      </p:sp>
      <p:sp>
        <p:nvSpPr>
          <p:cNvPr id="9" name="TextBox 9"/>
          <p:cNvSpPr txBox="1"/>
          <p:nvPr/>
        </p:nvSpPr>
        <p:spPr>
          <a:xfrm>
            <a:off x="14366332" y="2895895"/>
            <a:ext cx="3508147" cy="6682561"/>
          </a:xfrm>
          <a:prstGeom prst="rect">
            <a:avLst/>
          </a:prstGeom>
        </p:spPr>
        <p:txBody>
          <a:bodyPr wrap="square" lIns="0" tIns="0" rIns="0" bIns="0" rtlCol="0" anchor="t">
            <a:spAutoFit/>
          </a:bodyPr>
          <a:lstStyle/>
          <a:p>
            <a:pPr algn="l">
              <a:lnSpc>
                <a:spcPts val="2844"/>
              </a:lnSpc>
            </a:pPr>
            <a:r>
              <a:rPr lang="en-US" sz="2032" dirty="0">
                <a:solidFill>
                  <a:srgbClr val="0081C7"/>
                </a:solidFill>
                <a:latin typeface="Lato"/>
                <a:ea typeface="Lato"/>
                <a:cs typeface="Lato"/>
                <a:sym typeface="Lato"/>
              </a:rPr>
              <a:t>Image: </a:t>
            </a:r>
            <a:r>
              <a:rPr lang="en-US" sz="2032" dirty="0">
                <a:solidFill>
                  <a:srgbClr val="000000"/>
                </a:solidFill>
                <a:latin typeface="Lato"/>
                <a:ea typeface="Lato"/>
                <a:cs typeface="Lato"/>
                <a:sym typeface="Lato"/>
              </a:rPr>
              <a:t>Top5_Planners-Reason 2_1080x1440.jpg</a:t>
            </a:r>
          </a:p>
          <a:p>
            <a:pPr algn="l">
              <a:lnSpc>
                <a:spcPts val="2844"/>
              </a:lnSpc>
            </a:pPr>
            <a:endParaRPr lang="en-US" sz="2032" dirty="0">
              <a:solidFill>
                <a:srgbClr val="000000"/>
              </a:solidFill>
              <a:latin typeface="Lato"/>
              <a:ea typeface="Lato"/>
              <a:cs typeface="Lato"/>
              <a:sym typeface="Lato"/>
            </a:endParaRPr>
          </a:p>
          <a:p>
            <a:pPr algn="l">
              <a:lnSpc>
                <a:spcPts val="2844"/>
              </a:lnSpc>
            </a:pPr>
            <a:r>
              <a:rPr lang="en-US" sz="2032" dirty="0">
                <a:solidFill>
                  <a:srgbClr val="0081C7"/>
                </a:solidFill>
                <a:latin typeface="Lato"/>
                <a:ea typeface="Lato"/>
                <a:cs typeface="Lato"/>
                <a:sym typeface="Lato"/>
              </a:rPr>
              <a:t>Primary text:</a:t>
            </a:r>
            <a:r>
              <a:rPr lang="en-US" sz="2032" dirty="0">
                <a:solidFill>
                  <a:srgbClr val="000000"/>
                </a:solidFill>
                <a:latin typeface="Lato"/>
                <a:ea typeface="Lato"/>
                <a:cs typeface="Lato"/>
                <a:sym typeface="Lato"/>
              </a:rPr>
              <a:t> One of the best parts of MPI is the community. Build relationships through your local chapter while connecting with meeting and event professionals from around the world who share your passion for the industry. </a:t>
            </a:r>
          </a:p>
          <a:p>
            <a:pPr algn="l">
              <a:lnSpc>
                <a:spcPts val="2844"/>
              </a:lnSpc>
            </a:pPr>
            <a:endParaRPr lang="en-US" sz="2032" dirty="0">
              <a:solidFill>
                <a:srgbClr val="000000"/>
              </a:solidFill>
              <a:latin typeface="Lato"/>
              <a:ea typeface="Lato"/>
              <a:cs typeface="Lato"/>
              <a:sym typeface="Lato"/>
            </a:endParaRPr>
          </a:p>
          <a:p>
            <a:pPr algn="l">
              <a:lnSpc>
                <a:spcPts val="2844"/>
              </a:lnSpc>
            </a:pPr>
            <a:r>
              <a:rPr lang="en-US" sz="2032" dirty="0">
                <a:solidFill>
                  <a:srgbClr val="0081C7"/>
                </a:solidFill>
                <a:latin typeface="Lato"/>
                <a:ea typeface="Lato"/>
                <a:cs typeface="Lato"/>
                <a:sym typeface="Lato"/>
              </a:rPr>
              <a:t>Headline: </a:t>
            </a:r>
            <a:r>
              <a:rPr lang="en-US" sz="2032" dirty="0">
                <a:solidFill>
                  <a:srgbClr val="000000"/>
                </a:solidFill>
                <a:latin typeface="Lato"/>
                <a:ea typeface="Lato"/>
                <a:cs typeface="Lato"/>
                <a:sym typeface="Lato"/>
              </a:rPr>
              <a:t>Grow locally, connect globally</a:t>
            </a:r>
          </a:p>
          <a:p>
            <a:pPr algn="l">
              <a:lnSpc>
                <a:spcPts val="2844"/>
              </a:lnSpc>
            </a:pPr>
            <a:endParaRPr lang="en-US" sz="2032" dirty="0">
              <a:solidFill>
                <a:srgbClr val="000000"/>
              </a:solidFill>
              <a:latin typeface="Lato"/>
              <a:ea typeface="Lato"/>
              <a:cs typeface="Lato"/>
              <a:sym typeface="Lato"/>
            </a:endParaRPr>
          </a:p>
          <a:p>
            <a:pPr algn="l">
              <a:lnSpc>
                <a:spcPts val="2844"/>
              </a:lnSpc>
            </a:pPr>
            <a:r>
              <a:rPr lang="en-US" sz="2032" dirty="0">
                <a:solidFill>
                  <a:srgbClr val="0081C7"/>
                </a:solidFill>
                <a:latin typeface="Lato"/>
                <a:ea typeface="Lato"/>
                <a:cs typeface="Lato"/>
                <a:sym typeface="Lato"/>
              </a:rPr>
              <a:t>CTA button: </a:t>
            </a:r>
            <a:r>
              <a:rPr lang="en-US" sz="2032" dirty="0">
                <a:solidFill>
                  <a:srgbClr val="000000"/>
                </a:solidFill>
                <a:latin typeface="Lato"/>
                <a:ea typeface="Lato"/>
                <a:cs typeface="Lato"/>
                <a:sym typeface="Lato"/>
              </a:rPr>
              <a:t>Join MPI</a:t>
            </a:r>
          </a:p>
          <a:p>
            <a:pPr algn="l">
              <a:lnSpc>
                <a:spcPts val="2844"/>
              </a:lnSpc>
            </a:pPr>
            <a:endParaRPr lang="en-US" sz="2032" dirty="0">
              <a:solidFill>
                <a:srgbClr val="000000"/>
              </a:solidFill>
              <a:latin typeface="Lato"/>
              <a:ea typeface="Lato"/>
              <a:cs typeface="Lato"/>
              <a:sym typeface="Lato"/>
            </a:endParaRPr>
          </a:p>
          <a:p>
            <a:pPr algn="l">
              <a:lnSpc>
                <a:spcPts val="2844"/>
              </a:lnSpc>
              <a:spcBef>
                <a:spcPct val="0"/>
              </a:spcBef>
            </a:pPr>
            <a:r>
              <a:rPr lang="en-US" sz="2032" dirty="0">
                <a:solidFill>
                  <a:srgbClr val="000000"/>
                </a:solidFill>
                <a:latin typeface="Lato"/>
                <a:ea typeface="Lato"/>
                <a:cs typeface="Lato"/>
                <a:sym typeface="Lato"/>
              </a:rPr>
              <a:t>Link: </a:t>
            </a:r>
            <a:r>
              <a:rPr lang="en-US" sz="2032" dirty="0" err="1">
                <a:solidFill>
                  <a:srgbClr val="000000"/>
                </a:solidFill>
                <a:latin typeface="Lato"/>
                <a:ea typeface="Lato"/>
                <a:cs typeface="Lato"/>
                <a:sym typeface="Lato"/>
              </a:rPr>
              <a:t>mpi.org</a:t>
            </a:r>
            <a:r>
              <a:rPr lang="en-US" sz="2032" dirty="0">
                <a:solidFill>
                  <a:srgbClr val="000000"/>
                </a:solidFill>
                <a:latin typeface="Lato"/>
                <a:ea typeface="Lato"/>
                <a:cs typeface="Lato"/>
                <a:sym typeface="Lato"/>
              </a:rPr>
              <a:t>/join</a:t>
            </a:r>
          </a:p>
        </p:txBody>
      </p:sp>
      <p:sp>
        <p:nvSpPr>
          <p:cNvPr id="10" name="TextBox 10"/>
          <p:cNvSpPr txBox="1"/>
          <p:nvPr/>
        </p:nvSpPr>
        <p:spPr>
          <a:xfrm>
            <a:off x="12649200" y="723900"/>
            <a:ext cx="4770793" cy="1004186"/>
          </a:xfrm>
          <a:prstGeom prst="rect">
            <a:avLst/>
          </a:prstGeom>
        </p:spPr>
        <p:txBody>
          <a:bodyPr wrap="square" lIns="0" tIns="0" rIns="0" bIns="0" rtlCol="0" anchor="t">
            <a:spAutoFit/>
          </a:bodyPr>
          <a:lstStyle/>
          <a:p>
            <a:pPr algn="l">
              <a:lnSpc>
                <a:spcPts val="2669"/>
              </a:lnSpc>
              <a:spcBef>
                <a:spcPct val="0"/>
              </a:spcBef>
            </a:pPr>
            <a:r>
              <a:rPr lang="en-US" sz="1906" dirty="0">
                <a:solidFill>
                  <a:srgbClr val="000000"/>
                </a:solidFill>
                <a:latin typeface="Lato"/>
                <a:ea typeface="Lato"/>
                <a:cs typeface="Lato"/>
                <a:sym typeface="Lato"/>
              </a:rPr>
              <a:t>Note: To easily and quickly copy and paste content for the single posts, please locate the Word document in the toolkit.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25628" y="3069054"/>
            <a:ext cx="4527422" cy="6036563"/>
          </a:xfrm>
          <a:custGeom>
            <a:avLst/>
            <a:gdLst/>
            <a:ahLst/>
            <a:cxnLst/>
            <a:rect l="l" t="t" r="r" b="b"/>
            <a:pathLst>
              <a:path w="4527422" h="6036563">
                <a:moveTo>
                  <a:pt x="0" y="0"/>
                </a:moveTo>
                <a:lnTo>
                  <a:pt x="4527422" y="0"/>
                </a:lnTo>
                <a:lnTo>
                  <a:pt x="4527422" y="6036563"/>
                </a:lnTo>
                <a:lnTo>
                  <a:pt x="0" y="6036563"/>
                </a:lnTo>
                <a:lnTo>
                  <a:pt x="0" y="0"/>
                </a:lnTo>
                <a:close/>
              </a:path>
            </a:pathLst>
          </a:custGeom>
          <a:blipFill>
            <a:blip r:embed="rId2"/>
            <a:stretch>
              <a:fillRect/>
            </a:stretch>
          </a:blipFill>
        </p:spPr>
        <p:txBody>
          <a:bodyPr/>
          <a:lstStyle/>
          <a:p>
            <a:endParaRPr lang="en-US"/>
          </a:p>
        </p:txBody>
      </p:sp>
      <p:sp>
        <p:nvSpPr>
          <p:cNvPr id="3" name="Freeform 3"/>
          <p:cNvSpPr/>
          <p:nvPr/>
        </p:nvSpPr>
        <p:spPr>
          <a:xfrm>
            <a:off x="9753600" y="3130107"/>
            <a:ext cx="4527422" cy="6036563"/>
          </a:xfrm>
          <a:custGeom>
            <a:avLst/>
            <a:gdLst/>
            <a:ahLst/>
            <a:cxnLst/>
            <a:rect l="l" t="t" r="r" b="b"/>
            <a:pathLst>
              <a:path w="4527422" h="6036563">
                <a:moveTo>
                  <a:pt x="0" y="0"/>
                </a:moveTo>
                <a:lnTo>
                  <a:pt x="4527422" y="0"/>
                </a:lnTo>
                <a:lnTo>
                  <a:pt x="4527422" y="6036563"/>
                </a:lnTo>
                <a:lnTo>
                  <a:pt x="0" y="6036563"/>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381000" y="723900"/>
            <a:ext cx="11201400" cy="473719"/>
          </a:xfrm>
          <a:prstGeom prst="rect">
            <a:avLst/>
          </a:prstGeom>
        </p:spPr>
        <p:txBody>
          <a:bodyPr wrap="square" lIns="0" tIns="0" rIns="0" bIns="0" rtlCol="0" anchor="t">
            <a:spAutoFit/>
          </a:bodyPr>
          <a:lstStyle/>
          <a:p>
            <a:pPr algn="ctr">
              <a:lnSpc>
                <a:spcPts val="4069"/>
              </a:lnSpc>
              <a:spcBef>
                <a:spcPct val="0"/>
              </a:spcBef>
            </a:pPr>
            <a:r>
              <a:rPr lang="en-US" sz="2906" b="1" dirty="0">
                <a:solidFill>
                  <a:srgbClr val="000000"/>
                </a:solidFill>
                <a:latin typeface="Lato"/>
                <a:ea typeface="Lato"/>
                <a:cs typeface="Lato"/>
                <a:sym typeface="Lato"/>
              </a:rPr>
              <a:t>Chapter Toolkit: Top 5 Reasons - Planner Acquisition Marketing </a:t>
            </a:r>
          </a:p>
        </p:txBody>
      </p:sp>
      <p:sp>
        <p:nvSpPr>
          <p:cNvPr id="5" name="TextBox 5"/>
          <p:cNvSpPr txBox="1"/>
          <p:nvPr/>
        </p:nvSpPr>
        <p:spPr>
          <a:xfrm>
            <a:off x="406528" y="1592021"/>
            <a:ext cx="6918067" cy="405111"/>
          </a:xfrm>
          <a:prstGeom prst="rect">
            <a:avLst/>
          </a:prstGeom>
        </p:spPr>
        <p:txBody>
          <a:bodyPr lIns="0" tIns="0" rIns="0" bIns="0" rtlCol="0" anchor="t">
            <a:spAutoFit/>
          </a:bodyPr>
          <a:lstStyle/>
          <a:p>
            <a:pPr algn="ctr">
              <a:lnSpc>
                <a:spcPts val="3509"/>
              </a:lnSpc>
              <a:spcBef>
                <a:spcPct val="0"/>
              </a:spcBef>
            </a:pPr>
            <a:r>
              <a:rPr lang="en-US" sz="2506" u="sng" dirty="0">
                <a:solidFill>
                  <a:srgbClr val="000000"/>
                </a:solidFill>
                <a:latin typeface="Lato"/>
                <a:ea typeface="Lato"/>
                <a:cs typeface="Lato"/>
                <a:sym typeface="Lato"/>
              </a:rPr>
              <a:t>Facebook and Instagram single post examples</a:t>
            </a:r>
          </a:p>
        </p:txBody>
      </p:sp>
      <p:sp>
        <p:nvSpPr>
          <p:cNvPr id="6" name="TextBox 6"/>
          <p:cNvSpPr txBox="1"/>
          <p:nvPr/>
        </p:nvSpPr>
        <p:spPr>
          <a:xfrm>
            <a:off x="-913497" y="2330624"/>
            <a:ext cx="5403563" cy="431626"/>
          </a:xfrm>
          <a:prstGeom prst="rect">
            <a:avLst/>
          </a:prstGeom>
        </p:spPr>
        <p:txBody>
          <a:bodyPr lIns="0" tIns="0" rIns="0" bIns="0" rtlCol="0" anchor="t">
            <a:spAutoFit/>
          </a:bodyPr>
          <a:lstStyle/>
          <a:p>
            <a:pPr algn="ctr">
              <a:lnSpc>
                <a:spcPts val="3509"/>
              </a:lnSpc>
              <a:spcBef>
                <a:spcPct val="0"/>
              </a:spcBef>
            </a:pPr>
            <a:r>
              <a:rPr lang="en-US" sz="2506" u="sng">
                <a:solidFill>
                  <a:srgbClr val="000000"/>
                </a:solidFill>
                <a:latin typeface="Lato"/>
                <a:ea typeface="Lato"/>
                <a:cs typeface="Lato"/>
                <a:sym typeface="Lato"/>
              </a:rPr>
              <a:t>Sample post 3</a:t>
            </a:r>
          </a:p>
        </p:txBody>
      </p:sp>
      <p:sp>
        <p:nvSpPr>
          <p:cNvPr id="7" name="TextBox 7"/>
          <p:cNvSpPr txBox="1"/>
          <p:nvPr/>
        </p:nvSpPr>
        <p:spPr>
          <a:xfrm>
            <a:off x="8053952" y="2400300"/>
            <a:ext cx="5403563" cy="431626"/>
          </a:xfrm>
          <a:prstGeom prst="rect">
            <a:avLst/>
          </a:prstGeom>
        </p:spPr>
        <p:txBody>
          <a:bodyPr lIns="0" tIns="0" rIns="0" bIns="0" rtlCol="0" anchor="t">
            <a:spAutoFit/>
          </a:bodyPr>
          <a:lstStyle/>
          <a:p>
            <a:pPr algn="ctr">
              <a:lnSpc>
                <a:spcPts val="3509"/>
              </a:lnSpc>
              <a:spcBef>
                <a:spcPct val="0"/>
              </a:spcBef>
            </a:pPr>
            <a:r>
              <a:rPr lang="en-US" sz="2506" u="sng" dirty="0">
                <a:solidFill>
                  <a:srgbClr val="000000"/>
                </a:solidFill>
                <a:latin typeface="Lato"/>
                <a:ea typeface="Lato"/>
                <a:cs typeface="Lato"/>
                <a:sym typeface="Lato"/>
              </a:rPr>
              <a:t>Sample post 4</a:t>
            </a:r>
          </a:p>
        </p:txBody>
      </p:sp>
      <p:sp>
        <p:nvSpPr>
          <p:cNvPr id="8" name="TextBox 8"/>
          <p:cNvSpPr txBox="1"/>
          <p:nvPr/>
        </p:nvSpPr>
        <p:spPr>
          <a:xfrm>
            <a:off x="14554200" y="3100630"/>
            <a:ext cx="3302128" cy="6429068"/>
          </a:xfrm>
          <a:prstGeom prst="rect">
            <a:avLst/>
          </a:prstGeom>
        </p:spPr>
        <p:txBody>
          <a:bodyPr lIns="0" tIns="0" rIns="0" bIns="0" rtlCol="0" anchor="t">
            <a:spAutoFit/>
          </a:bodyPr>
          <a:lstStyle/>
          <a:p>
            <a:pPr algn="l">
              <a:lnSpc>
                <a:spcPts val="2844"/>
              </a:lnSpc>
            </a:pPr>
            <a:r>
              <a:rPr lang="en-US" sz="2032" dirty="0">
                <a:solidFill>
                  <a:srgbClr val="0081C7"/>
                </a:solidFill>
                <a:latin typeface="Lato"/>
                <a:ea typeface="Lato"/>
                <a:cs typeface="Lato"/>
                <a:sym typeface="Lato"/>
              </a:rPr>
              <a:t>Image: </a:t>
            </a:r>
            <a:r>
              <a:rPr lang="en-US" sz="2032" dirty="0">
                <a:solidFill>
                  <a:srgbClr val="000000"/>
                </a:solidFill>
                <a:latin typeface="Lato"/>
                <a:ea typeface="Lato"/>
                <a:cs typeface="Lato"/>
                <a:sym typeface="Lato"/>
              </a:rPr>
              <a:t>Top5_Planners-Reason 4_1080x1440.jpg</a:t>
            </a:r>
          </a:p>
          <a:p>
            <a:pPr algn="l">
              <a:lnSpc>
                <a:spcPts val="2844"/>
              </a:lnSpc>
            </a:pPr>
            <a:endParaRPr lang="en-US" sz="2032" dirty="0">
              <a:solidFill>
                <a:srgbClr val="000000"/>
              </a:solidFill>
              <a:latin typeface="Lato"/>
              <a:ea typeface="Lato"/>
              <a:cs typeface="Lato"/>
              <a:sym typeface="Lato"/>
            </a:endParaRPr>
          </a:p>
          <a:p>
            <a:pPr algn="l">
              <a:lnSpc>
                <a:spcPts val="2844"/>
              </a:lnSpc>
            </a:pPr>
            <a:r>
              <a:rPr lang="en-US" sz="2032" dirty="0">
                <a:solidFill>
                  <a:srgbClr val="0081C7"/>
                </a:solidFill>
                <a:latin typeface="Lato"/>
                <a:ea typeface="Lato"/>
                <a:cs typeface="Lato"/>
                <a:sym typeface="Lato"/>
              </a:rPr>
              <a:t>Primary text: </a:t>
            </a:r>
            <a:r>
              <a:rPr lang="en-US" sz="2032" dirty="0">
                <a:solidFill>
                  <a:srgbClr val="000000"/>
                </a:solidFill>
                <a:latin typeface="Lato"/>
                <a:ea typeface="Lato"/>
                <a:cs typeface="Lato"/>
                <a:sym typeface="Lato"/>
              </a:rPr>
              <a:t>Want to make a bigger impact? MPI offers opportunities to volunteer, share your expertise and help shape the future of the meetings and events industry at both the local and global level. </a:t>
            </a:r>
          </a:p>
          <a:p>
            <a:pPr algn="l">
              <a:lnSpc>
                <a:spcPts val="2844"/>
              </a:lnSpc>
            </a:pPr>
            <a:endParaRPr lang="en-US" sz="2032" dirty="0">
              <a:solidFill>
                <a:srgbClr val="000000"/>
              </a:solidFill>
              <a:latin typeface="Lato"/>
              <a:ea typeface="Lato"/>
              <a:cs typeface="Lato"/>
              <a:sym typeface="Lato"/>
            </a:endParaRPr>
          </a:p>
          <a:p>
            <a:pPr algn="l">
              <a:lnSpc>
                <a:spcPts val="2844"/>
              </a:lnSpc>
            </a:pPr>
            <a:r>
              <a:rPr lang="en-US" sz="2032" dirty="0">
                <a:solidFill>
                  <a:srgbClr val="0081C7"/>
                </a:solidFill>
                <a:latin typeface="Lato"/>
                <a:ea typeface="Lato"/>
                <a:cs typeface="Lato"/>
                <a:sym typeface="Lato"/>
              </a:rPr>
              <a:t>Headline:</a:t>
            </a:r>
            <a:r>
              <a:rPr lang="en-US" sz="2032" dirty="0">
                <a:solidFill>
                  <a:srgbClr val="000000"/>
                </a:solidFill>
                <a:latin typeface="Lato"/>
                <a:ea typeface="Lato"/>
                <a:cs typeface="Lato"/>
                <a:sym typeface="Lato"/>
              </a:rPr>
              <a:t> Lead the industry you love</a:t>
            </a:r>
          </a:p>
          <a:p>
            <a:pPr algn="l">
              <a:lnSpc>
                <a:spcPts val="2844"/>
              </a:lnSpc>
            </a:pPr>
            <a:endParaRPr lang="en-US" sz="2032" dirty="0">
              <a:solidFill>
                <a:srgbClr val="000000"/>
              </a:solidFill>
              <a:latin typeface="Lato"/>
              <a:ea typeface="Lato"/>
              <a:cs typeface="Lato"/>
              <a:sym typeface="Lato"/>
            </a:endParaRPr>
          </a:p>
          <a:p>
            <a:pPr algn="l">
              <a:lnSpc>
                <a:spcPts val="2844"/>
              </a:lnSpc>
            </a:pPr>
            <a:r>
              <a:rPr lang="en-US" sz="2032" dirty="0">
                <a:solidFill>
                  <a:srgbClr val="0081C7"/>
                </a:solidFill>
                <a:latin typeface="Lato"/>
                <a:ea typeface="Lato"/>
                <a:cs typeface="Lato"/>
                <a:sym typeface="Lato"/>
              </a:rPr>
              <a:t>CTA button:</a:t>
            </a:r>
            <a:r>
              <a:rPr lang="en-US" sz="2032" dirty="0">
                <a:solidFill>
                  <a:srgbClr val="000000"/>
                </a:solidFill>
                <a:latin typeface="Lato"/>
                <a:ea typeface="Lato"/>
                <a:cs typeface="Lato"/>
                <a:sym typeface="Lato"/>
              </a:rPr>
              <a:t> Join MPI</a:t>
            </a:r>
          </a:p>
          <a:p>
            <a:pPr algn="l">
              <a:lnSpc>
                <a:spcPts val="2844"/>
              </a:lnSpc>
            </a:pPr>
            <a:endParaRPr lang="en-US" sz="2032" dirty="0">
              <a:solidFill>
                <a:srgbClr val="000000"/>
              </a:solidFill>
              <a:latin typeface="Lato"/>
              <a:ea typeface="Lato"/>
              <a:cs typeface="Lato"/>
              <a:sym typeface="Lato"/>
            </a:endParaRPr>
          </a:p>
          <a:p>
            <a:pPr algn="l">
              <a:lnSpc>
                <a:spcPts val="2844"/>
              </a:lnSpc>
              <a:spcBef>
                <a:spcPct val="0"/>
              </a:spcBef>
            </a:pPr>
            <a:r>
              <a:rPr lang="en-US" sz="2032" dirty="0">
                <a:solidFill>
                  <a:srgbClr val="000000"/>
                </a:solidFill>
                <a:latin typeface="Lato"/>
                <a:ea typeface="Lato"/>
                <a:cs typeface="Lato"/>
                <a:sym typeface="Lato"/>
              </a:rPr>
              <a:t>Link: mpi.org/join</a:t>
            </a:r>
          </a:p>
        </p:txBody>
      </p:sp>
      <p:sp>
        <p:nvSpPr>
          <p:cNvPr id="9" name="TextBox 9"/>
          <p:cNvSpPr txBox="1"/>
          <p:nvPr/>
        </p:nvSpPr>
        <p:spPr>
          <a:xfrm>
            <a:off x="5638800" y="3086100"/>
            <a:ext cx="3302128" cy="6788140"/>
          </a:xfrm>
          <a:prstGeom prst="rect">
            <a:avLst/>
          </a:prstGeom>
        </p:spPr>
        <p:txBody>
          <a:bodyPr lIns="0" tIns="0" rIns="0" bIns="0" rtlCol="0" anchor="t">
            <a:spAutoFit/>
          </a:bodyPr>
          <a:lstStyle/>
          <a:p>
            <a:pPr algn="l">
              <a:lnSpc>
                <a:spcPts val="2844"/>
              </a:lnSpc>
            </a:pPr>
            <a:r>
              <a:rPr lang="en-US" sz="2032" dirty="0">
                <a:solidFill>
                  <a:srgbClr val="0081C7"/>
                </a:solidFill>
                <a:latin typeface="Lato"/>
                <a:ea typeface="Lato"/>
                <a:cs typeface="Lato"/>
                <a:sym typeface="Lato"/>
              </a:rPr>
              <a:t>Image: </a:t>
            </a:r>
            <a:r>
              <a:rPr lang="en-US" sz="2032" dirty="0">
                <a:solidFill>
                  <a:srgbClr val="000000"/>
                </a:solidFill>
                <a:latin typeface="Lato"/>
                <a:ea typeface="Lato"/>
                <a:cs typeface="Lato"/>
                <a:sym typeface="Lato"/>
              </a:rPr>
              <a:t>Top5_Planners-Reason 3_1080x1440.jpg</a:t>
            </a:r>
          </a:p>
          <a:p>
            <a:pPr algn="l">
              <a:lnSpc>
                <a:spcPts val="2844"/>
              </a:lnSpc>
            </a:pPr>
            <a:endParaRPr lang="en-US" sz="2032" dirty="0">
              <a:solidFill>
                <a:srgbClr val="000000"/>
              </a:solidFill>
              <a:latin typeface="Lato"/>
              <a:ea typeface="Lato"/>
              <a:cs typeface="Lato"/>
              <a:sym typeface="Lato"/>
            </a:endParaRPr>
          </a:p>
          <a:p>
            <a:pPr algn="l">
              <a:lnSpc>
                <a:spcPts val="2844"/>
              </a:lnSpc>
            </a:pPr>
            <a:r>
              <a:rPr lang="en-US" sz="2032" dirty="0">
                <a:solidFill>
                  <a:srgbClr val="0081C7"/>
                </a:solidFill>
                <a:latin typeface="Lato"/>
                <a:ea typeface="Lato"/>
                <a:cs typeface="Lato"/>
                <a:sym typeface="Lato"/>
              </a:rPr>
              <a:t>Primary text: </a:t>
            </a:r>
            <a:r>
              <a:rPr lang="en-US" sz="2032" dirty="0">
                <a:solidFill>
                  <a:srgbClr val="000000"/>
                </a:solidFill>
                <a:latin typeface="Lato"/>
                <a:ea typeface="Lato"/>
                <a:cs typeface="Lato"/>
                <a:sym typeface="Lato"/>
              </a:rPr>
              <a:t> From chapter events and online communities to industry gatherings and peer connections, MPI helps you build relationships with people who understand your work and want to see you succeed. </a:t>
            </a:r>
          </a:p>
          <a:p>
            <a:pPr algn="l">
              <a:lnSpc>
                <a:spcPts val="2844"/>
              </a:lnSpc>
            </a:pPr>
            <a:endParaRPr lang="en-US" sz="2032" dirty="0">
              <a:solidFill>
                <a:srgbClr val="000000"/>
              </a:solidFill>
              <a:latin typeface="Lato"/>
              <a:ea typeface="Lato"/>
              <a:cs typeface="Lato"/>
              <a:sym typeface="Lato"/>
            </a:endParaRPr>
          </a:p>
          <a:p>
            <a:pPr algn="l">
              <a:lnSpc>
                <a:spcPts val="2844"/>
              </a:lnSpc>
            </a:pPr>
            <a:r>
              <a:rPr lang="en-US" sz="2032" dirty="0">
                <a:solidFill>
                  <a:srgbClr val="0081C7"/>
                </a:solidFill>
                <a:latin typeface="Lato"/>
                <a:ea typeface="Lato"/>
                <a:cs typeface="Lato"/>
                <a:sym typeface="Lato"/>
              </a:rPr>
              <a:t>Headline: </a:t>
            </a:r>
            <a:r>
              <a:rPr lang="en-US" sz="2032" dirty="0">
                <a:solidFill>
                  <a:srgbClr val="000000"/>
                </a:solidFill>
                <a:latin typeface="Lato"/>
                <a:ea typeface="Lato"/>
                <a:cs typeface="Lato"/>
                <a:sym typeface="Lato"/>
              </a:rPr>
              <a:t>Your people are here</a:t>
            </a:r>
          </a:p>
          <a:p>
            <a:pPr algn="l">
              <a:lnSpc>
                <a:spcPts val="2844"/>
              </a:lnSpc>
            </a:pPr>
            <a:endParaRPr lang="en-US" sz="2032" dirty="0">
              <a:solidFill>
                <a:srgbClr val="000000"/>
              </a:solidFill>
              <a:latin typeface="Lato"/>
              <a:ea typeface="Lato"/>
              <a:cs typeface="Lato"/>
              <a:sym typeface="Lato"/>
            </a:endParaRPr>
          </a:p>
          <a:p>
            <a:pPr algn="l">
              <a:lnSpc>
                <a:spcPts val="2844"/>
              </a:lnSpc>
            </a:pPr>
            <a:r>
              <a:rPr lang="en-US" sz="2032" dirty="0">
                <a:solidFill>
                  <a:srgbClr val="0081C7"/>
                </a:solidFill>
                <a:latin typeface="Lato"/>
                <a:ea typeface="Lato"/>
                <a:cs typeface="Lato"/>
                <a:sym typeface="Lato"/>
              </a:rPr>
              <a:t>CTA button:</a:t>
            </a:r>
            <a:r>
              <a:rPr lang="en-US" sz="2032" dirty="0">
                <a:solidFill>
                  <a:srgbClr val="000000"/>
                </a:solidFill>
                <a:latin typeface="Lato"/>
                <a:ea typeface="Lato"/>
                <a:cs typeface="Lato"/>
                <a:sym typeface="Lato"/>
              </a:rPr>
              <a:t> Join MPI</a:t>
            </a:r>
          </a:p>
          <a:p>
            <a:pPr algn="l">
              <a:lnSpc>
                <a:spcPts val="2844"/>
              </a:lnSpc>
            </a:pPr>
            <a:endParaRPr lang="en-US" sz="2032" dirty="0">
              <a:solidFill>
                <a:srgbClr val="000000"/>
              </a:solidFill>
              <a:latin typeface="Lato"/>
              <a:ea typeface="Lato"/>
              <a:cs typeface="Lato"/>
              <a:sym typeface="Lato"/>
            </a:endParaRPr>
          </a:p>
          <a:p>
            <a:pPr algn="l">
              <a:lnSpc>
                <a:spcPts val="2844"/>
              </a:lnSpc>
              <a:spcBef>
                <a:spcPct val="0"/>
              </a:spcBef>
            </a:pPr>
            <a:r>
              <a:rPr lang="en-US" sz="2032" dirty="0">
                <a:solidFill>
                  <a:srgbClr val="000000"/>
                </a:solidFill>
                <a:latin typeface="Lato"/>
                <a:ea typeface="Lato"/>
                <a:cs typeface="Lato"/>
                <a:sym typeface="Lato"/>
              </a:rPr>
              <a:t>Link: mpi.org/join</a:t>
            </a:r>
          </a:p>
        </p:txBody>
      </p:sp>
      <p:sp>
        <p:nvSpPr>
          <p:cNvPr id="10" name="TextBox 10"/>
          <p:cNvSpPr txBox="1"/>
          <p:nvPr/>
        </p:nvSpPr>
        <p:spPr>
          <a:xfrm>
            <a:off x="12954000" y="723900"/>
            <a:ext cx="4520184" cy="1004186"/>
          </a:xfrm>
          <a:prstGeom prst="rect">
            <a:avLst/>
          </a:prstGeom>
        </p:spPr>
        <p:txBody>
          <a:bodyPr wrap="square" lIns="0" tIns="0" rIns="0" bIns="0" rtlCol="0" anchor="t">
            <a:spAutoFit/>
          </a:bodyPr>
          <a:lstStyle/>
          <a:p>
            <a:pPr algn="l">
              <a:lnSpc>
                <a:spcPts val="2669"/>
              </a:lnSpc>
              <a:spcBef>
                <a:spcPct val="0"/>
              </a:spcBef>
            </a:pPr>
            <a:r>
              <a:rPr lang="en-US" sz="1906" dirty="0">
                <a:solidFill>
                  <a:srgbClr val="000000"/>
                </a:solidFill>
                <a:latin typeface="Lato"/>
                <a:ea typeface="Lato"/>
                <a:cs typeface="Lato"/>
                <a:sym typeface="Lato"/>
              </a:rPr>
              <a:t>Note: To easily and quickly copy and paste content for the single posts, please locate the Word document in the toolkit.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85800" y="438633"/>
            <a:ext cx="11620033" cy="473719"/>
          </a:xfrm>
          <a:prstGeom prst="rect">
            <a:avLst/>
          </a:prstGeom>
        </p:spPr>
        <p:txBody>
          <a:bodyPr wrap="square" lIns="0" tIns="0" rIns="0" bIns="0" rtlCol="0" anchor="t">
            <a:spAutoFit/>
          </a:bodyPr>
          <a:lstStyle/>
          <a:p>
            <a:pPr>
              <a:lnSpc>
                <a:spcPts val="4069"/>
              </a:lnSpc>
              <a:spcBef>
                <a:spcPct val="0"/>
              </a:spcBef>
            </a:pPr>
            <a:r>
              <a:rPr lang="en-US" sz="2906" b="1" dirty="0">
                <a:solidFill>
                  <a:srgbClr val="000000"/>
                </a:solidFill>
                <a:latin typeface="Lato"/>
                <a:ea typeface="Lato"/>
                <a:cs typeface="Lato"/>
                <a:sym typeface="Lato"/>
              </a:rPr>
              <a:t>Chapter Toolkit: Top 5 Reasons - Planner Acquisition Marketing </a:t>
            </a:r>
          </a:p>
        </p:txBody>
      </p:sp>
      <p:sp>
        <p:nvSpPr>
          <p:cNvPr id="3" name="TextBox 3"/>
          <p:cNvSpPr txBox="1"/>
          <p:nvPr/>
        </p:nvSpPr>
        <p:spPr>
          <a:xfrm>
            <a:off x="381000" y="1386106"/>
            <a:ext cx="6918067" cy="405111"/>
          </a:xfrm>
          <a:prstGeom prst="rect">
            <a:avLst/>
          </a:prstGeom>
        </p:spPr>
        <p:txBody>
          <a:bodyPr lIns="0" tIns="0" rIns="0" bIns="0" rtlCol="0" anchor="t">
            <a:spAutoFit/>
          </a:bodyPr>
          <a:lstStyle/>
          <a:p>
            <a:pPr algn="ctr">
              <a:lnSpc>
                <a:spcPts val="3509"/>
              </a:lnSpc>
              <a:spcBef>
                <a:spcPct val="0"/>
              </a:spcBef>
            </a:pPr>
            <a:r>
              <a:rPr lang="en-US" sz="2506" u="sng" dirty="0">
                <a:solidFill>
                  <a:srgbClr val="000000"/>
                </a:solidFill>
                <a:latin typeface="Lato"/>
                <a:ea typeface="Lato"/>
                <a:cs typeface="Lato"/>
                <a:sym typeface="Lato"/>
              </a:rPr>
              <a:t>Facebook and Instagram single post examples</a:t>
            </a:r>
          </a:p>
        </p:txBody>
      </p:sp>
      <p:sp>
        <p:nvSpPr>
          <p:cNvPr id="4" name="TextBox 4"/>
          <p:cNvSpPr txBox="1"/>
          <p:nvPr/>
        </p:nvSpPr>
        <p:spPr>
          <a:xfrm>
            <a:off x="723433" y="2175138"/>
            <a:ext cx="5403563" cy="405047"/>
          </a:xfrm>
          <a:prstGeom prst="rect">
            <a:avLst/>
          </a:prstGeom>
        </p:spPr>
        <p:txBody>
          <a:bodyPr lIns="0" tIns="0" rIns="0" bIns="0" rtlCol="0" anchor="t">
            <a:spAutoFit/>
          </a:bodyPr>
          <a:lstStyle/>
          <a:p>
            <a:pPr>
              <a:lnSpc>
                <a:spcPts val="3509"/>
              </a:lnSpc>
              <a:spcBef>
                <a:spcPct val="0"/>
              </a:spcBef>
            </a:pPr>
            <a:r>
              <a:rPr lang="en-US" sz="2506" u="sng" dirty="0">
                <a:solidFill>
                  <a:srgbClr val="000000"/>
                </a:solidFill>
                <a:latin typeface="Lato"/>
                <a:ea typeface="Lato"/>
                <a:cs typeface="Lato"/>
                <a:sym typeface="Lato"/>
              </a:rPr>
              <a:t>Sample post 5</a:t>
            </a:r>
          </a:p>
        </p:txBody>
      </p:sp>
      <p:sp>
        <p:nvSpPr>
          <p:cNvPr id="5" name="Freeform 5"/>
          <p:cNvSpPr/>
          <p:nvPr/>
        </p:nvSpPr>
        <p:spPr>
          <a:xfrm>
            <a:off x="762000" y="3086100"/>
            <a:ext cx="4527422" cy="6036563"/>
          </a:xfrm>
          <a:custGeom>
            <a:avLst/>
            <a:gdLst/>
            <a:ahLst/>
            <a:cxnLst/>
            <a:rect l="l" t="t" r="r" b="b"/>
            <a:pathLst>
              <a:path w="4527422" h="6036563">
                <a:moveTo>
                  <a:pt x="0" y="0"/>
                </a:moveTo>
                <a:lnTo>
                  <a:pt x="4527422" y="0"/>
                </a:lnTo>
                <a:lnTo>
                  <a:pt x="4527422" y="6036563"/>
                </a:lnTo>
                <a:lnTo>
                  <a:pt x="0" y="6036563"/>
                </a:lnTo>
                <a:lnTo>
                  <a:pt x="0" y="0"/>
                </a:lnTo>
                <a:close/>
              </a:path>
            </a:pathLst>
          </a:custGeom>
          <a:blipFill>
            <a:blip r:embed="rId2"/>
            <a:stretch>
              <a:fillRect/>
            </a:stretch>
          </a:blipFill>
        </p:spPr>
        <p:txBody>
          <a:bodyPr/>
          <a:lstStyle/>
          <a:p>
            <a:endParaRPr lang="en-US"/>
          </a:p>
        </p:txBody>
      </p:sp>
      <p:sp>
        <p:nvSpPr>
          <p:cNvPr id="6" name="TextBox 6"/>
          <p:cNvSpPr txBox="1"/>
          <p:nvPr/>
        </p:nvSpPr>
        <p:spPr>
          <a:xfrm>
            <a:off x="5753100" y="3042940"/>
            <a:ext cx="3604804" cy="6069931"/>
          </a:xfrm>
          <a:prstGeom prst="rect">
            <a:avLst/>
          </a:prstGeom>
        </p:spPr>
        <p:txBody>
          <a:bodyPr wrap="square" lIns="0" tIns="0" rIns="0" bIns="0" rtlCol="0" anchor="t">
            <a:spAutoFit/>
          </a:bodyPr>
          <a:lstStyle/>
          <a:p>
            <a:pPr algn="l">
              <a:lnSpc>
                <a:spcPts val="2844"/>
              </a:lnSpc>
            </a:pPr>
            <a:r>
              <a:rPr lang="en-US" sz="2032" dirty="0">
                <a:solidFill>
                  <a:srgbClr val="0081C7"/>
                </a:solidFill>
                <a:latin typeface="Lato"/>
                <a:ea typeface="Lato"/>
                <a:cs typeface="Lato"/>
                <a:sym typeface="Lato"/>
              </a:rPr>
              <a:t>Image:</a:t>
            </a:r>
            <a:r>
              <a:rPr lang="en-US" sz="2032" dirty="0">
                <a:solidFill>
                  <a:srgbClr val="000000"/>
                </a:solidFill>
                <a:latin typeface="Lato"/>
                <a:ea typeface="Lato"/>
                <a:cs typeface="Lato"/>
                <a:sym typeface="Lato"/>
              </a:rPr>
              <a:t> Top5_Planners-Reason 5_1080x1440.jpg</a:t>
            </a:r>
          </a:p>
          <a:p>
            <a:pPr algn="l">
              <a:lnSpc>
                <a:spcPts val="2844"/>
              </a:lnSpc>
            </a:pPr>
            <a:endParaRPr lang="en-US" sz="2032" dirty="0">
              <a:solidFill>
                <a:srgbClr val="000000"/>
              </a:solidFill>
              <a:latin typeface="Lato"/>
              <a:ea typeface="Lato"/>
              <a:cs typeface="Lato"/>
              <a:sym typeface="Lato"/>
            </a:endParaRPr>
          </a:p>
          <a:p>
            <a:pPr algn="l">
              <a:lnSpc>
                <a:spcPts val="2844"/>
              </a:lnSpc>
            </a:pPr>
            <a:r>
              <a:rPr lang="en-US" sz="2032" dirty="0">
                <a:solidFill>
                  <a:srgbClr val="0081C7"/>
                </a:solidFill>
                <a:latin typeface="Lato"/>
                <a:ea typeface="Lato"/>
                <a:cs typeface="Lato"/>
                <a:sym typeface="Lato"/>
              </a:rPr>
              <a:t>Primary text:</a:t>
            </a:r>
            <a:r>
              <a:rPr lang="en-US" sz="2032" dirty="0">
                <a:solidFill>
                  <a:srgbClr val="000000"/>
                </a:solidFill>
                <a:latin typeface="Lato"/>
                <a:ea typeface="Lato"/>
                <a:cs typeface="Lato"/>
                <a:sym typeface="Lato"/>
              </a:rPr>
              <a:t> The meetings and events industry is constantly evolving. MPI helps you stay informed with industry insights, research, trends and resources that keep you prepared for what's next.</a:t>
            </a:r>
          </a:p>
          <a:p>
            <a:pPr algn="l">
              <a:lnSpc>
                <a:spcPts val="2844"/>
              </a:lnSpc>
            </a:pPr>
            <a:endParaRPr lang="en-US" sz="2032" dirty="0">
              <a:solidFill>
                <a:srgbClr val="000000"/>
              </a:solidFill>
              <a:latin typeface="Lato"/>
              <a:ea typeface="Lato"/>
              <a:cs typeface="Lato"/>
              <a:sym typeface="Lato"/>
            </a:endParaRPr>
          </a:p>
          <a:p>
            <a:pPr algn="l">
              <a:lnSpc>
                <a:spcPts val="2844"/>
              </a:lnSpc>
            </a:pPr>
            <a:r>
              <a:rPr lang="en-US" sz="2032" dirty="0">
                <a:solidFill>
                  <a:srgbClr val="0081C7"/>
                </a:solidFill>
                <a:latin typeface="Lato"/>
                <a:ea typeface="Lato"/>
                <a:cs typeface="Lato"/>
                <a:sym typeface="Lato"/>
              </a:rPr>
              <a:t>Headline:</a:t>
            </a:r>
            <a:r>
              <a:rPr lang="en-US" sz="2032" dirty="0">
                <a:solidFill>
                  <a:srgbClr val="000000"/>
                </a:solidFill>
                <a:latin typeface="Lato"/>
                <a:ea typeface="Lato"/>
                <a:cs typeface="Lato"/>
                <a:sym typeface="Lato"/>
              </a:rPr>
              <a:t> You’re always one step ahead</a:t>
            </a:r>
          </a:p>
          <a:p>
            <a:pPr algn="l">
              <a:lnSpc>
                <a:spcPts val="2844"/>
              </a:lnSpc>
            </a:pPr>
            <a:endParaRPr lang="en-US" sz="2032" dirty="0">
              <a:solidFill>
                <a:srgbClr val="000000"/>
              </a:solidFill>
              <a:latin typeface="Lato"/>
              <a:ea typeface="Lato"/>
              <a:cs typeface="Lato"/>
              <a:sym typeface="Lato"/>
            </a:endParaRPr>
          </a:p>
          <a:p>
            <a:pPr algn="l">
              <a:lnSpc>
                <a:spcPts val="2844"/>
              </a:lnSpc>
            </a:pPr>
            <a:r>
              <a:rPr lang="en-US" sz="2032" dirty="0">
                <a:solidFill>
                  <a:srgbClr val="0081C7"/>
                </a:solidFill>
                <a:latin typeface="Lato"/>
                <a:ea typeface="Lato"/>
                <a:cs typeface="Lato"/>
                <a:sym typeface="Lato"/>
              </a:rPr>
              <a:t>CTA button:</a:t>
            </a:r>
            <a:r>
              <a:rPr lang="en-US" sz="2032" dirty="0">
                <a:solidFill>
                  <a:srgbClr val="000000"/>
                </a:solidFill>
                <a:latin typeface="Lato"/>
                <a:ea typeface="Lato"/>
                <a:cs typeface="Lato"/>
                <a:sym typeface="Lato"/>
              </a:rPr>
              <a:t> Join MPI </a:t>
            </a:r>
          </a:p>
          <a:p>
            <a:pPr algn="l">
              <a:lnSpc>
                <a:spcPts val="2844"/>
              </a:lnSpc>
            </a:pPr>
            <a:endParaRPr lang="en-US" sz="2032" dirty="0">
              <a:solidFill>
                <a:srgbClr val="000000"/>
              </a:solidFill>
              <a:latin typeface="Lato"/>
              <a:ea typeface="Lato"/>
              <a:cs typeface="Lato"/>
              <a:sym typeface="Lato"/>
            </a:endParaRPr>
          </a:p>
          <a:p>
            <a:pPr algn="l">
              <a:lnSpc>
                <a:spcPts val="2844"/>
              </a:lnSpc>
              <a:spcBef>
                <a:spcPct val="0"/>
              </a:spcBef>
            </a:pPr>
            <a:r>
              <a:rPr lang="en-US" sz="2032" dirty="0">
                <a:solidFill>
                  <a:srgbClr val="000000"/>
                </a:solidFill>
                <a:latin typeface="Lato"/>
                <a:ea typeface="Lato"/>
                <a:cs typeface="Lato"/>
                <a:sym typeface="Lato"/>
              </a:rPr>
              <a:t>Link: </a:t>
            </a:r>
            <a:r>
              <a:rPr lang="en-US" sz="2032" dirty="0" err="1">
                <a:solidFill>
                  <a:srgbClr val="000000"/>
                </a:solidFill>
                <a:latin typeface="Lato"/>
                <a:ea typeface="Lato"/>
                <a:cs typeface="Lato"/>
                <a:sym typeface="Lato"/>
              </a:rPr>
              <a:t>mpi.org</a:t>
            </a:r>
            <a:r>
              <a:rPr lang="en-US" sz="2032" dirty="0">
                <a:solidFill>
                  <a:srgbClr val="000000"/>
                </a:solidFill>
                <a:latin typeface="Lato"/>
                <a:ea typeface="Lato"/>
                <a:cs typeface="Lato"/>
                <a:sym typeface="Lato"/>
              </a:rPr>
              <a:t>/join</a:t>
            </a:r>
          </a:p>
        </p:txBody>
      </p:sp>
      <p:sp>
        <p:nvSpPr>
          <p:cNvPr id="7" name="TextBox 7"/>
          <p:cNvSpPr txBox="1"/>
          <p:nvPr/>
        </p:nvSpPr>
        <p:spPr>
          <a:xfrm>
            <a:off x="13106400" y="800100"/>
            <a:ext cx="4289680" cy="1004249"/>
          </a:xfrm>
          <a:prstGeom prst="rect">
            <a:avLst/>
          </a:prstGeom>
        </p:spPr>
        <p:txBody>
          <a:bodyPr wrap="square" lIns="0" tIns="0" rIns="0" bIns="0" rtlCol="0" anchor="t">
            <a:spAutoFit/>
          </a:bodyPr>
          <a:lstStyle/>
          <a:p>
            <a:pPr algn="l">
              <a:lnSpc>
                <a:spcPts val="2669"/>
              </a:lnSpc>
              <a:spcBef>
                <a:spcPct val="0"/>
              </a:spcBef>
            </a:pPr>
            <a:r>
              <a:rPr lang="en-US" sz="1906" i="1" dirty="0">
                <a:solidFill>
                  <a:srgbClr val="000000"/>
                </a:solidFill>
                <a:latin typeface="Lato"/>
                <a:ea typeface="Lato"/>
                <a:cs typeface="Lato"/>
                <a:sym typeface="Lato"/>
              </a:rPr>
              <a:t>Note: To easily and quickly copy and paste content for the single posts, please locate the Word document in the toolkit.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200400" y="2095500"/>
            <a:ext cx="5800423" cy="7507639"/>
          </a:xfrm>
          <a:custGeom>
            <a:avLst/>
            <a:gdLst/>
            <a:ahLst/>
            <a:cxnLst/>
            <a:rect l="l" t="t" r="r" b="b"/>
            <a:pathLst>
              <a:path w="5800423" h="7507639">
                <a:moveTo>
                  <a:pt x="0" y="0"/>
                </a:moveTo>
                <a:lnTo>
                  <a:pt x="5800423" y="0"/>
                </a:lnTo>
                <a:lnTo>
                  <a:pt x="5800423" y="7507639"/>
                </a:lnTo>
                <a:lnTo>
                  <a:pt x="0" y="7507639"/>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990600" y="582384"/>
            <a:ext cx="11924833" cy="473719"/>
          </a:xfrm>
          <a:prstGeom prst="rect">
            <a:avLst/>
          </a:prstGeom>
        </p:spPr>
        <p:txBody>
          <a:bodyPr wrap="square" lIns="0" tIns="0" rIns="0" bIns="0" rtlCol="0" anchor="t">
            <a:spAutoFit/>
          </a:bodyPr>
          <a:lstStyle/>
          <a:p>
            <a:pPr>
              <a:lnSpc>
                <a:spcPts val="4069"/>
              </a:lnSpc>
              <a:spcBef>
                <a:spcPct val="0"/>
              </a:spcBef>
            </a:pPr>
            <a:r>
              <a:rPr lang="en-US" sz="2906" b="1" dirty="0">
                <a:solidFill>
                  <a:srgbClr val="000000"/>
                </a:solidFill>
                <a:latin typeface="Lato"/>
                <a:ea typeface="Lato"/>
                <a:cs typeface="Lato"/>
                <a:sym typeface="Lato"/>
              </a:rPr>
              <a:t>Chapter Toolkit: Top 5 Reasons - Planner Acquisition Marketing </a:t>
            </a:r>
          </a:p>
        </p:txBody>
      </p:sp>
      <p:sp>
        <p:nvSpPr>
          <p:cNvPr id="4" name="TextBox 4"/>
          <p:cNvSpPr txBox="1"/>
          <p:nvPr/>
        </p:nvSpPr>
        <p:spPr>
          <a:xfrm>
            <a:off x="1028700" y="1368450"/>
            <a:ext cx="6918067" cy="431626"/>
          </a:xfrm>
          <a:prstGeom prst="rect">
            <a:avLst/>
          </a:prstGeom>
        </p:spPr>
        <p:txBody>
          <a:bodyPr lIns="0" tIns="0" rIns="0" bIns="0" rtlCol="0" anchor="t">
            <a:spAutoFit/>
          </a:bodyPr>
          <a:lstStyle/>
          <a:p>
            <a:pPr algn="l">
              <a:lnSpc>
                <a:spcPts val="3509"/>
              </a:lnSpc>
              <a:spcBef>
                <a:spcPct val="0"/>
              </a:spcBef>
            </a:pPr>
            <a:r>
              <a:rPr lang="en-US" sz="2506" u="sng">
                <a:solidFill>
                  <a:srgbClr val="000000"/>
                </a:solidFill>
                <a:latin typeface="Lato"/>
                <a:ea typeface="Lato"/>
                <a:cs typeface="Lato"/>
                <a:sym typeface="Lato"/>
              </a:rPr>
              <a:t>One pager</a:t>
            </a:r>
          </a:p>
        </p:txBody>
      </p:sp>
      <p:sp>
        <p:nvSpPr>
          <p:cNvPr id="5" name="TextBox 5"/>
          <p:cNvSpPr txBox="1"/>
          <p:nvPr/>
        </p:nvSpPr>
        <p:spPr>
          <a:xfrm>
            <a:off x="9829800" y="2857500"/>
            <a:ext cx="6544967" cy="1227452"/>
          </a:xfrm>
          <a:prstGeom prst="rect">
            <a:avLst/>
          </a:prstGeom>
        </p:spPr>
        <p:txBody>
          <a:bodyPr wrap="square" lIns="0" tIns="0" rIns="0" bIns="0" rtlCol="0" anchor="t">
            <a:spAutoFit/>
          </a:bodyPr>
          <a:lstStyle/>
          <a:p>
            <a:pPr algn="l">
              <a:lnSpc>
                <a:spcPts val="3264"/>
              </a:lnSpc>
            </a:pPr>
            <a:r>
              <a:rPr lang="en-US" sz="2332" dirty="0">
                <a:solidFill>
                  <a:srgbClr val="000000"/>
                </a:solidFill>
                <a:latin typeface="Lato"/>
                <a:ea typeface="Lato"/>
                <a:cs typeface="Lato"/>
                <a:sym typeface="Lato"/>
              </a:rPr>
              <a:t>File: </a:t>
            </a:r>
          </a:p>
          <a:p>
            <a:pPr algn="l">
              <a:lnSpc>
                <a:spcPts val="3264"/>
              </a:lnSpc>
              <a:spcBef>
                <a:spcPct val="0"/>
              </a:spcBef>
            </a:pPr>
            <a:r>
              <a:rPr lang="en-US" sz="2332" dirty="0">
                <a:solidFill>
                  <a:srgbClr val="000000"/>
                </a:solidFill>
                <a:latin typeface="Lato"/>
                <a:ea typeface="Lato"/>
                <a:cs typeface="Lato"/>
                <a:sym typeface="Lato"/>
              </a:rPr>
              <a:t>Membership-TOP5-EventPlanners-OneSheet_final.pdf</a:t>
            </a:r>
          </a:p>
        </p:txBody>
      </p:sp>
      <p:sp>
        <p:nvSpPr>
          <p:cNvPr id="6" name="TextBox 6"/>
          <p:cNvSpPr txBox="1"/>
          <p:nvPr/>
        </p:nvSpPr>
        <p:spPr>
          <a:xfrm>
            <a:off x="9848446" y="4705499"/>
            <a:ext cx="4605581" cy="1746076"/>
          </a:xfrm>
          <a:prstGeom prst="rect">
            <a:avLst/>
          </a:prstGeom>
        </p:spPr>
        <p:txBody>
          <a:bodyPr wrap="square" lIns="0" tIns="0" rIns="0" bIns="0" rtlCol="0" anchor="t">
            <a:spAutoFit/>
          </a:bodyPr>
          <a:lstStyle/>
          <a:p>
            <a:pPr algn="l">
              <a:lnSpc>
                <a:spcPts val="3509"/>
              </a:lnSpc>
              <a:spcBef>
                <a:spcPct val="0"/>
              </a:spcBef>
            </a:pPr>
            <a:r>
              <a:rPr lang="en-US" sz="2506" dirty="0">
                <a:solidFill>
                  <a:srgbClr val="000000"/>
                </a:solidFill>
                <a:latin typeface="Lato"/>
                <a:ea typeface="Lato"/>
                <a:cs typeface="Lato"/>
                <a:sym typeface="Lato"/>
              </a:rPr>
              <a:t>You can use the PDF as a digital attachment in a email or print them as needed for events.</a:t>
            </a:r>
          </a:p>
          <a:p>
            <a:pPr algn="l">
              <a:lnSpc>
                <a:spcPts val="3509"/>
              </a:lnSpc>
              <a:spcBef>
                <a:spcPct val="0"/>
              </a:spcBef>
            </a:pPr>
            <a:endParaRPr lang="en-US" sz="2506" dirty="0">
              <a:solidFill>
                <a:srgbClr val="000000"/>
              </a:solidFill>
              <a:latin typeface="Lato"/>
              <a:ea typeface="Lato"/>
              <a:cs typeface="Lato"/>
              <a:sym typeface="Lato"/>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4293</TotalTime>
  <Words>996</Words>
  <Application>Microsoft Office PowerPoint</Application>
  <PresentationFormat>Custom</PresentationFormat>
  <Paragraphs>120</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Calibri</vt:lpstr>
      <vt:lpstr>Lato Bold</vt:lpstr>
      <vt:lpstr>Arial</vt:lpstr>
      <vt:lpstr>Lato Italics</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Toolkit: Top 5 Reasons - Planner Acquisition Marketing</dc:title>
  <dc:creator>Christa Schelter</dc:creator>
  <cp:lastModifiedBy>Christa Schelter</cp:lastModifiedBy>
  <cp:revision>5</cp:revision>
  <dcterms:created xsi:type="dcterms:W3CDTF">2006-08-16T00:00:00Z</dcterms:created>
  <dcterms:modified xsi:type="dcterms:W3CDTF">2026-08-11T14:31:36Z</dcterms:modified>
  <dc:identifier>DAHOpPaYXWE</dc:identifier>
</cp:coreProperties>
</file>