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0" r:id="rId5"/>
  </p:sldMasterIdLst>
  <p:notesMasterIdLst>
    <p:notesMasterId r:id="rId30"/>
  </p:notesMasterIdLst>
  <p:handoutMasterIdLst>
    <p:handoutMasterId r:id="rId31"/>
  </p:handoutMasterIdLst>
  <p:sldIdLst>
    <p:sldId id="256" r:id="rId6"/>
    <p:sldId id="258" r:id="rId7"/>
    <p:sldId id="286" r:id="rId8"/>
    <p:sldId id="262" r:id="rId9"/>
    <p:sldId id="260" r:id="rId10"/>
    <p:sldId id="270" r:id="rId11"/>
    <p:sldId id="290" r:id="rId12"/>
    <p:sldId id="287" r:id="rId13"/>
    <p:sldId id="291" r:id="rId14"/>
    <p:sldId id="273" r:id="rId15"/>
    <p:sldId id="281" r:id="rId16"/>
    <p:sldId id="292" r:id="rId17"/>
    <p:sldId id="293" r:id="rId18"/>
    <p:sldId id="288" r:id="rId19"/>
    <p:sldId id="267" r:id="rId20"/>
    <p:sldId id="269" r:id="rId21"/>
    <p:sldId id="263" r:id="rId22"/>
    <p:sldId id="274" r:id="rId23"/>
    <p:sldId id="283" r:id="rId24"/>
    <p:sldId id="276" r:id="rId25"/>
    <p:sldId id="277" r:id="rId26"/>
    <p:sldId id="294" r:id="rId27"/>
    <p:sldId id="279" r:id="rId28"/>
    <p:sldId id="280" r:id="rId2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64" charset="-128"/>
        <a:cs typeface="+mn-cs"/>
      </a:defRPr>
    </a:lvl5pPr>
    <a:lvl6pPr marL="2286000" algn="l" defTabSz="914400" rtl="0" eaLnBrk="1" latinLnBrk="0" hangingPunct="1">
      <a:defRPr sz="2400" kern="1200">
        <a:solidFill>
          <a:schemeClr val="tx1"/>
        </a:solidFill>
        <a:latin typeface="Arial" charset="0"/>
        <a:ea typeface="ＭＳ Ｐゴシック" pitchFamily="-64" charset="-128"/>
        <a:cs typeface="+mn-cs"/>
      </a:defRPr>
    </a:lvl6pPr>
    <a:lvl7pPr marL="2743200" algn="l" defTabSz="914400" rtl="0" eaLnBrk="1" latinLnBrk="0" hangingPunct="1">
      <a:defRPr sz="2400" kern="1200">
        <a:solidFill>
          <a:schemeClr val="tx1"/>
        </a:solidFill>
        <a:latin typeface="Arial" charset="0"/>
        <a:ea typeface="ＭＳ Ｐゴシック" pitchFamily="-64" charset="-128"/>
        <a:cs typeface="+mn-cs"/>
      </a:defRPr>
    </a:lvl7pPr>
    <a:lvl8pPr marL="3200400" algn="l" defTabSz="914400" rtl="0" eaLnBrk="1" latinLnBrk="0" hangingPunct="1">
      <a:defRPr sz="2400" kern="1200">
        <a:solidFill>
          <a:schemeClr val="tx1"/>
        </a:solidFill>
        <a:latin typeface="Arial" charset="0"/>
        <a:ea typeface="ＭＳ Ｐゴシック" pitchFamily="-64" charset="-128"/>
        <a:cs typeface="+mn-cs"/>
      </a:defRPr>
    </a:lvl8pPr>
    <a:lvl9pPr marL="3657600" algn="l" defTabSz="914400" rtl="0" eaLnBrk="1" latinLnBrk="0" hangingPunct="1">
      <a:defRPr sz="2400" kern="1200">
        <a:solidFill>
          <a:schemeClr val="tx1"/>
        </a:solidFill>
        <a:latin typeface="Arial" charset="0"/>
        <a:ea typeface="ＭＳ Ｐゴシック" pitchFamily="-6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A02E"/>
    <a:srgbClr val="A36219"/>
    <a:srgbClr val="37AEEF"/>
    <a:srgbClr val="00A9AD"/>
    <a:srgbClr val="5F8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32" autoAdjust="0"/>
    <p:restoredTop sz="90942" autoAdjust="0"/>
  </p:normalViewPr>
  <p:slideViewPr>
    <p:cSldViewPr>
      <p:cViewPr varScale="1">
        <p:scale>
          <a:sx n="102" d="100"/>
          <a:sy n="102" d="100"/>
        </p:scale>
        <p:origin x="834" y="108"/>
      </p:cViewPr>
      <p:guideLst>
        <p:guide orient="horz" pos="2160"/>
        <p:guide pos="2880"/>
      </p:guideLst>
    </p:cSldViewPr>
  </p:slideViewPr>
  <p:outlineViewPr>
    <p:cViewPr>
      <p:scale>
        <a:sx n="33" d="100"/>
        <a:sy n="33" d="100"/>
      </p:scale>
      <p:origin x="0" y="-110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144" y="108"/>
      </p:cViewPr>
      <p:guideLst>
        <p:guide orient="horz" pos="2931"/>
        <p:guide pos="2211"/>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5" tIns="48328" rIns="96655" bIns="48328"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1" cy="480060"/>
          </a:xfrm>
          <a:prstGeom prst="rect">
            <a:avLst/>
          </a:prstGeom>
        </p:spPr>
        <p:txBody>
          <a:bodyPr vert="horz" lIns="96655" tIns="48328" rIns="96655" bIns="48328" rtlCol="0"/>
          <a:lstStyle>
            <a:lvl1pPr algn="r">
              <a:defRPr sz="1200"/>
            </a:lvl1pPr>
          </a:lstStyle>
          <a:p>
            <a:fld id="{A396F06A-16AB-42F9-BDA5-22C2981D7D95}" type="datetimeFigureOut">
              <a:rPr lang="en-US" smtClean="0"/>
              <a:pPr/>
              <a:t>10/29/2014</a:t>
            </a:fld>
            <a:endParaRPr lang="en-US"/>
          </a:p>
        </p:txBody>
      </p:sp>
      <p:sp>
        <p:nvSpPr>
          <p:cNvPr id="4" name="Footer Placeholder 3"/>
          <p:cNvSpPr>
            <a:spLocks noGrp="1"/>
          </p:cNvSpPr>
          <p:nvPr>
            <p:ph type="ftr" sz="quarter" idx="2"/>
          </p:nvPr>
        </p:nvSpPr>
        <p:spPr>
          <a:xfrm>
            <a:off x="0" y="9119474"/>
            <a:ext cx="3169921" cy="480060"/>
          </a:xfrm>
          <a:prstGeom prst="rect">
            <a:avLst/>
          </a:prstGeom>
        </p:spPr>
        <p:txBody>
          <a:bodyPr vert="horz" lIns="96655" tIns="48328" rIns="96655" bIns="48328"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1" cy="480060"/>
          </a:xfrm>
          <a:prstGeom prst="rect">
            <a:avLst/>
          </a:prstGeom>
        </p:spPr>
        <p:txBody>
          <a:bodyPr vert="horz" lIns="96655" tIns="48328" rIns="96655" bIns="48328" rtlCol="0" anchor="b"/>
          <a:lstStyle>
            <a:lvl1pPr algn="r">
              <a:defRPr sz="1200"/>
            </a:lvl1pPr>
          </a:lstStyle>
          <a:p>
            <a:fld id="{7FD456CA-365C-4A36-B539-AAA0AB9456E2}" type="slidenum">
              <a:rPr lang="en-US" smtClean="0"/>
              <a:pPr/>
              <a:t>‹#›</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1" y="1"/>
            <a:ext cx="3769360" cy="693420"/>
          </a:xfrm>
          <a:prstGeom prst="rect">
            <a:avLst/>
          </a:prstGeom>
          <a:noFill/>
          <a:ln w="9525">
            <a:noFill/>
            <a:miter lim="800000"/>
            <a:headEnd/>
            <a:tailEnd/>
          </a:ln>
          <a:effectLst/>
        </p:spPr>
      </p:pic>
    </p:spTree>
    <p:extLst>
      <p:ext uri="{BB962C8B-B14F-4D97-AF65-F5344CB8AC3E}">
        <p14:creationId xmlns:p14="http://schemas.microsoft.com/office/powerpoint/2010/main" val="28417854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5" tIns="48328" rIns="96655" bIns="48328" rtlCol="0"/>
          <a:lstStyle>
            <a:lvl1pPr algn="l">
              <a:defRPr sz="1200"/>
            </a:lvl1pPr>
          </a:lstStyle>
          <a:p>
            <a:endParaRPr lang="en-US"/>
          </a:p>
        </p:txBody>
      </p:sp>
      <p:sp>
        <p:nvSpPr>
          <p:cNvPr id="3" name="Date Placeholder 2"/>
          <p:cNvSpPr>
            <a:spLocks noGrp="1"/>
          </p:cNvSpPr>
          <p:nvPr>
            <p:ph type="dt" idx="1"/>
          </p:nvPr>
        </p:nvSpPr>
        <p:spPr>
          <a:xfrm>
            <a:off x="4143587" y="0"/>
            <a:ext cx="3169921" cy="480060"/>
          </a:xfrm>
          <a:prstGeom prst="rect">
            <a:avLst/>
          </a:prstGeom>
        </p:spPr>
        <p:txBody>
          <a:bodyPr vert="horz" lIns="96655" tIns="48328" rIns="96655" bIns="48328" rtlCol="0"/>
          <a:lstStyle>
            <a:lvl1pPr algn="r">
              <a:defRPr sz="1200"/>
            </a:lvl1pPr>
          </a:lstStyle>
          <a:p>
            <a:fld id="{077EC09F-56B0-4E86-94D6-B72F090BA58A}" type="datetimeFigureOut">
              <a:rPr lang="en-US" smtClean="0"/>
              <a:pPr/>
              <a:t>10/29/2014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5" tIns="48328" rIns="96655"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554434EE-8F78-45BA-BB6B-9B50DF024018}" type="slidenum">
              <a:rPr lang="en-US" smtClean="0"/>
              <a:pPr/>
              <a:t>‹#›</a:t>
            </a:fld>
            <a:endParaRPr lang="en-US"/>
          </a:p>
        </p:txBody>
      </p:sp>
    </p:spTree>
    <p:extLst>
      <p:ext uri="{BB962C8B-B14F-4D97-AF65-F5344CB8AC3E}">
        <p14:creationId xmlns:p14="http://schemas.microsoft.com/office/powerpoint/2010/main" val="9513506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Conference Call</a:t>
            </a:r>
            <a:r>
              <a:rPr lang="en-US" baseline="0" dirty="0" smtClean="0"/>
              <a:t> etiquette: </a:t>
            </a:r>
          </a:p>
          <a:p>
            <a:pPr marL="241637" indent="-241637">
              <a:buAutoNum type="arabicPeriod"/>
            </a:pPr>
            <a:r>
              <a:rPr lang="en-US" baseline="0" dirty="0" smtClean="0"/>
              <a:t>Mute your phone. A few minutes will be left at the end of this call for questions.</a:t>
            </a:r>
          </a:p>
          <a:p>
            <a:pPr marL="241637" indent="-241637">
              <a:buAutoNum type="arabicPeriod"/>
            </a:pPr>
            <a:endParaRPr lang="en-US" baseline="0" dirty="0" smtClean="0"/>
          </a:p>
          <a:p>
            <a:pPr marL="241637" indent="-241637">
              <a:buAutoNum type="arabicPeriod"/>
            </a:pPr>
            <a:r>
              <a:rPr lang="en-US" baseline="0" dirty="0" smtClean="0"/>
              <a:t>The goal of new member orientation is to provide you with a general overview of many of the benefits offered to our members in order for you to develop a plan to make your membership experience meet your expectations. I often like to refer to MPI as if it was a gym membership.  You have to show up, participate, and continue to come back in order to see the results you desire.</a:t>
            </a:r>
          </a:p>
          <a:p>
            <a:pPr marL="241637" indent="-241637">
              <a:buAutoNum type="arabicPeriod"/>
            </a:pPr>
            <a:endParaRPr lang="en-US" dirty="0"/>
          </a:p>
        </p:txBody>
      </p:sp>
    </p:spTree>
    <p:extLst>
      <p:ext uri="{BB962C8B-B14F-4D97-AF65-F5344CB8AC3E}">
        <p14:creationId xmlns:p14="http://schemas.microsoft.com/office/powerpoint/2010/main" val="171187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Members can post new</a:t>
            </a:r>
            <a:r>
              <a:rPr lang="en-US" baseline="0" dirty="0" smtClean="0"/>
              <a:t> jobs, surf jobs as they are added, or even add your own resume. It’s important to remember that if you are an MPI Member who is looking for a new position, you see jobs instantly, where as non-members see them after two weeks. </a:t>
            </a:r>
            <a:endParaRPr lang="en-US" dirty="0"/>
          </a:p>
        </p:txBody>
      </p:sp>
    </p:spTree>
    <p:extLst>
      <p:ext uri="{BB962C8B-B14F-4D97-AF65-F5344CB8AC3E}">
        <p14:creationId xmlns:p14="http://schemas.microsoft.com/office/powerpoint/2010/main" val="3902116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CMM is like a masters degree for planners. If</a:t>
            </a:r>
            <a:r>
              <a:rPr lang="en-US" baseline="0" dirty="0" smtClean="0"/>
              <a:t> you current have a CMP or a CMM, I would encourage you to jot down this website so you can learn about the new CMM designation. There is a great Q&amp;A online to answer all your questions.</a:t>
            </a:r>
            <a:endParaRPr lang="en-US" dirty="0"/>
          </a:p>
        </p:txBody>
      </p:sp>
    </p:spTree>
    <p:extLst>
      <p:ext uri="{BB962C8B-B14F-4D97-AF65-F5344CB8AC3E}">
        <p14:creationId xmlns:p14="http://schemas.microsoft.com/office/powerpoint/2010/main" val="238537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CMM is like a masters degree for planners. If</a:t>
            </a:r>
            <a:r>
              <a:rPr lang="en-US" baseline="0" dirty="0" smtClean="0"/>
              <a:t> you current have a CMP or a CMM, I would encourage you to jot down this website so you can learn about the new CMM designation. There is a great Q&amp;A online to answer all your questions.</a:t>
            </a:r>
            <a:endParaRPr lang="en-US" dirty="0"/>
          </a:p>
        </p:txBody>
      </p:sp>
    </p:spTree>
    <p:extLst>
      <p:ext uri="{BB962C8B-B14F-4D97-AF65-F5344CB8AC3E}">
        <p14:creationId xmlns:p14="http://schemas.microsoft.com/office/powerpoint/2010/main" val="2525149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CMM is like a masters degree for planners. If</a:t>
            </a:r>
            <a:r>
              <a:rPr lang="en-US" baseline="0" dirty="0" smtClean="0"/>
              <a:t> you current have a CMP or a CMM, I would encourage you to jot down this website so you can learn about the new CMM designation. There is a great Q&amp;A online to answer all your questions.</a:t>
            </a:r>
            <a:endParaRPr lang="en-US" dirty="0"/>
          </a:p>
        </p:txBody>
      </p:sp>
    </p:spTree>
    <p:extLst>
      <p:ext uri="{BB962C8B-B14F-4D97-AF65-F5344CB8AC3E}">
        <p14:creationId xmlns:p14="http://schemas.microsoft.com/office/powerpoint/2010/main" val="112639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MPI Foundation fuels the growth and advancement of MPI members by providing them professional development and career opportunities through grants and scholarships. </a:t>
            </a:r>
            <a:r>
              <a:rPr lang="en-US" sz="1200" b="0" i="0" kern="1200" smtClean="0">
                <a:solidFill>
                  <a:schemeClr val="tx1"/>
                </a:solidFill>
                <a:effectLst/>
                <a:latin typeface="+mn-lt"/>
                <a:ea typeface="+mn-ea"/>
                <a:cs typeface="+mn-cs"/>
              </a:rPr>
              <a:t>The MPI Foundation propels the meeting and event industry forward by funding research initiatives that support the strategic plan of MPI.</a:t>
            </a:r>
            <a:endParaRPr lang="en-US" dirty="0"/>
          </a:p>
        </p:txBody>
      </p:sp>
    </p:spTree>
    <p:extLst>
      <p:ext uri="{BB962C8B-B14F-4D97-AF65-F5344CB8AC3E}">
        <p14:creationId xmlns:p14="http://schemas.microsoft.com/office/powerpoint/2010/main" val="431788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“Meetings Outlook” </a:t>
            </a:r>
            <a:r>
              <a:rPr lang="en-US" baseline="0" dirty="0" smtClean="0"/>
              <a:t>focuses on current and future trends that affect our profession and allows you to adjust your business before issues arise. This is one of the most watched quarterly reports used by executives and independent planners to help them prepare for the future. </a:t>
            </a:r>
            <a:endParaRPr lang="en-US" dirty="0"/>
          </a:p>
        </p:txBody>
      </p:sp>
    </p:spTree>
    <p:extLst>
      <p:ext uri="{BB962C8B-B14F-4D97-AF65-F5344CB8AC3E}">
        <p14:creationId xmlns:p14="http://schemas.microsoft.com/office/powerpoint/2010/main" val="431788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91452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IMEX:</a:t>
            </a:r>
            <a:r>
              <a:rPr lang="en-US" baseline="0" dirty="0" smtClean="0"/>
              <a:t> Strategic partnership to offer professional development at IMEX. </a:t>
            </a:r>
          </a:p>
          <a:p>
            <a:r>
              <a:rPr lang="en-US" baseline="0" dirty="0" smtClean="0"/>
              <a:t>WEC: MPI offers 60 sessions over the three day event. This event draws over 2500 attendees from all over the world each year.</a:t>
            </a:r>
          </a:p>
          <a:p>
            <a:r>
              <a:rPr lang="en-US" baseline="0" dirty="0" smtClean="0"/>
              <a:t>MPI education can also be seen at AIBTM, HSMAI, </a:t>
            </a:r>
            <a:r>
              <a:rPr lang="en-US" baseline="0" dirty="0" err="1" smtClean="0"/>
              <a:t>IncentiveWorks</a:t>
            </a:r>
            <a:r>
              <a:rPr lang="en-US" baseline="0" dirty="0" smtClean="0"/>
              <a:t>, and many more.</a:t>
            </a:r>
          </a:p>
          <a:p>
            <a:endParaRPr lang="en-US" dirty="0"/>
          </a:p>
        </p:txBody>
      </p:sp>
    </p:spTree>
    <p:extLst>
      <p:ext uri="{BB962C8B-B14F-4D97-AF65-F5344CB8AC3E}">
        <p14:creationId xmlns:p14="http://schemas.microsoft.com/office/powerpoint/2010/main" val="2405168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a:t>
            </a:r>
            <a:r>
              <a:rPr lang="en-US" baseline="0" dirty="0" smtClean="0"/>
              <a:t> categories: Individuals, Communities, Organizations</a:t>
            </a:r>
            <a:endParaRPr lang="en-US" dirty="0"/>
          </a:p>
        </p:txBody>
      </p:sp>
    </p:spTree>
    <p:extLst>
      <p:ext uri="{BB962C8B-B14F-4D97-AF65-F5344CB8AC3E}">
        <p14:creationId xmlns:p14="http://schemas.microsoft.com/office/powerpoint/2010/main" val="1551874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1788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Meeting</a:t>
            </a:r>
            <a:r>
              <a:rPr lang="en-US" baseline="0" dirty="0" smtClean="0"/>
              <a:t> Professionals International begin in 1972 by Robert (Buzz) </a:t>
            </a:r>
            <a:r>
              <a:rPr lang="en-US" baseline="0" dirty="0" err="1" smtClean="0"/>
              <a:t>Bartlow</a:t>
            </a:r>
            <a:r>
              <a:rPr lang="en-US" baseline="0" dirty="0" smtClean="0"/>
              <a:t>. 159 charter members came together to share their knowledge on planning meetings and events and talk about the advancement of this profession. That same year the very first MPI chapter was established which was the Rocky Mountain Chapter.</a:t>
            </a:r>
          </a:p>
          <a:p>
            <a:endParaRPr lang="en-US" dirty="0"/>
          </a:p>
        </p:txBody>
      </p:sp>
    </p:spTree>
    <p:extLst>
      <p:ext uri="{BB962C8B-B14F-4D97-AF65-F5344CB8AC3E}">
        <p14:creationId xmlns:p14="http://schemas.microsoft.com/office/powerpoint/2010/main" val="489412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436449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5672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56360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003443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want you to be successful in your first year of membership. Our Member Engagement Team here at the MPI Headquarters</a:t>
            </a:r>
            <a:r>
              <a:rPr lang="en-US" baseline="0" dirty="0" smtClean="0"/>
              <a:t> will be calling you throughout your first year to make sure you are making the most of your membership. Our team wants you to be successful and we will help coach you to optimize your membership experience. If you joined to network with others, we will help you understand all </a:t>
            </a:r>
            <a:r>
              <a:rPr lang="en-US" baseline="0" smtClean="0"/>
              <a:t>the opportunities </a:t>
            </a:r>
            <a:r>
              <a:rPr lang="en-US" baseline="0" dirty="0" smtClean="0"/>
              <a:t>available. </a:t>
            </a:r>
            <a:endParaRPr lang="en-US" dirty="0"/>
          </a:p>
        </p:txBody>
      </p:sp>
    </p:spTree>
    <p:extLst>
      <p:ext uri="{BB962C8B-B14F-4D97-AF65-F5344CB8AC3E}">
        <p14:creationId xmlns:p14="http://schemas.microsoft.com/office/powerpoint/2010/main" val="227350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members plan </a:t>
            </a:r>
            <a:endParaRPr lang="en-US" dirty="0"/>
          </a:p>
        </p:txBody>
      </p:sp>
      <p:sp>
        <p:nvSpPr>
          <p:cNvPr id="4" name="Slide Number Placeholder 3"/>
          <p:cNvSpPr>
            <a:spLocks noGrp="1"/>
          </p:cNvSpPr>
          <p:nvPr>
            <p:ph type="sldNum" sz="quarter" idx="10"/>
          </p:nvPr>
        </p:nvSpPr>
        <p:spPr/>
        <p:txBody>
          <a:bodyPr/>
          <a:lstStyle/>
          <a:p>
            <a:fld id="{554434EE-8F78-45BA-BB6B-9B50DF024018}" type="slidenum">
              <a:rPr lang="en-US" smtClean="0"/>
              <a:pPr/>
              <a:t>3</a:t>
            </a:fld>
            <a:endParaRPr lang="en-US" dirty="0"/>
          </a:p>
        </p:txBody>
      </p:sp>
    </p:spTree>
    <p:extLst>
      <p:ext uri="{BB962C8B-B14F-4D97-AF65-F5344CB8AC3E}">
        <p14:creationId xmlns:p14="http://schemas.microsoft.com/office/powerpoint/2010/main" val="393116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members</a:t>
            </a:r>
            <a:r>
              <a:rPr lang="en-US" baseline="0" dirty="0" smtClean="0"/>
              <a:t> receive benefits provided by the global headquarters in Dallas, Texas and the local chapter you affiliated with. We will review a few of these benefits today. </a:t>
            </a:r>
            <a:endParaRPr lang="en-US" dirty="0"/>
          </a:p>
        </p:txBody>
      </p:sp>
    </p:spTree>
    <p:extLst>
      <p:ext uri="{BB962C8B-B14F-4D97-AF65-F5344CB8AC3E}">
        <p14:creationId xmlns:p14="http://schemas.microsoft.com/office/powerpoint/2010/main" val="70326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Chapters are required to have at least 6 events per year.  </a:t>
            </a:r>
            <a:endParaRPr lang="en-US" dirty="0"/>
          </a:p>
        </p:txBody>
      </p:sp>
    </p:spTree>
    <p:extLst>
      <p:ext uri="{BB962C8B-B14F-4D97-AF65-F5344CB8AC3E}">
        <p14:creationId xmlns:p14="http://schemas.microsoft.com/office/powerpoint/2010/main" val="3205878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922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06539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727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59166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GeneralMPI-PPT_v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04800" y="1676400"/>
            <a:ext cx="7772400" cy="914400"/>
          </a:xfrm>
          <a:prstGeom prst="rect">
            <a:avLst/>
          </a:prstGeom>
        </p:spPr>
        <p:txBody>
          <a:bodyPr/>
          <a:lstStyle>
            <a:lvl1pPr algn="l">
              <a:defRPr kumimoji="0" lang="en-US" sz="4000" b="1" i="0" u="none" strike="noStrike" kern="0" cap="none" spc="0" normalizeH="0" baseline="0" noProof="0" smtClean="0">
                <a:ln>
                  <a:noFill/>
                </a:ln>
                <a:solidFill>
                  <a:srgbClr val="7EA02E"/>
                </a:solidFill>
                <a:effectLst/>
                <a:uLnTx/>
                <a:uFillTx/>
              </a:defRPr>
            </a:lvl1pPr>
          </a:lstStyle>
          <a:p>
            <a:r>
              <a:rPr lang="en-US" dirty="0" smtClean="0"/>
              <a:t>Click to edit Master title style</a:t>
            </a:r>
            <a:br>
              <a:rPr lang="en-US" dirty="0" smtClean="0"/>
            </a:br>
            <a:endParaRPr lang="en-US" dirty="0"/>
          </a:p>
        </p:txBody>
      </p:sp>
      <p:sp>
        <p:nvSpPr>
          <p:cNvPr id="3" name="Subtitle 2"/>
          <p:cNvSpPr>
            <a:spLocks noGrp="1"/>
          </p:cNvSpPr>
          <p:nvPr>
            <p:ph type="subTitle" idx="1" hasCustomPrompt="1"/>
          </p:nvPr>
        </p:nvSpPr>
        <p:spPr>
          <a:xfrm>
            <a:off x="304800" y="2590800"/>
            <a:ext cx="8382000" cy="914400"/>
          </a:xfrm>
          <a:prstGeom prst="rect">
            <a:avLst/>
          </a:prstGeom>
        </p:spPr>
        <p:txBody>
          <a:bodyPr/>
          <a:lstStyle>
            <a:lvl1pPr marL="0" indent="0" algn="l">
              <a:buNone/>
              <a:defRPr sz="2400" b="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Presented by</a:t>
            </a:r>
          </a:p>
          <a:p>
            <a:r>
              <a:rPr lang="en-US" dirty="0" smtClean="0"/>
              <a:t>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19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38068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986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1EF7D25-541D-4BE8-8E84-BDB42D47FF40}" type="slidenum">
              <a:rPr lang="en-US"/>
              <a:pPr/>
              <a:t>‹#›</a:t>
            </a:fld>
            <a:endParaRPr lang="en-U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solidFill>
                  <a:srgbClr val="7EA02E"/>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a:buClr>
                <a:srgbClr val="5F8939"/>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524FA4B5-3486-4E3A-9C83-3FCF76EEFB38}" type="slidenum">
              <a:rPr lang="en-US"/>
              <a:pPr/>
              <a:t>‹#›</a:t>
            </a:fld>
            <a:endParaRPr lang="en-US"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440362"/>
          </a:xfrm>
          <a:prstGeom prst="rect">
            <a:avLst/>
          </a:prstGeom>
        </p:spPr>
        <p:txBody>
          <a:bodyPr vert="eaVert"/>
          <a:lstStyle>
            <a:lvl1pPr algn="l">
              <a:defRPr>
                <a:solidFill>
                  <a:srgbClr val="7EA02E"/>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440362"/>
          </a:xfrm>
          <a:prstGeom prst="rect">
            <a:avLst/>
          </a:prstGeom>
        </p:spPr>
        <p:txBody>
          <a:bodyPr vert="eaVert"/>
          <a:lstStyle>
            <a:lvl1pPr>
              <a:buClr>
                <a:srgbClr val="5F8939"/>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A160FBAC-0671-42FE-9325-61C78D68919A}" type="slidenum">
              <a:rPr lang="en-US"/>
              <a:pPr/>
              <a:t>‹#›</a:t>
            </a:fld>
            <a:endParaRPr lang="en-US"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524395"/>
          </a:xfrm>
          <a:prstGeom prst="rect">
            <a:avLst/>
          </a:prstGeom>
        </p:spPr>
        <p:txBody>
          <a:bodyPr/>
          <a:lstStyle>
            <a:lvl1pPr algn="l">
              <a:defRPr sz="3200">
                <a:solidFill>
                  <a:srgbClr val="7EA02E"/>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vl1pPr>
          </a:lstStyle>
          <a:p>
            <a:fld id="{C626F0F3-96A8-4080-AE67-3B6E4F4467E9}" type="slidenum">
              <a:rPr lang="en-US"/>
              <a:pPr/>
              <a:t>‹#›</a:t>
            </a:fld>
            <a:endParaRPr lang="en-US" sz="1400"/>
          </a:p>
        </p:txBody>
      </p:sp>
      <p:sp>
        <p:nvSpPr>
          <p:cNvPr id="3" name="Content Placeholder 2"/>
          <p:cNvSpPr>
            <a:spLocks noGrp="1"/>
          </p:cNvSpPr>
          <p:nvPr>
            <p:ph idx="1"/>
          </p:nvPr>
        </p:nvSpPr>
        <p:spPr>
          <a:xfrm>
            <a:off x="457200" y="2239963"/>
            <a:ext cx="8229600" cy="3551238"/>
          </a:xfrm>
          <a:prstGeom prst="rect">
            <a:avLst/>
          </a:prstGeom>
          <a:noFill/>
        </p:spPr>
        <p:txBody>
          <a:bodyPr/>
          <a:lstStyle>
            <a:lvl1pPr>
              <a:buClr>
                <a:srgbClr val="A36219"/>
              </a:buClr>
              <a:defRPr sz="2800"/>
            </a:lvl1pPr>
            <a:lvl2pPr>
              <a:defRPr sz="2400"/>
            </a:lvl2pPr>
            <a:lvl3pPr>
              <a:buClr>
                <a:srgbClr val="A36219"/>
              </a:buCl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3955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9226F-39FB-8640-AFCE-8C231D3DE9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a:lvl1pPr>
          </a:lstStyle>
          <a:p>
            <a:fld id="{C626F0F3-96A8-4080-AE67-3B6E4F4467E9}" type="slidenum">
              <a:rPr lang="en-US"/>
              <a:pPr/>
              <a:t>‹#›</a:t>
            </a:fld>
            <a:endParaRPr lang="en-US" sz="1400"/>
          </a:p>
        </p:txBody>
      </p:sp>
      <p:sp>
        <p:nvSpPr>
          <p:cNvPr id="10" name="Title 1"/>
          <p:cNvSpPr>
            <a:spLocks noGrp="1"/>
          </p:cNvSpPr>
          <p:nvPr>
            <p:ph type="title"/>
          </p:nvPr>
        </p:nvSpPr>
        <p:spPr>
          <a:xfrm>
            <a:off x="457200" y="1371600"/>
            <a:ext cx="8229600" cy="524395"/>
          </a:xfrm>
          <a:prstGeom prst="rect">
            <a:avLst/>
          </a:prstGeom>
        </p:spPr>
        <p:txBody>
          <a:bodyPr/>
          <a:lstStyle>
            <a:lvl1pPr algn="l">
              <a:defRPr sz="3200">
                <a:solidFill>
                  <a:srgbClr val="7EA02E"/>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2239963"/>
            <a:ext cx="8229600" cy="3551238"/>
          </a:xfrm>
          <a:prstGeom prst="rect">
            <a:avLst/>
          </a:prstGeom>
          <a:noFill/>
        </p:spPr>
        <p:txBody>
          <a:bodyPr/>
          <a:lstStyle>
            <a:lvl1pPr>
              <a:buClr>
                <a:srgbClr val="A36219"/>
              </a:buClr>
              <a:defRPr sz="2800"/>
            </a:lvl1pPr>
            <a:lvl2pPr>
              <a:defRPr sz="2400"/>
            </a:lvl2pPr>
            <a:lvl3pPr>
              <a:buClr>
                <a:srgbClr val="A36219"/>
              </a:buCl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1362075"/>
          </a:xfrm>
          <a:prstGeom prst="rect">
            <a:avLst/>
          </a:prstGeom>
        </p:spPr>
        <p:txBody>
          <a:bodyPr anchor="t"/>
          <a:lstStyle>
            <a:lvl1pPr algn="l">
              <a:defRPr sz="4000" b="1" cap="all">
                <a:solidFill>
                  <a:srgbClr val="7EA02E"/>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vl1pPr>
          </a:lstStyle>
          <a:p>
            <a:fld id="{145F199B-1299-42F2-BD84-450979DD38B5}" type="slidenum">
              <a:rPr lang="en-US"/>
              <a:pPr/>
              <a:t>‹#›</a:t>
            </a:fld>
            <a:endParaRPr lang="en-US" sz="1400"/>
          </a:p>
        </p:txBody>
      </p:sp>
      <p:sp>
        <p:nvSpPr>
          <p:cNvPr id="11" name="Text Placeholder 10"/>
          <p:cNvSpPr>
            <a:spLocks noGrp="1"/>
          </p:cNvSpPr>
          <p:nvPr>
            <p:ph type="body" sz="quarter" idx="11"/>
          </p:nvPr>
        </p:nvSpPr>
        <p:spPr>
          <a:xfrm>
            <a:off x="685800" y="2819400"/>
            <a:ext cx="7848600" cy="1066800"/>
          </a:xfrm>
          <a:prstGeom prst="rect">
            <a:avLst/>
          </a:prstGeom>
        </p:spPr>
        <p:txBody>
          <a:bodyPr vert="horz"/>
          <a:lstStyle>
            <a:lvl1pPr marL="0" indent="0">
              <a:buNone/>
              <a:defRPr/>
            </a:lvl1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prstGeom prst="rect">
            <a:avLst/>
          </a:prstGeom>
        </p:spPr>
        <p:txBody>
          <a:bodyPr/>
          <a:lstStyle>
            <a:lvl1pPr algn="l">
              <a:defRPr sz="3200">
                <a:solidFill>
                  <a:srgbClr val="7EA02E"/>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19200"/>
            <a:ext cx="4038600" cy="4495801"/>
          </a:xfrm>
          <a:prstGeom prst="rect">
            <a:avLst/>
          </a:prstGeom>
        </p:spPr>
        <p:txBody>
          <a:bodyPr/>
          <a:lstStyle>
            <a:lvl1pPr>
              <a:buClr>
                <a:srgbClr val="A36219"/>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19200"/>
            <a:ext cx="4038600" cy="4495801"/>
          </a:xfrm>
          <a:prstGeom prst="rect">
            <a:avLst/>
          </a:prstGeom>
        </p:spPr>
        <p:txBody>
          <a:bodyPr/>
          <a:lstStyle>
            <a:lvl1pPr>
              <a:buClr>
                <a:srgbClr val="A36219"/>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lvl1pPr>
              <a:defRPr/>
            </a:lvl1pPr>
          </a:lstStyle>
          <a:p>
            <a:fld id="{E49B1628-C17C-4577-AB09-63991E7711F4}" type="slidenum">
              <a:rPr lang="en-US"/>
              <a:pPr/>
              <a:t>‹#›</a:t>
            </a:fld>
            <a:endParaRPr lang="en-US"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prstGeom prst="rect">
            <a:avLst/>
          </a:prstGeom>
        </p:spPr>
        <p:txBody>
          <a:bodyPr/>
          <a:lstStyle>
            <a:lvl1pPr algn="l">
              <a:defRPr sz="3200">
                <a:solidFill>
                  <a:srgbClr val="7EA02E"/>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1916112"/>
            <a:ext cx="4040188" cy="3951288"/>
          </a:xfrm>
          <a:prstGeom prst="rect">
            <a:avLst/>
          </a:prstGeom>
        </p:spPr>
        <p:txBody>
          <a:bodyPr/>
          <a:lstStyle>
            <a:lvl1pPr>
              <a:buClr>
                <a:srgbClr val="A36219"/>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5000"/>
            <a:ext cx="4041775" cy="3951288"/>
          </a:xfrm>
          <a:prstGeom prst="rect">
            <a:avLst/>
          </a:prstGeom>
        </p:spPr>
        <p:txBody>
          <a:bodyPr/>
          <a:lstStyle>
            <a:lvl1pPr>
              <a:buClr>
                <a:srgbClr val="A36219"/>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fld id="{146B9A49-9EA7-40E9-805F-036FF010F288}" type="slidenum">
              <a:rPr lang="en-US"/>
              <a:pPr/>
              <a:t>‹#›</a:t>
            </a:fld>
            <a:endParaRPr lang="en-US"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457200" y="1371600"/>
            <a:ext cx="8229600" cy="524395"/>
          </a:xfrm>
          <a:prstGeom prst="rect">
            <a:avLst/>
          </a:prstGeom>
        </p:spPr>
        <p:txBody>
          <a:bodyPr/>
          <a:lstStyle>
            <a:lvl1pPr algn="l">
              <a:defRPr sz="3200">
                <a:solidFill>
                  <a:srgbClr val="7EA02E"/>
                </a:solidFill>
              </a:defRPr>
            </a:lvl1pPr>
          </a:lstStyle>
          <a:p>
            <a:r>
              <a:rPr lang="en-US" dirty="0" smtClean="0"/>
              <a:t>Click to edit Master title style</a:t>
            </a:r>
            <a:endParaRPr lang="en-US" dirty="0"/>
          </a:p>
        </p:txBody>
      </p:sp>
      <p:sp>
        <p:nvSpPr>
          <p:cNvPr id="13" name="Content Placeholder 2"/>
          <p:cNvSpPr>
            <a:spLocks noGrp="1"/>
          </p:cNvSpPr>
          <p:nvPr>
            <p:ph idx="1"/>
          </p:nvPr>
        </p:nvSpPr>
        <p:spPr>
          <a:xfrm>
            <a:off x="457200" y="2239963"/>
            <a:ext cx="8229600" cy="3551238"/>
          </a:xfrm>
          <a:prstGeom prst="rect">
            <a:avLst/>
          </a:prstGeom>
          <a:noFill/>
        </p:spPr>
        <p:txBody>
          <a:bodyPr/>
          <a:lstStyle>
            <a:lvl1pPr>
              <a:buClr>
                <a:srgbClr val="A36219"/>
              </a:buClr>
              <a:defRPr sz="2800"/>
            </a:lvl1pPr>
            <a:lvl2pPr>
              <a:defRPr sz="2400"/>
            </a:lvl2pPr>
            <a:lvl3pPr>
              <a:buClr>
                <a:srgbClr val="A36219"/>
              </a:buCl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309BDCE-2D2B-4A2E-93F8-995001DE746D}" type="slidenum">
              <a:rPr lang="en-US"/>
              <a:pPr/>
              <a:t>‹#›</a:t>
            </a:fld>
            <a:endParaRPr lang="en-US"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7EA02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81400" y="304801"/>
            <a:ext cx="5111750" cy="5334000"/>
          </a:xfrm>
          <a:prstGeom prst="rect">
            <a:avLst/>
          </a:prstGeom>
        </p:spPr>
        <p:txBody>
          <a:bodyPr/>
          <a:lstStyle>
            <a:lvl1pPr>
              <a:buClr>
                <a:srgbClr val="5F8939"/>
              </a:buCl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2037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9F8C8AF-4623-4AF1-8759-942A1DFFAE0F}" type="slidenum">
              <a:rPr lang="en-US"/>
              <a:pPr/>
              <a:t>‹#›</a:t>
            </a:fld>
            <a:endParaRPr lang="en-US"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lvl1pPr>
          </a:lstStyle>
          <a:p>
            <a:fld id="{FC81E3F4-FD43-4565-BA1D-C55B5E9C6411}" type="slidenum">
              <a:rPr lang="en-US"/>
              <a:pPr/>
              <a:t>‹#›</a:t>
            </a:fld>
            <a:endParaRPr lang="en-US" sz="1400"/>
          </a:p>
        </p:txBody>
      </p:sp>
      <p:pic>
        <p:nvPicPr>
          <p:cNvPr id="3" name="Picture 2" descr="GeneralMPI-PPT_v1-1.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64" charset="-128"/>
        </a:defRPr>
      </a:lvl2pPr>
      <a:lvl3pPr algn="ctr" rtl="0" fontAlgn="base">
        <a:spcBef>
          <a:spcPct val="0"/>
        </a:spcBef>
        <a:spcAft>
          <a:spcPct val="0"/>
        </a:spcAft>
        <a:defRPr sz="4400">
          <a:solidFill>
            <a:schemeClr val="tx2"/>
          </a:solidFill>
          <a:latin typeface="Arial" charset="0"/>
          <a:ea typeface="ＭＳ Ｐゴシック" pitchFamily="-64" charset="-128"/>
        </a:defRPr>
      </a:lvl3pPr>
      <a:lvl4pPr algn="ctr" rtl="0" fontAlgn="base">
        <a:spcBef>
          <a:spcPct val="0"/>
        </a:spcBef>
        <a:spcAft>
          <a:spcPct val="0"/>
        </a:spcAft>
        <a:defRPr sz="4400">
          <a:solidFill>
            <a:schemeClr val="tx2"/>
          </a:solidFill>
          <a:latin typeface="Arial" charset="0"/>
          <a:ea typeface="ＭＳ Ｐゴシック" pitchFamily="-64" charset="-128"/>
        </a:defRPr>
      </a:lvl4pPr>
      <a:lvl5pPr algn="ctr" rtl="0" fontAlgn="base">
        <a:spcBef>
          <a:spcPct val="0"/>
        </a:spcBef>
        <a:spcAft>
          <a:spcPct val="0"/>
        </a:spcAft>
        <a:defRPr sz="4400">
          <a:solidFill>
            <a:schemeClr val="tx2"/>
          </a:solidFill>
          <a:latin typeface="Arial" charset="0"/>
          <a:ea typeface="ＭＳ Ｐゴシック" pitchFamily="-64" charset="-128"/>
        </a:defRPr>
      </a:lvl5pPr>
      <a:lvl6pPr marL="457200" algn="ctr" rtl="0" fontAlgn="base">
        <a:spcBef>
          <a:spcPct val="0"/>
        </a:spcBef>
        <a:spcAft>
          <a:spcPct val="0"/>
        </a:spcAft>
        <a:defRPr sz="4400">
          <a:solidFill>
            <a:schemeClr val="tx2"/>
          </a:solidFill>
          <a:latin typeface="Arial" charset="0"/>
          <a:ea typeface="ＭＳ Ｐゴシック" pitchFamily="-64" charset="-128"/>
        </a:defRPr>
      </a:lvl6pPr>
      <a:lvl7pPr marL="914400" algn="ctr" rtl="0" fontAlgn="base">
        <a:spcBef>
          <a:spcPct val="0"/>
        </a:spcBef>
        <a:spcAft>
          <a:spcPct val="0"/>
        </a:spcAft>
        <a:defRPr sz="4400">
          <a:solidFill>
            <a:schemeClr val="tx2"/>
          </a:solidFill>
          <a:latin typeface="Arial" charset="0"/>
          <a:ea typeface="ＭＳ Ｐゴシック" pitchFamily="-64" charset="-128"/>
        </a:defRPr>
      </a:lvl7pPr>
      <a:lvl8pPr marL="1371600" algn="ctr" rtl="0" fontAlgn="base">
        <a:spcBef>
          <a:spcPct val="0"/>
        </a:spcBef>
        <a:spcAft>
          <a:spcPct val="0"/>
        </a:spcAft>
        <a:defRPr sz="4400">
          <a:solidFill>
            <a:schemeClr val="tx2"/>
          </a:solidFill>
          <a:latin typeface="Arial" charset="0"/>
          <a:ea typeface="ＭＳ Ｐゴシック" pitchFamily="-64" charset="-128"/>
        </a:defRPr>
      </a:lvl8pPr>
      <a:lvl9pPr marL="1828800" algn="ctr" rtl="0" fontAlgn="base">
        <a:spcBef>
          <a:spcPct val="0"/>
        </a:spcBef>
        <a:spcAft>
          <a:spcPct val="0"/>
        </a:spcAft>
        <a:defRPr sz="4400">
          <a:solidFill>
            <a:schemeClr val="tx2"/>
          </a:solidFill>
          <a:latin typeface="Arial" charset="0"/>
          <a:ea typeface="ＭＳ Ｐゴシック" pitchFamily="-6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9226F-39FB-8640-AFCE-8C231D3DE9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g.adspeed.net/ad.php?do=clk&amp;aid=68711&amp;zid=21211&amp;t=1255441813&amp;auth=608C614B7B"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www.mpiweb.org/CM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www.mpiweb.org/Foundation/Home" TargetMode="Externa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hyperlink" Target="http://www.mpiweb.org/meetingsoutloo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hyperlink" Target="http://www.mpiweb.org/Education/CM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hyperlink" Target="http://www.mpiweb.org/forward"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mpiweb.org/Portal/Research/SMM/SMMLibrary"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hyperlink" Target="http://www.mpiweb.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www.mpiweb.org/Membership/Directory" TargetMode="External"/><Relationship Id="rId4" Type="http://schemas.openxmlformats.org/officeDocument/2006/relationships/hyperlink" Target="http://www.mpiweb.org/Membership/Directory?source=leftna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ww.mpiweb.org/Magazin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neralMPI-PPT_v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1" y="0"/>
            <a:ext cx="9144000" cy="6858000"/>
          </a:xfrm>
          <a:prstGeom prst="rect">
            <a:avLst/>
          </a:prstGeom>
        </p:spPr>
      </p:pic>
      <p:sp>
        <p:nvSpPr>
          <p:cNvPr id="2053" name="Text Box 5"/>
          <p:cNvSpPr txBox="1">
            <a:spLocks noChangeArrowheads="1"/>
          </p:cNvSpPr>
          <p:nvPr/>
        </p:nvSpPr>
        <p:spPr bwMode="auto">
          <a:xfrm>
            <a:off x="2381250" y="3545741"/>
            <a:ext cx="4381500" cy="1077218"/>
          </a:xfrm>
          <a:prstGeom prst="rect">
            <a:avLst/>
          </a:prstGeom>
          <a:noFill/>
          <a:ln w="9525">
            <a:noFill/>
            <a:miter lim="800000"/>
            <a:headEnd/>
            <a:tailEnd/>
          </a:ln>
        </p:spPr>
        <p:txBody>
          <a:bodyPr wrap="square">
            <a:spAutoFit/>
          </a:bodyPr>
          <a:lstStyle/>
          <a:p>
            <a:pPr algn="ctr"/>
            <a:endParaRPr lang="en-US" sz="3200" b="1" dirty="0" smtClean="0"/>
          </a:p>
          <a:p>
            <a:pPr algn="ctr"/>
            <a:r>
              <a:rPr lang="en-US" sz="3200" b="1" dirty="0" smtClean="0">
                <a:latin typeface="Arial Narrow" panose="020B0606020202030204" pitchFamily="34" charset="0"/>
              </a:rPr>
              <a:t>YOUR PATH TO SUCCESS</a:t>
            </a:r>
            <a:endParaRPr lang="en-US" sz="3200" dirty="0">
              <a:latin typeface="Arial Narrow" panose="020B060602020203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093566"/>
            <a:ext cx="8686800" cy="13354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b="11234"/>
          <a:stretch>
            <a:fillRect/>
          </a:stretch>
        </p:blipFill>
        <p:spPr bwMode="auto">
          <a:xfrm>
            <a:off x="1714500" y="762000"/>
            <a:ext cx="5562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544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914400"/>
          </a:xfrm>
        </p:spPr>
        <p:txBody>
          <a:bodyPr/>
          <a:lstStyle/>
          <a:p>
            <a:r>
              <a:rPr lang="en-US" dirty="0" smtClean="0">
                <a:solidFill>
                  <a:srgbClr val="7EA02E"/>
                </a:solidFill>
              </a:rPr>
              <a:t>CMM Designation Program</a:t>
            </a:r>
            <a:endParaRPr lang="en-US" dirty="0">
              <a:solidFill>
                <a:srgbClr val="7EA02E"/>
              </a:solidFill>
            </a:endParaRPr>
          </a:p>
        </p:txBody>
      </p:sp>
      <p:sp>
        <p:nvSpPr>
          <p:cNvPr id="3" name="Subtitle 2"/>
          <p:cNvSpPr>
            <a:spLocks noGrp="1"/>
          </p:cNvSpPr>
          <p:nvPr>
            <p:ph type="subTitle" idx="1"/>
          </p:nvPr>
        </p:nvSpPr>
        <p:spPr>
          <a:xfrm>
            <a:off x="152399" y="1143000"/>
            <a:ext cx="4154487" cy="4648200"/>
          </a:xfrm>
        </p:spPr>
        <p:txBody>
          <a:bodyPr/>
          <a:lstStyle/>
          <a:p>
            <a:r>
              <a:rPr lang="en-US" altLang="en-US" sz="1800" dirty="0" smtClean="0"/>
              <a:t> </a:t>
            </a:r>
          </a:p>
          <a:p>
            <a:pPr>
              <a:buFontTx/>
              <a:buChar char="•"/>
            </a:pPr>
            <a:r>
              <a:rPr lang="en-US" altLang="en-US" sz="2000" dirty="0" smtClean="0"/>
              <a:t>Joint program with Global Business Travel Association (GBTA) &amp; MPI</a:t>
            </a:r>
          </a:p>
          <a:p>
            <a:pPr>
              <a:buFontTx/>
              <a:buChar char="•"/>
            </a:pPr>
            <a:r>
              <a:rPr lang="en-US" altLang="en-US" sz="2000" dirty="0" smtClean="0"/>
              <a:t> First and only collaborative designation for meeting and travel professionals.</a:t>
            </a:r>
            <a:endParaRPr lang="en-US" altLang="en-US" sz="2000" dirty="0"/>
          </a:p>
          <a:p>
            <a:r>
              <a:rPr lang="en-US" altLang="en-US" sz="2000" dirty="0" smtClean="0"/>
              <a:t>• Learn critical business skills like risk mitigation, business analytics and compliance, strategic negotiation and more.</a:t>
            </a:r>
          </a:p>
          <a:p>
            <a:endParaRPr lang="en-US" altLang="en-US" sz="1800" i="1" dirty="0" smtClean="0"/>
          </a:p>
          <a:p>
            <a:pPr algn="ctr"/>
            <a:r>
              <a:rPr lang="en-US" altLang="en-US" sz="1800" i="1" dirty="0" smtClean="0"/>
              <a:t>More details at </a:t>
            </a:r>
            <a:r>
              <a:rPr lang="en-US" altLang="en-US" sz="1800" i="1" dirty="0" smtClean="0">
                <a:hlinkClick r:id="rId3"/>
              </a:rPr>
              <a:t>www.mpiweb.org/CMM</a:t>
            </a:r>
            <a:endParaRPr lang="en-US" altLang="en-US" sz="1800" i="1" dirty="0" smtClean="0"/>
          </a:p>
          <a:p>
            <a:pPr algn="ctr"/>
            <a:endParaRPr lang="en-US" altLang="en-US" sz="1800" i="1" dirty="0" smtClean="0"/>
          </a:p>
        </p:txBody>
      </p:sp>
      <p:pic>
        <p:nvPicPr>
          <p:cNvPr id="4" name="Picture 3" descr="CMM 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057400"/>
            <a:ext cx="3657600" cy="1926336"/>
          </a:xfrm>
          <a:prstGeom prst="rect">
            <a:avLst/>
          </a:prstGeom>
        </p:spPr>
      </p:pic>
    </p:spTree>
    <p:extLst>
      <p:ext uri="{BB962C8B-B14F-4D97-AF65-F5344CB8AC3E}">
        <p14:creationId xmlns:p14="http://schemas.microsoft.com/office/powerpoint/2010/main" val="239826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286000"/>
            <a:ext cx="7971935" cy="3505200"/>
          </a:xfrm>
        </p:spPr>
        <p:txBody>
          <a:bodyPr/>
          <a:lstStyle/>
          <a:p>
            <a:r>
              <a:rPr lang="en-US" altLang="en-US" sz="1800" dirty="0" smtClean="0"/>
              <a:t> </a:t>
            </a:r>
          </a:p>
          <a:p>
            <a:pPr>
              <a:buFontTx/>
              <a:buChar char="•"/>
            </a:pPr>
            <a:r>
              <a:rPr lang="en-US" altLang="en-US" sz="2000" dirty="0" smtClean="0"/>
              <a:t> For those who need to a broader understanding of healthcare topics.</a:t>
            </a:r>
          </a:p>
          <a:p>
            <a:pPr>
              <a:buFontTx/>
              <a:buChar char="•"/>
            </a:pPr>
            <a:r>
              <a:rPr lang="en-US" altLang="en-US" sz="2000" dirty="0" smtClean="0"/>
              <a:t> Focus on areas such as; compliance management skills, terminology, process reporting, Transfer of Values, compliance regulations</a:t>
            </a:r>
          </a:p>
          <a:p>
            <a:pPr>
              <a:buFontTx/>
              <a:buChar char="•"/>
            </a:pPr>
            <a:r>
              <a:rPr lang="en-US" altLang="en-US" sz="2000" dirty="0" smtClean="0"/>
              <a:t> Designed for the working adult and can be completed in 4-hour session.</a:t>
            </a:r>
          </a:p>
          <a:p>
            <a:pPr>
              <a:buFontTx/>
              <a:buChar char="•"/>
            </a:pPr>
            <a:r>
              <a:rPr lang="en-US" altLang="en-US" sz="2000" dirty="0"/>
              <a:t> </a:t>
            </a:r>
            <a:r>
              <a:rPr lang="en-US" altLang="en-US" sz="2000" dirty="0" smtClean="0"/>
              <a:t>Will provide you with HMCC credentials.</a:t>
            </a:r>
          </a:p>
          <a:p>
            <a:pPr>
              <a:buFontTx/>
              <a:buChar char="•"/>
            </a:pPr>
            <a:endParaRPr lang="en-US" altLang="en-US" sz="1800" dirty="0" smtClean="0"/>
          </a:p>
          <a:p>
            <a:endParaRPr lang="en-US" altLang="en-US" sz="1800" i="1" dirty="0" smtClean="0"/>
          </a:p>
          <a:p>
            <a:pPr algn="ctr"/>
            <a:endParaRPr lang="en-US" altLang="en-US" sz="1800" i="1" dirty="0" smtClean="0"/>
          </a:p>
        </p:txBody>
      </p:sp>
      <p:pic>
        <p:nvPicPr>
          <p:cNvPr id="6" name="Picture 5"/>
          <p:cNvPicPr>
            <a:picLocks noChangeAspect="1"/>
          </p:cNvPicPr>
          <p:nvPr/>
        </p:nvPicPr>
        <p:blipFill>
          <a:blip r:embed="rId3"/>
          <a:stretch>
            <a:fillRect/>
          </a:stretch>
        </p:blipFill>
        <p:spPr>
          <a:xfrm>
            <a:off x="914400" y="211614"/>
            <a:ext cx="7104063" cy="2074386"/>
          </a:xfrm>
          <a:prstGeom prst="rect">
            <a:avLst/>
          </a:prstGeom>
        </p:spPr>
      </p:pic>
    </p:spTree>
    <p:extLst>
      <p:ext uri="{BB962C8B-B14F-4D97-AF65-F5344CB8AC3E}">
        <p14:creationId xmlns:p14="http://schemas.microsoft.com/office/powerpoint/2010/main" val="3137526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914400"/>
          </a:xfrm>
        </p:spPr>
        <p:txBody>
          <a:bodyPr/>
          <a:lstStyle/>
          <a:p>
            <a:r>
              <a:rPr lang="en-US" dirty="0" smtClean="0">
                <a:solidFill>
                  <a:srgbClr val="7EA02E"/>
                </a:solidFill>
              </a:rPr>
              <a:t>CMP Resources</a:t>
            </a:r>
            <a:endParaRPr lang="en-US" dirty="0">
              <a:solidFill>
                <a:srgbClr val="7EA02E"/>
              </a:solidFill>
            </a:endParaRPr>
          </a:p>
        </p:txBody>
      </p:sp>
      <p:sp>
        <p:nvSpPr>
          <p:cNvPr id="3" name="Subtitle 2"/>
          <p:cNvSpPr>
            <a:spLocks noGrp="1"/>
          </p:cNvSpPr>
          <p:nvPr>
            <p:ph type="subTitle" idx="1"/>
          </p:nvPr>
        </p:nvSpPr>
        <p:spPr>
          <a:xfrm>
            <a:off x="533401" y="1524000"/>
            <a:ext cx="7543800" cy="2819400"/>
          </a:xfrm>
        </p:spPr>
        <p:txBody>
          <a:bodyPr/>
          <a:lstStyle/>
          <a:p>
            <a:r>
              <a:rPr lang="en-US" altLang="en-US" sz="2000" dirty="0" smtClean="0"/>
              <a:t>MPI is a proud supporter of the Convention Industry Council’s Certified Meeting Professional Program.</a:t>
            </a:r>
          </a:p>
          <a:p>
            <a:endParaRPr lang="en-US" altLang="en-US" sz="2000" dirty="0" smtClean="0"/>
          </a:p>
          <a:p>
            <a:pPr marL="285750" indent="-285750">
              <a:buFont typeface="Arial" panose="020B0604020202020204" pitchFamily="34" charset="0"/>
              <a:buChar char="•"/>
            </a:pPr>
            <a:r>
              <a:rPr lang="en-US" altLang="en-US" sz="2000" dirty="0" smtClean="0"/>
              <a:t>Study Groups</a:t>
            </a:r>
          </a:p>
          <a:p>
            <a:pPr marL="285750" indent="-285750">
              <a:buFont typeface="Arial" panose="020B0604020202020204" pitchFamily="34" charset="0"/>
              <a:buChar char="•"/>
            </a:pPr>
            <a:r>
              <a:rPr lang="en-US" altLang="en-US" sz="2000" dirty="0" smtClean="0"/>
              <a:t>Professional Development on Demand</a:t>
            </a:r>
            <a:endParaRPr lang="en-US" altLang="en-US" sz="2000" dirty="0"/>
          </a:p>
          <a:p>
            <a:pPr marL="285750" indent="-285750">
              <a:buFont typeface="Arial" panose="020B0604020202020204" pitchFamily="34" charset="0"/>
              <a:buChar char="•"/>
            </a:pPr>
            <a:r>
              <a:rPr lang="en-US" altLang="en-US" sz="2000" dirty="0" smtClean="0"/>
              <a:t>Online transcript</a:t>
            </a:r>
          </a:p>
          <a:p>
            <a:pPr marL="285750" indent="-285750">
              <a:buFont typeface="Arial" panose="020B0604020202020204" pitchFamily="34" charset="0"/>
              <a:buChar char="•"/>
            </a:pPr>
            <a:r>
              <a:rPr lang="en-US" altLang="en-US" sz="2000" dirty="0" smtClean="0"/>
              <a:t>Discount on CMP Study Kit</a:t>
            </a:r>
          </a:p>
          <a:p>
            <a:endParaRPr lang="en-US" altLang="en-US" sz="1800" dirty="0" smtClean="0"/>
          </a:p>
          <a:p>
            <a:pPr algn="ctr"/>
            <a:endParaRPr lang="en-US" altLang="en-US" sz="1800" i="1" dirty="0" smtClean="0"/>
          </a:p>
        </p:txBody>
      </p:sp>
    </p:spTree>
    <p:extLst>
      <p:ext uri="{BB962C8B-B14F-4D97-AF65-F5344CB8AC3E}">
        <p14:creationId xmlns:p14="http://schemas.microsoft.com/office/powerpoint/2010/main" val="635052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7772400" cy="914400"/>
          </a:xfrm>
        </p:spPr>
        <p:txBody>
          <a:bodyPr/>
          <a:lstStyle/>
          <a:p>
            <a:r>
              <a:rPr lang="en-US" dirty="0" smtClean="0"/>
              <a:t>MPI Foundation</a:t>
            </a:r>
            <a:endParaRPr lang="en-US" dirty="0">
              <a:solidFill>
                <a:srgbClr val="7EA02E"/>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26" y="2209800"/>
            <a:ext cx="4907666" cy="2438400"/>
          </a:xfrm>
          <a:prstGeom prst="rect">
            <a:avLst/>
          </a:prstGeom>
        </p:spPr>
      </p:pic>
      <p:sp>
        <p:nvSpPr>
          <p:cNvPr id="8" name="Rectangle 7"/>
          <p:cNvSpPr/>
          <p:nvPr/>
        </p:nvSpPr>
        <p:spPr bwMode="auto">
          <a:xfrm>
            <a:off x="716119" y="5715000"/>
            <a:ext cx="2636681"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64" charset="-12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170" y="5789325"/>
            <a:ext cx="1798578" cy="910530"/>
          </a:xfrm>
          <a:prstGeom prst="rect">
            <a:avLst/>
          </a:prstGeom>
        </p:spPr>
      </p:pic>
      <p:sp>
        <p:nvSpPr>
          <p:cNvPr id="4" name="Subtitle 3"/>
          <p:cNvSpPr>
            <a:spLocks noGrp="1"/>
          </p:cNvSpPr>
          <p:nvPr>
            <p:ph type="subTitle" idx="1"/>
          </p:nvPr>
        </p:nvSpPr>
        <p:spPr>
          <a:xfrm>
            <a:off x="5105400" y="1371600"/>
            <a:ext cx="3810000" cy="4114800"/>
          </a:xfrm>
        </p:spPr>
        <p:txBody>
          <a:bodyPr/>
          <a:lstStyle/>
          <a:p>
            <a:endParaRPr lang="en-US" sz="1600" dirty="0" smtClean="0"/>
          </a:p>
          <a:p>
            <a:endParaRPr lang="en-US" sz="1600" dirty="0"/>
          </a:p>
          <a:p>
            <a:endParaRPr lang="en-US" sz="1600" dirty="0"/>
          </a:p>
          <a:p>
            <a:pPr marL="285750" indent="-285750">
              <a:buFont typeface="Arial" panose="020B0604020202020204" pitchFamily="34" charset="0"/>
              <a:buChar char="•"/>
            </a:pPr>
            <a:r>
              <a:rPr lang="en-US" altLang="en-US" dirty="0"/>
              <a:t>Grants </a:t>
            </a:r>
            <a:r>
              <a:rPr lang="en-US" altLang="en-US" dirty="0" smtClean="0"/>
              <a:t>for chapter</a:t>
            </a:r>
          </a:p>
          <a:p>
            <a:pPr marL="285750" indent="-285750">
              <a:buFont typeface="Arial" panose="020B0604020202020204" pitchFamily="34" charset="0"/>
              <a:buChar char="•"/>
            </a:pPr>
            <a:r>
              <a:rPr lang="en-US" dirty="0" smtClean="0"/>
              <a:t>Professional development scholarships for members</a:t>
            </a:r>
          </a:p>
          <a:p>
            <a:pPr marL="285750" indent="-285750">
              <a:buFont typeface="Arial" panose="020B0604020202020204" pitchFamily="34" charset="0"/>
              <a:buChar char="•"/>
            </a:pPr>
            <a:r>
              <a:rPr lang="en-US" dirty="0" smtClean="0"/>
              <a:t>Pan industry research </a:t>
            </a:r>
          </a:p>
          <a:p>
            <a:pPr marL="285750" indent="-285750">
              <a:buFont typeface="Arial" panose="020B0604020202020204" pitchFamily="34" charset="0"/>
              <a:buChar char="•"/>
            </a:pPr>
            <a:endParaRPr lang="en-US" dirty="0"/>
          </a:p>
          <a:p>
            <a:r>
              <a:rPr lang="en-US" sz="1400" dirty="0">
                <a:hlinkClick r:id="rId5"/>
              </a:rPr>
              <a:t>http://</a:t>
            </a:r>
            <a:r>
              <a:rPr lang="en-US" sz="1400" dirty="0" smtClean="0">
                <a:hlinkClick r:id="rId5"/>
              </a:rPr>
              <a:t>www.mpiweb.org/Foundation/Home</a:t>
            </a:r>
            <a:endParaRPr lang="en-US" sz="1400" dirty="0" smtClean="0"/>
          </a:p>
          <a:p>
            <a:endParaRPr lang="en-US" sz="1400" dirty="0"/>
          </a:p>
        </p:txBody>
      </p:sp>
    </p:spTree>
    <p:extLst>
      <p:ext uri="{BB962C8B-B14F-4D97-AF65-F5344CB8AC3E}">
        <p14:creationId xmlns:p14="http://schemas.microsoft.com/office/powerpoint/2010/main" val="2240342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7772400" cy="914400"/>
          </a:xfrm>
        </p:spPr>
        <p:txBody>
          <a:bodyPr/>
          <a:lstStyle/>
          <a:p>
            <a:r>
              <a:rPr lang="en-US" dirty="0" smtClean="0">
                <a:solidFill>
                  <a:srgbClr val="7EA02E"/>
                </a:solidFill>
              </a:rPr>
              <a:t>Meetings </a:t>
            </a:r>
            <a:r>
              <a:rPr lang="en-US" dirty="0" err="1" smtClean="0">
                <a:solidFill>
                  <a:srgbClr val="7EA02E"/>
                </a:solidFill>
              </a:rPr>
              <a:t>Outlook</a:t>
            </a:r>
            <a:r>
              <a:rPr lang="en-US" sz="2400" baseline="30000" dirty="0" err="1" smtClean="0">
                <a:solidFill>
                  <a:srgbClr val="7EA02E"/>
                </a:solidFill>
              </a:rPr>
              <a:t>sm</a:t>
            </a:r>
            <a:endParaRPr lang="en-US" baseline="30000" dirty="0">
              <a:solidFill>
                <a:srgbClr val="7EA02E"/>
              </a:solidFill>
            </a:endParaRPr>
          </a:p>
        </p:txBody>
      </p:sp>
      <p:sp>
        <p:nvSpPr>
          <p:cNvPr id="4" name="Subtitle 3"/>
          <p:cNvSpPr>
            <a:spLocks noGrp="1"/>
          </p:cNvSpPr>
          <p:nvPr>
            <p:ph type="subTitle" idx="1"/>
          </p:nvPr>
        </p:nvSpPr>
        <p:spPr>
          <a:xfrm>
            <a:off x="3810000" y="2362200"/>
            <a:ext cx="4876800" cy="4572000"/>
          </a:xfrm>
        </p:spPr>
        <p:txBody>
          <a:bodyPr/>
          <a:lstStyle/>
          <a:p>
            <a:pPr marL="342900" indent="-342900">
              <a:buFont typeface="Arial" panose="020B0604020202020204" pitchFamily="34" charset="0"/>
              <a:buChar char="•"/>
            </a:pPr>
            <a:endParaRPr lang="en-US" altLang="en-US" dirty="0" smtClean="0"/>
          </a:p>
          <a:p>
            <a:r>
              <a:rPr lang="en-US" altLang="en-US" dirty="0" smtClean="0"/>
              <a:t>“</a:t>
            </a:r>
            <a:r>
              <a:rPr lang="en-US" altLang="en-US" dirty="0">
                <a:hlinkClick r:id="rId3"/>
              </a:rPr>
              <a:t>Meetings Outlook</a:t>
            </a:r>
            <a:r>
              <a:rPr lang="en-US" altLang="en-US" dirty="0" smtClean="0"/>
              <a:t>” – a quarterly report on industry trends</a:t>
            </a:r>
            <a:endParaRPr lang="en-US" altLang="en-US" dirty="0"/>
          </a:p>
          <a:p>
            <a:r>
              <a:rPr lang="en-US" altLang="en-US" dirty="0"/>
              <a:t>	</a:t>
            </a:r>
          </a:p>
        </p:txBody>
      </p:sp>
      <p:pic>
        <p:nvPicPr>
          <p:cNvPr id="7" name="Picture 6" descr="MeetingsOutlook_we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140138"/>
            <a:ext cx="3505200" cy="4574862"/>
          </a:xfrm>
          <a:prstGeom prst="rect">
            <a:avLst/>
          </a:prstGeom>
        </p:spPr>
      </p:pic>
    </p:spTree>
    <p:extLst>
      <p:ext uri="{BB962C8B-B14F-4D97-AF65-F5344CB8AC3E}">
        <p14:creationId xmlns:p14="http://schemas.microsoft.com/office/powerpoint/2010/main" val="3603322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914400"/>
          </a:xfrm>
        </p:spPr>
        <p:txBody>
          <a:bodyPr/>
          <a:lstStyle/>
          <a:p>
            <a:r>
              <a:rPr lang="en-US" dirty="0" smtClean="0">
                <a:solidFill>
                  <a:srgbClr val="7EA02E"/>
                </a:solidFill>
              </a:rPr>
              <a:t>Meetings Move Us Forward™</a:t>
            </a:r>
            <a:endParaRPr lang="en-US" dirty="0">
              <a:solidFill>
                <a:srgbClr val="7EA02E"/>
              </a:solidFill>
            </a:endParaRPr>
          </a:p>
        </p:txBody>
      </p:sp>
      <p:sp>
        <p:nvSpPr>
          <p:cNvPr id="3" name="Subtitle 2"/>
          <p:cNvSpPr>
            <a:spLocks noGrp="1"/>
          </p:cNvSpPr>
          <p:nvPr>
            <p:ph type="subTitle" idx="1"/>
          </p:nvPr>
        </p:nvSpPr>
        <p:spPr>
          <a:xfrm>
            <a:off x="152399" y="1143000"/>
            <a:ext cx="4154487" cy="4648200"/>
          </a:xfrm>
        </p:spPr>
        <p:txBody>
          <a:bodyPr/>
          <a:lstStyle/>
          <a:p>
            <a:endParaRPr lang="en-US" sz="1800" dirty="0" smtClean="0"/>
          </a:p>
          <a:p>
            <a:endParaRPr lang="en-US" sz="1800" dirty="0"/>
          </a:p>
          <a:p>
            <a:r>
              <a:rPr lang="en-US" sz="1800" dirty="0" smtClean="0"/>
              <a:t>MPI </a:t>
            </a:r>
            <a:r>
              <a:rPr lang="en-US" sz="1800" dirty="0"/>
              <a:t>is providing you with these resources that tell the tale of what you do and why you do it. Start telling your story today</a:t>
            </a:r>
            <a:r>
              <a:rPr lang="en-US" sz="1800" dirty="0" smtClean="0"/>
              <a:t>!</a:t>
            </a:r>
          </a:p>
          <a:p>
            <a:endParaRPr lang="en-US" altLang="en-US" sz="1800" i="1" dirty="0">
              <a:hlinkClick r:id="rId3"/>
            </a:endParaRPr>
          </a:p>
          <a:p>
            <a:pPr marL="285750" indent="-285750">
              <a:buFont typeface="Arial" panose="020B0604020202020204" pitchFamily="34" charset="0"/>
              <a:buChar char="•"/>
            </a:pPr>
            <a:r>
              <a:rPr lang="en-US" sz="1800" dirty="0" smtClean="0"/>
              <a:t>Articles</a:t>
            </a:r>
          </a:p>
          <a:p>
            <a:pPr marL="285750" indent="-285750">
              <a:buFont typeface="Arial" panose="020B0604020202020204" pitchFamily="34" charset="0"/>
              <a:buChar char="•"/>
            </a:pPr>
            <a:r>
              <a:rPr lang="en-US" sz="1800" dirty="0" smtClean="0"/>
              <a:t>Ad campaign</a:t>
            </a:r>
          </a:p>
          <a:p>
            <a:pPr marL="285750" indent="-285750">
              <a:buFont typeface="Arial" panose="020B0604020202020204" pitchFamily="34" charset="0"/>
              <a:buChar char="•"/>
            </a:pPr>
            <a:r>
              <a:rPr lang="en-US" sz="1800" dirty="0" smtClean="0"/>
              <a:t>Documentary</a:t>
            </a:r>
          </a:p>
          <a:p>
            <a:pPr marL="285750" indent="-285750">
              <a:buFont typeface="Arial" panose="020B0604020202020204" pitchFamily="34" charset="0"/>
              <a:buChar char="•"/>
            </a:pPr>
            <a:r>
              <a:rPr lang="en-US" sz="1800" dirty="0" smtClean="0"/>
              <a:t>:60 Commercial</a:t>
            </a:r>
          </a:p>
          <a:p>
            <a:pPr algn="ctr"/>
            <a:endParaRPr lang="en-US" altLang="en-US" sz="1800" i="1" dirty="0">
              <a:hlinkClick r:id="rId4"/>
            </a:endParaRPr>
          </a:p>
          <a:p>
            <a:r>
              <a:rPr lang="en-US" altLang="en-US" sz="1400" dirty="0" smtClean="0">
                <a:hlinkClick r:id="rId4"/>
              </a:rPr>
              <a:t>http</a:t>
            </a:r>
            <a:r>
              <a:rPr lang="en-US" altLang="en-US" sz="1400" dirty="0">
                <a:hlinkClick r:id="rId4"/>
              </a:rPr>
              <a:t>://</a:t>
            </a:r>
            <a:r>
              <a:rPr lang="en-US" altLang="en-US" sz="1400" dirty="0" smtClean="0">
                <a:hlinkClick r:id="rId4"/>
              </a:rPr>
              <a:t>www.mpiweb.org/forward</a:t>
            </a:r>
            <a:endParaRPr lang="en-US" altLang="en-US" sz="1400" dirty="0" smtClean="0"/>
          </a:p>
          <a:p>
            <a:pPr algn="ctr"/>
            <a:endParaRPr lang="en-US" altLang="en-US" sz="1400" dirty="0" smtClean="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199" y="1905000"/>
            <a:ext cx="4710023" cy="2971800"/>
          </a:xfrm>
          <a:prstGeom prst="rect">
            <a:avLst/>
          </a:prstGeom>
        </p:spPr>
      </p:pic>
    </p:spTree>
    <p:extLst>
      <p:ext uri="{BB962C8B-B14F-4D97-AF65-F5344CB8AC3E}">
        <p14:creationId xmlns:p14="http://schemas.microsoft.com/office/powerpoint/2010/main" val="3908567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81000"/>
            <a:ext cx="8763000" cy="1066800"/>
          </a:xfrm>
        </p:spPr>
        <p:txBody>
          <a:bodyPr/>
          <a:lstStyle/>
          <a:p>
            <a:r>
              <a:rPr lang="en-US" dirty="0" smtClean="0">
                <a:solidFill>
                  <a:srgbClr val="7EA02E"/>
                </a:solidFill>
              </a:rPr>
              <a:t>Commitment to Global Educational</a:t>
            </a:r>
            <a:endParaRPr lang="en-US" dirty="0">
              <a:solidFill>
                <a:srgbClr val="7EA02E"/>
              </a:solidFill>
            </a:endParaRPr>
          </a:p>
        </p:txBody>
      </p:sp>
      <p:sp>
        <p:nvSpPr>
          <p:cNvPr id="3" name="Subtitle 2"/>
          <p:cNvSpPr>
            <a:spLocks noGrp="1"/>
          </p:cNvSpPr>
          <p:nvPr>
            <p:ph type="subTitle" idx="1"/>
          </p:nvPr>
        </p:nvSpPr>
        <p:spPr>
          <a:xfrm>
            <a:off x="457200" y="1295400"/>
            <a:ext cx="7848600" cy="3810000"/>
          </a:xfrm>
        </p:spPr>
        <p:txBody>
          <a:bodyPr/>
          <a:lstStyle/>
          <a:p>
            <a:endParaRPr lang="en-US" altLang="en-US" sz="3200" dirty="0"/>
          </a:p>
          <a:p>
            <a:endParaRPr lang="en-US" altLang="en-US" dirty="0"/>
          </a:p>
        </p:txBody>
      </p:sp>
      <p:pic>
        <p:nvPicPr>
          <p:cNvPr id="13" name="Picture 12" descr="imex_smart_monda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581400"/>
            <a:ext cx="1985732" cy="18086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067" y="1371601"/>
            <a:ext cx="4195859" cy="15367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7180"/>
          <a:stretch/>
        </p:blipFill>
        <p:spPr>
          <a:xfrm>
            <a:off x="2903963" y="3083718"/>
            <a:ext cx="2514600" cy="137636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1581" y="4588833"/>
            <a:ext cx="2785637" cy="1087953"/>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r="10000"/>
          <a:stretch/>
        </p:blipFill>
        <p:spPr>
          <a:xfrm>
            <a:off x="5418563" y="3622159"/>
            <a:ext cx="3429000" cy="790575"/>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794" y="1290223"/>
            <a:ext cx="4241006" cy="1795878"/>
          </a:xfrm>
          <a:prstGeom prst="rect">
            <a:avLst/>
          </a:prstGeom>
        </p:spPr>
      </p:pic>
    </p:spTree>
    <p:extLst>
      <p:ext uri="{BB962C8B-B14F-4D97-AF65-F5344CB8AC3E}">
        <p14:creationId xmlns:p14="http://schemas.microsoft.com/office/powerpoint/2010/main" val="523345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914400"/>
          </a:xfrm>
        </p:spPr>
        <p:txBody>
          <a:bodyPr/>
          <a:lstStyle/>
          <a:p>
            <a:r>
              <a:rPr lang="en-US" dirty="0" smtClean="0"/>
              <a:t>MPI RISE Awards</a:t>
            </a:r>
            <a:endParaRPr lang="en-US" dirty="0">
              <a:solidFill>
                <a:srgbClr val="7EA02E"/>
              </a:solidFill>
            </a:endParaRPr>
          </a:p>
        </p:txBody>
      </p:sp>
      <p:sp>
        <p:nvSpPr>
          <p:cNvPr id="4" name="Subtitle 3"/>
          <p:cNvSpPr>
            <a:spLocks noGrp="1"/>
          </p:cNvSpPr>
          <p:nvPr>
            <p:ph type="subTitle" idx="1"/>
          </p:nvPr>
        </p:nvSpPr>
        <p:spPr>
          <a:xfrm>
            <a:off x="304800" y="1447800"/>
            <a:ext cx="4876800" cy="2743200"/>
          </a:xfrm>
        </p:spPr>
        <p:txBody>
          <a:bodyPr/>
          <a:lstStyle/>
          <a:p>
            <a:r>
              <a:rPr lang="en-US" altLang="en-US" sz="3600" b="1" u="sng" dirty="0" smtClean="0"/>
              <a:t>R</a:t>
            </a:r>
            <a:r>
              <a:rPr lang="en-US" altLang="en-US" sz="3600" dirty="0" smtClean="0"/>
              <a:t>ecognizing</a:t>
            </a:r>
          </a:p>
          <a:p>
            <a:r>
              <a:rPr lang="en-US" sz="3600" b="1" u="sng" dirty="0" smtClean="0"/>
              <a:t>I</a:t>
            </a:r>
            <a:r>
              <a:rPr lang="en-US" sz="3600" dirty="0" smtClean="0"/>
              <a:t>ndustry</a:t>
            </a:r>
          </a:p>
          <a:p>
            <a:r>
              <a:rPr lang="en-US" sz="3600" b="1" u="sng" dirty="0" smtClean="0"/>
              <a:t>S</a:t>
            </a:r>
            <a:r>
              <a:rPr lang="en-US" sz="3600" dirty="0" smtClean="0"/>
              <a:t>uccess and </a:t>
            </a:r>
          </a:p>
          <a:p>
            <a:r>
              <a:rPr lang="en-US" sz="3600" b="1" u="sng" dirty="0" smtClean="0"/>
              <a:t>E</a:t>
            </a:r>
            <a:r>
              <a:rPr lang="en-US" sz="3600" dirty="0" smtClean="0"/>
              <a:t>xcellence</a:t>
            </a:r>
            <a:endParaRPr lang="en-US" sz="3600"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790"/>
          <a:stretch/>
        </p:blipFill>
        <p:spPr bwMode="auto">
          <a:xfrm>
            <a:off x="5647830" y="373856"/>
            <a:ext cx="2706688"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4121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8229600" cy="914400"/>
          </a:xfrm>
        </p:spPr>
        <p:txBody>
          <a:bodyPr/>
          <a:lstStyle/>
          <a:p>
            <a:r>
              <a:rPr lang="en-US" dirty="0" smtClean="0">
                <a:solidFill>
                  <a:srgbClr val="7EA02E"/>
                </a:solidFill>
              </a:rPr>
              <a:t>Strategic Meetings Management</a:t>
            </a:r>
            <a:br>
              <a:rPr lang="en-US" dirty="0" smtClean="0">
                <a:solidFill>
                  <a:srgbClr val="7EA02E"/>
                </a:solidFill>
              </a:rPr>
            </a:br>
            <a:endParaRPr lang="en-US" dirty="0">
              <a:solidFill>
                <a:srgbClr val="7EA02E"/>
              </a:solidFill>
            </a:endParaRPr>
          </a:p>
        </p:txBody>
      </p:sp>
      <p:sp>
        <p:nvSpPr>
          <p:cNvPr id="4" name="Subtitle 3"/>
          <p:cNvSpPr>
            <a:spLocks noGrp="1"/>
          </p:cNvSpPr>
          <p:nvPr>
            <p:ph type="subTitle" idx="1"/>
          </p:nvPr>
        </p:nvSpPr>
        <p:spPr>
          <a:xfrm>
            <a:off x="1905000" y="3200400"/>
            <a:ext cx="5562600" cy="4572000"/>
          </a:xfrm>
        </p:spPr>
        <p:txBody>
          <a:bodyPr/>
          <a:lstStyle/>
          <a:p>
            <a:endParaRPr lang="en-US" sz="1600" dirty="0"/>
          </a:p>
          <a:p>
            <a:r>
              <a:rPr lang="en-US" dirty="0" smtClean="0"/>
              <a:t>Complete resources at your fingertips.</a:t>
            </a:r>
          </a:p>
          <a:p>
            <a:pPr marL="342900" indent="-342900">
              <a:buFont typeface="Arial" panose="020B0604020202020204" pitchFamily="34" charset="0"/>
              <a:buChar char="•"/>
            </a:pPr>
            <a:r>
              <a:rPr lang="en-US" dirty="0" smtClean="0"/>
              <a:t>Just starting</a:t>
            </a:r>
          </a:p>
          <a:p>
            <a:pPr marL="342900" indent="-342900">
              <a:buFont typeface="Arial" panose="020B0604020202020204" pitchFamily="34" charset="0"/>
              <a:buChar char="•"/>
            </a:pPr>
            <a:r>
              <a:rPr lang="en-US" dirty="0" smtClean="0"/>
              <a:t>Intermediate </a:t>
            </a:r>
          </a:p>
          <a:p>
            <a:pPr marL="342900" indent="-342900">
              <a:buFont typeface="Arial" panose="020B0604020202020204" pitchFamily="34" charset="0"/>
              <a:buChar char="•"/>
            </a:pPr>
            <a:r>
              <a:rPr lang="en-US" dirty="0" smtClean="0"/>
              <a:t>Advanced</a:t>
            </a:r>
          </a:p>
          <a:p>
            <a:endParaRPr lang="en-US" sz="1200" dirty="0" smtClean="0"/>
          </a:p>
          <a:p>
            <a:r>
              <a:rPr lang="en-US" sz="1200" dirty="0">
                <a:hlinkClick r:id="rId3"/>
              </a:rPr>
              <a:t>http://</a:t>
            </a:r>
            <a:r>
              <a:rPr lang="en-US" sz="1200" dirty="0" smtClean="0">
                <a:hlinkClick r:id="rId3"/>
              </a:rPr>
              <a:t>www.mpiweb.org/Portal/Research/SMM/SMMLibrary</a:t>
            </a:r>
            <a:endParaRPr lang="en-US" sz="1200" dirty="0" smtClean="0"/>
          </a:p>
          <a:p>
            <a:endParaRPr lang="en-US" sz="12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43000"/>
            <a:ext cx="6012180" cy="2324100"/>
          </a:xfrm>
          <a:prstGeom prst="rect">
            <a:avLst/>
          </a:prstGeom>
        </p:spPr>
      </p:pic>
    </p:spTree>
    <p:extLst>
      <p:ext uri="{BB962C8B-B14F-4D97-AF65-F5344CB8AC3E}">
        <p14:creationId xmlns:p14="http://schemas.microsoft.com/office/powerpoint/2010/main" val="780512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914400"/>
          </a:xfrm>
        </p:spPr>
        <p:txBody>
          <a:bodyPr/>
          <a:lstStyle/>
          <a:p>
            <a:r>
              <a:rPr lang="en-US" dirty="0" smtClean="0">
                <a:solidFill>
                  <a:srgbClr val="7EA02E"/>
                </a:solidFill>
              </a:rPr>
              <a:t>Getting to Know MPI</a:t>
            </a:r>
            <a:endParaRPr lang="en-US" dirty="0">
              <a:solidFill>
                <a:srgbClr val="7EA02E"/>
              </a:solidFill>
            </a:endParaRPr>
          </a:p>
        </p:txBody>
      </p:sp>
      <p:sp>
        <p:nvSpPr>
          <p:cNvPr id="3" name="Subtitle 2"/>
          <p:cNvSpPr>
            <a:spLocks noGrp="1"/>
          </p:cNvSpPr>
          <p:nvPr>
            <p:ph type="subTitle" idx="1"/>
          </p:nvPr>
        </p:nvSpPr>
        <p:spPr>
          <a:xfrm>
            <a:off x="457200" y="1295400"/>
            <a:ext cx="7848600" cy="3505200"/>
          </a:xfrm>
        </p:spPr>
        <p:txBody>
          <a:bodyPr/>
          <a:lstStyle/>
          <a:p>
            <a:r>
              <a:rPr lang="en-US" altLang="en-US" dirty="0"/>
              <a:t>Meeting Professionals International (MPI) is the largest and most vibrant global meeting and event industry association. The organization helps its members thrive by building human connections through knowledge and ideas, relationships, and marketplaces. MPI membership is comprised of approximately </a:t>
            </a:r>
            <a:r>
              <a:rPr lang="en-US" altLang="en-US" dirty="0" smtClean="0"/>
              <a:t>18,500 </a:t>
            </a:r>
            <a:r>
              <a:rPr lang="en-US" altLang="en-US" dirty="0"/>
              <a:t>members belonging to </a:t>
            </a:r>
            <a:r>
              <a:rPr lang="en-US" altLang="en-US" dirty="0" smtClean="0"/>
              <a:t>70 </a:t>
            </a:r>
            <a:r>
              <a:rPr lang="en-US" altLang="en-US" dirty="0"/>
              <a:t>chapters and clubs </a:t>
            </a:r>
            <a:r>
              <a:rPr lang="en-US" altLang="en-US" dirty="0" smtClean="0"/>
              <a:t> in 22 countries worldwide</a:t>
            </a:r>
            <a:r>
              <a:rPr lang="en-US" altLang="en-US" dirty="0"/>
              <a:t>. </a:t>
            </a:r>
            <a:endParaRPr lang="en-US" altLang="en-US" dirty="0" smtClean="0"/>
          </a:p>
          <a:p>
            <a:pPr algn="ctr"/>
            <a:r>
              <a:rPr lang="en-US" altLang="en-US" dirty="0" smtClean="0"/>
              <a:t>Visit </a:t>
            </a:r>
            <a:r>
              <a:rPr lang="en-US" altLang="en-US" u="sng" dirty="0" smtClean="0">
                <a:hlinkClick r:id="rId3"/>
              </a:rPr>
              <a:t>www.mpiweb.org</a:t>
            </a:r>
            <a:r>
              <a:rPr lang="en-US" altLang="en-US" dirty="0"/>
              <a:t> </a:t>
            </a:r>
          </a:p>
        </p:txBody>
      </p:sp>
    </p:spTree>
    <p:extLst>
      <p:ext uri="{BB962C8B-B14F-4D97-AF65-F5344CB8AC3E}">
        <p14:creationId xmlns:p14="http://schemas.microsoft.com/office/powerpoint/2010/main" val="3564847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neralMPI-PPT_v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3" name="Text Box 5"/>
          <p:cNvSpPr txBox="1">
            <a:spLocks noChangeArrowheads="1"/>
          </p:cNvSpPr>
          <p:nvPr/>
        </p:nvSpPr>
        <p:spPr bwMode="auto">
          <a:xfrm>
            <a:off x="228600" y="2133600"/>
            <a:ext cx="8686800" cy="923330"/>
          </a:xfrm>
          <a:prstGeom prst="rect">
            <a:avLst/>
          </a:prstGeom>
          <a:noFill/>
          <a:ln w="9525">
            <a:noFill/>
            <a:miter lim="800000"/>
            <a:headEnd/>
            <a:tailEnd/>
          </a:ln>
        </p:spPr>
        <p:txBody>
          <a:bodyPr wrap="square">
            <a:spAutoFit/>
          </a:bodyPr>
          <a:lstStyle/>
          <a:p>
            <a:r>
              <a:rPr lang="en-US" sz="5400" b="1" dirty="0" smtClean="0">
                <a:solidFill>
                  <a:srgbClr val="7EA02E"/>
                </a:solidFill>
              </a:rPr>
              <a:t>Joining MPI</a:t>
            </a:r>
            <a:endParaRPr lang="en-US" sz="5400" dirty="0">
              <a:solidFill>
                <a:srgbClr val="7EA02E"/>
              </a:solidFill>
            </a:endParaRPr>
          </a:p>
        </p:txBody>
      </p:sp>
      <p:pic>
        <p:nvPicPr>
          <p:cNvPr id="5" name="Picture 4"/>
          <p:cNvPicPr>
            <a:picLocks noChangeAspect="1"/>
          </p:cNvPicPr>
          <p:nvPr/>
        </p:nvPicPr>
        <p:blipFill>
          <a:blip r:embed="rId4"/>
          <a:stretch>
            <a:fillRect/>
          </a:stretch>
        </p:blipFill>
        <p:spPr>
          <a:xfrm>
            <a:off x="609600" y="5867400"/>
            <a:ext cx="3048000" cy="984251"/>
          </a:xfrm>
          <a:prstGeom prst="rect">
            <a:avLst/>
          </a:prstGeom>
        </p:spPr>
      </p:pic>
      <p:sp>
        <p:nvSpPr>
          <p:cNvPr id="2" name="Slide Number Placeholder 1"/>
          <p:cNvSpPr>
            <a:spLocks noGrp="1"/>
          </p:cNvSpPr>
          <p:nvPr>
            <p:ph type="sldNum" sz="quarter" idx="10"/>
          </p:nvPr>
        </p:nvSpPr>
        <p:spPr/>
        <p:txBody>
          <a:bodyPr/>
          <a:lstStyle/>
          <a:p>
            <a:fld id="{145F199B-1299-42F2-BD84-450979DD38B5}" type="slidenum">
              <a:rPr lang="en-US" smtClean="0"/>
              <a:pPr/>
              <a:t>20</a:t>
            </a:fld>
            <a:endParaRPr lang="en-US" sz="1400"/>
          </a:p>
        </p:txBody>
      </p:sp>
    </p:spTree>
    <p:extLst>
      <p:ext uri="{BB962C8B-B14F-4D97-AF65-F5344CB8AC3E}">
        <p14:creationId xmlns:p14="http://schemas.microsoft.com/office/powerpoint/2010/main" val="4144698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914400"/>
          </a:xfrm>
        </p:spPr>
        <p:txBody>
          <a:bodyPr/>
          <a:lstStyle/>
          <a:p>
            <a:r>
              <a:rPr lang="en-US" dirty="0" smtClean="0"/>
              <a:t>Membership Info</a:t>
            </a:r>
            <a:endParaRPr lang="en-US" dirty="0">
              <a:solidFill>
                <a:srgbClr val="7EA02E"/>
              </a:solidFill>
            </a:endParaRPr>
          </a:p>
        </p:txBody>
      </p:sp>
      <p:sp>
        <p:nvSpPr>
          <p:cNvPr id="4" name="Subtitle 3"/>
          <p:cNvSpPr>
            <a:spLocks noGrp="1"/>
          </p:cNvSpPr>
          <p:nvPr>
            <p:ph type="subTitle" idx="1"/>
          </p:nvPr>
        </p:nvSpPr>
        <p:spPr>
          <a:xfrm>
            <a:off x="304800" y="1447800"/>
            <a:ext cx="4267200" cy="4343399"/>
          </a:xfrm>
        </p:spPr>
        <p:txBody>
          <a:bodyPr/>
          <a:lstStyle/>
          <a:p>
            <a:pPr eaLnBrk="1" hangingPunct="1"/>
            <a:r>
              <a:rPr lang="en-US" altLang="en-US" sz="3600" dirty="0" smtClean="0"/>
              <a:t>Types of Members:</a:t>
            </a:r>
          </a:p>
          <a:p>
            <a:pPr marL="571500" indent="-571500" eaLnBrk="1" hangingPunct="1">
              <a:buFont typeface="Arial" panose="020B0604020202020204" pitchFamily="34" charset="0"/>
              <a:buChar char="•"/>
            </a:pPr>
            <a:r>
              <a:rPr lang="en-US" altLang="en-US" sz="3600" dirty="0" smtClean="0"/>
              <a:t>Planners</a:t>
            </a:r>
          </a:p>
          <a:p>
            <a:pPr marL="571500" indent="-571500" eaLnBrk="1" hangingPunct="1">
              <a:buFont typeface="Arial" panose="020B0604020202020204" pitchFamily="34" charset="0"/>
              <a:buChar char="•"/>
            </a:pPr>
            <a:r>
              <a:rPr lang="en-US" altLang="en-US" sz="3600" dirty="0" smtClean="0"/>
              <a:t>Suppliers</a:t>
            </a:r>
          </a:p>
          <a:p>
            <a:pPr marL="571500" indent="-571500" eaLnBrk="1" hangingPunct="1">
              <a:buFont typeface="Arial" panose="020B0604020202020204" pitchFamily="34" charset="0"/>
              <a:buChar char="•"/>
            </a:pPr>
            <a:r>
              <a:rPr lang="en-US" altLang="en-US" sz="3600" dirty="0" smtClean="0"/>
              <a:t>Students</a:t>
            </a:r>
          </a:p>
          <a:p>
            <a:pPr marL="571500" indent="-571500" eaLnBrk="1" hangingPunct="1">
              <a:buFont typeface="Arial" panose="020B0604020202020204" pitchFamily="34" charset="0"/>
              <a:buChar char="•"/>
            </a:pPr>
            <a:r>
              <a:rPr lang="en-US" altLang="en-US" sz="3600" dirty="0" smtClean="0"/>
              <a:t>Faculty</a:t>
            </a:r>
          </a:p>
        </p:txBody>
      </p:sp>
      <p:sp>
        <p:nvSpPr>
          <p:cNvPr id="10" name="Rectangle 9"/>
          <p:cNvSpPr/>
          <p:nvPr/>
        </p:nvSpPr>
        <p:spPr>
          <a:xfrm>
            <a:off x="4350470" y="2209800"/>
            <a:ext cx="4572000" cy="1754326"/>
          </a:xfrm>
          <a:prstGeom prst="rect">
            <a:avLst/>
          </a:prstGeom>
        </p:spPr>
        <p:txBody>
          <a:bodyPr wrap="square">
            <a:spAutoFit/>
          </a:bodyPr>
          <a:lstStyle/>
          <a:p>
            <a:pPr marL="571500" indent="-571500" eaLnBrk="1" hangingPunct="1">
              <a:buFont typeface="Arial" panose="020B0604020202020204" pitchFamily="34" charset="0"/>
              <a:buChar char="•"/>
            </a:pPr>
            <a:r>
              <a:rPr lang="en-US" altLang="en-US" sz="3600" dirty="0" smtClean="0"/>
              <a:t>Dual Membership</a:t>
            </a:r>
            <a:endParaRPr lang="en-US" altLang="en-US" sz="3600" dirty="0"/>
          </a:p>
          <a:p>
            <a:pPr marL="571500" indent="-571500" eaLnBrk="1" hangingPunct="1">
              <a:buFont typeface="Arial" panose="020B0604020202020204" pitchFamily="34" charset="0"/>
              <a:buChar char="•"/>
            </a:pPr>
            <a:r>
              <a:rPr lang="en-US" altLang="en-US" sz="3600" dirty="0" smtClean="0"/>
              <a:t>Group Membership</a:t>
            </a:r>
            <a:endParaRPr lang="en-US" altLang="en-US" sz="3600" dirty="0"/>
          </a:p>
        </p:txBody>
      </p:sp>
    </p:spTree>
    <p:extLst>
      <p:ext uri="{BB962C8B-B14F-4D97-AF65-F5344CB8AC3E}">
        <p14:creationId xmlns:p14="http://schemas.microsoft.com/office/powerpoint/2010/main" val="1745507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914400"/>
          </a:xfrm>
        </p:spPr>
        <p:txBody>
          <a:bodyPr/>
          <a:lstStyle/>
          <a:p>
            <a:r>
              <a:rPr lang="en-US" dirty="0" smtClean="0"/>
              <a:t>Membership Pricing</a:t>
            </a:r>
            <a:endParaRPr lang="en-US" dirty="0">
              <a:solidFill>
                <a:srgbClr val="7EA02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35066044"/>
              </p:ext>
            </p:extLst>
          </p:nvPr>
        </p:nvGraphicFramePr>
        <p:xfrm>
          <a:off x="2209800" y="1600200"/>
          <a:ext cx="4800600" cy="1554480"/>
        </p:xfrm>
        <a:graphic>
          <a:graphicData uri="http://schemas.openxmlformats.org/drawingml/2006/table">
            <a:tbl>
              <a:tblPr firstRow="1" bandRow="1">
                <a:tableStyleId>{00A15C55-8517-42AA-B614-E9B94910E393}</a:tableStyleId>
              </a:tblPr>
              <a:tblGrid>
                <a:gridCol w="1524000"/>
                <a:gridCol w="1524000"/>
                <a:gridCol w="1752600"/>
              </a:tblGrid>
              <a:tr h="370840">
                <a:tc>
                  <a:txBody>
                    <a:bodyPr/>
                    <a:lstStyle/>
                    <a:p>
                      <a:endParaRPr lang="en-US" dirty="0"/>
                    </a:p>
                  </a:txBody>
                  <a:tcPr/>
                </a:tc>
                <a:tc>
                  <a:txBody>
                    <a:bodyPr/>
                    <a:lstStyle/>
                    <a:p>
                      <a:pPr algn="ctr"/>
                      <a:r>
                        <a:rPr lang="en-US" sz="3600" dirty="0" smtClean="0"/>
                        <a:t>New</a:t>
                      </a:r>
                      <a:endParaRPr lang="en-US" sz="2800" dirty="0"/>
                    </a:p>
                  </a:txBody>
                  <a:tcPr/>
                </a:tc>
                <a:tc>
                  <a:txBody>
                    <a:bodyPr/>
                    <a:lstStyle/>
                    <a:p>
                      <a:pPr algn="ctr"/>
                      <a:r>
                        <a:rPr lang="en-US" sz="3600" dirty="0" smtClean="0"/>
                        <a:t>Renew</a:t>
                      </a:r>
                      <a:endParaRPr lang="en-US" sz="2800" dirty="0"/>
                    </a:p>
                  </a:txBody>
                  <a:tcPr/>
                </a:tc>
              </a:tr>
              <a:tr h="370840">
                <a:tc>
                  <a:txBody>
                    <a:bodyPr/>
                    <a:lstStyle/>
                    <a:p>
                      <a:pPr algn="r"/>
                      <a:r>
                        <a:rPr lang="en-US" sz="2400" dirty="0" smtClean="0"/>
                        <a:t>Supplier</a:t>
                      </a:r>
                      <a:endParaRPr lang="en-US" sz="2400" dirty="0"/>
                    </a:p>
                  </a:txBody>
                  <a:tcPr/>
                </a:tc>
                <a:tc>
                  <a:txBody>
                    <a:bodyPr/>
                    <a:lstStyle/>
                    <a:p>
                      <a:pPr algn="ctr"/>
                      <a:r>
                        <a:rPr lang="en-US" sz="2400" dirty="0" smtClean="0"/>
                        <a:t>$515</a:t>
                      </a:r>
                      <a:endParaRPr lang="en-US" sz="2400" dirty="0"/>
                    </a:p>
                  </a:txBody>
                  <a:tcPr/>
                </a:tc>
                <a:tc>
                  <a:txBody>
                    <a:bodyPr/>
                    <a:lstStyle/>
                    <a:p>
                      <a:pPr algn="ctr"/>
                      <a:r>
                        <a:rPr lang="en-US" sz="2400" dirty="0" smtClean="0"/>
                        <a:t>$465</a:t>
                      </a:r>
                      <a:endParaRPr lang="en-US" sz="2400" dirty="0"/>
                    </a:p>
                  </a:txBody>
                  <a:tcPr/>
                </a:tc>
              </a:tr>
              <a:tr h="370840">
                <a:tc>
                  <a:txBody>
                    <a:bodyPr/>
                    <a:lstStyle/>
                    <a:p>
                      <a:pPr algn="r"/>
                      <a:r>
                        <a:rPr lang="en-US" sz="2400" dirty="0" smtClean="0"/>
                        <a:t>Planner</a:t>
                      </a:r>
                      <a:endParaRPr lang="en-US" sz="2400" dirty="0"/>
                    </a:p>
                  </a:txBody>
                  <a:tcPr/>
                </a:tc>
                <a:tc>
                  <a:txBody>
                    <a:bodyPr/>
                    <a:lstStyle/>
                    <a:p>
                      <a:pPr algn="ctr"/>
                      <a:r>
                        <a:rPr lang="en-US" sz="2400" dirty="0" smtClean="0"/>
                        <a:t>$395</a:t>
                      </a:r>
                      <a:endParaRPr lang="en-US" sz="2400" dirty="0"/>
                    </a:p>
                  </a:txBody>
                  <a:tcPr/>
                </a:tc>
                <a:tc>
                  <a:txBody>
                    <a:bodyPr/>
                    <a:lstStyle/>
                    <a:p>
                      <a:pPr algn="ctr"/>
                      <a:r>
                        <a:rPr lang="en-US" sz="2400" dirty="0" smtClean="0"/>
                        <a:t>$345</a:t>
                      </a:r>
                      <a:endParaRPr lang="en-US" sz="2400" dirty="0"/>
                    </a:p>
                  </a:txBody>
                  <a:tcPr/>
                </a:tc>
              </a:tr>
            </a:tbl>
          </a:graphicData>
        </a:graphic>
      </p:graphicFrame>
    </p:spTree>
    <p:extLst>
      <p:ext uri="{BB962C8B-B14F-4D97-AF65-F5344CB8AC3E}">
        <p14:creationId xmlns:p14="http://schemas.microsoft.com/office/powerpoint/2010/main" val="3845479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neralMPI-PPT_v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3" name="Text Box 5"/>
          <p:cNvSpPr txBox="1">
            <a:spLocks noChangeArrowheads="1"/>
          </p:cNvSpPr>
          <p:nvPr/>
        </p:nvSpPr>
        <p:spPr bwMode="auto">
          <a:xfrm>
            <a:off x="2552700" y="2921168"/>
            <a:ext cx="4038600" cy="1015663"/>
          </a:xfrm>
          <a:prstGeom prst="rect">
            <a:avLst/>
          </a:prstGeom>
          <a:noFill/>
          <a:ln w="9525">
            <a:noFill/>
            <a:miter lim="800000"/>
            <a:headEnd/>
            <a:tailEnd/>
          </a:ln>
        </p:spPr>
        <p:txBody>
          <a:bodyPr wrap="square">
            <a:spAutoFit/>
          </a:bodyPr>
          <a:lstStyle/>
          <a:p>
            <a:r>
              <a:rPr lang="en-US" sz="6000" b="1" dirty="0" smtClean="0">
                <a:solidFill>
                  <a:srgbClr val="7EA02E"/>
                </a:solidFill>
              </a:rPr>
              <a:t>Questions</a:t>
            </a:r>
            <a:endParaRPr lang="en-US" sz="5400" dirty="0">
              <a:solidFill>
                <a:srgbClr val="7EA02E"/>
              </a:solidFill>
            </a:endParaRPr>
          </a:p>
        </p:txBody>
      </p:sp>
      <p:pic>
        <p:nvPicPr>
          <p:cNvPr id="5" name="Picture 4"/>
          <p:cNvPicPr>
            <a:picLocks noChangeAspect="1"/>
          </p:cNvPicPr>
          <p:nvPr/>
        </p:nvPicPr>
        <p:blipFill>
          <a:blip r:embed="rId4"/>
          <a:stretch>
            <a:fillRect/>
          </a:stretch>
        </p:blipFill>
        <p:spPr>
          <a:xfrm>
            <a:off x="609600" y="5867400"/>
            <a:ext cx="3048000" cy="984251"/>
          </a:xfrm>
          <a:prstGeom prst="rect">
            <a:avLst/>
          </a:prstGeom>
        </p:spPr>
      </p:pic>
      <p:sp>
        <p:nvSpPr>
          <p:cNvPr id="2" name="Slide Number Placeholder 1"/>
          <p:cNvSpPr>
            <a:spLocks noGrp="1"/>
          </p:cNvSpPr>
          <p:nvPr>
            <p:ph type="sldNum" sz="quarter" idx="10"/>
          </p:nvPr>
        </p:nvSpPr>
        <p:spPr/>
        <p:txBody>
          <a:bodyPr/>
          <a:lstStyle/>
          <a:p>
            <a:fld id="{145F199B-1299-42F2-BD84-450979DD38B5}" type="slidenum">
              <a:rPr lang="en-US" smtClean="0"/>
              <a:pPr/>
              <a:t>23</a:t>
            </a:fld>
            <a:endParaRPr lang="en-US" sz="1400"/>
          </a:p>
        </p:txBody>
      </p:sp>
    </p:spTree>
    <p:extLst>
      <p:ext uri="{BB962C8B-B14F-4D97-AF65-F5344CB8AC3E}">
        <p14:creationId xmlns:p14="http://schemas.microsoft.com/office/powerpoint/2010/main" val="15895960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neralMPI-PPT_v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3" name="Text Box 5"/>
          <p:cNvSpPr txBox="1">
            <a:spLocks noChangeArrowheads="1"/>
          </p:cNvSpPr>
          <p:nvPr/>
        </p:nvSpPr>
        <p:spPr bwMode="auto">
          <a:xfrm>
            <a:off x="228600" y="2133600"/>
            <a:ext cx="8686800" cy="923330"/>
          </a:xfrm>
          <a:prstGeom prst="rect">
            <a:avLst/>
          </a:prstGeom>
          <a:noFill/>
          <a:ln w="9525">
            <a:noFill/>
            <a:miter lim="800000"/>
            <a:headEnd/>
            <a:tailEnd/>
          </a:ln>
        </p:spPr>
        <p:txBody>
          <a:bodyPr wrap="square">
            <a:spAutoFit/>
          </a:bodyPr>
          <a:lstStyle/>
          <a:p>
            <a:r>
              <a:rPr lang="en-US" sz="5400" b="1" dirty="0" smtClean="0">
                <a:solidFill>
                  <a:srgbClr val="7EA02E"/>
                </a:solidFill>
              </a:rPr>
              <a:t>MPI </a:t>
            </a:r>
            <a:r>
              <a:rPr lang="en-US" sz="5400" b="1" dirty="0" smtClean="0">
                <a:solidFill>
                  <a:srgbClr val="7EA02E"/>
                </a:solidFill>
              </a:rPr>
              <a:t>Member Services</a:t>
            </a:r>
            <a:endParaRPr lang="en-US" sz="5400" dirty="0">
              <a:solidFill>
                <a:srgbClr val="7EA02E"/>
              </a:solidFill>
            </a:endParaRPr>
          </a:p>
        </p:txBody>
      </p:sp>
      <p:pic>
        <p:nvPicPr>
          <p:cNvPr id="5" name="Picture 4"/>
          <p:cNvPicPr>
            <a:picLocks noChangeAspect="1"/>
          </p:cNvPicPr>
          <p:nvPr/>
        </p:nvPicPr>
        <p:blipFill>
          <a:blip r:embed="rId4"/>
          <a:stretch>
            <a:fillRect/>
          </a:stretch>
        </p:blipFill>
        <p:spPr>
          <a:xfrm>
            <a:off x="609600" y="5867400"/>
            <a:ext cx="3048000" cy="984251"/>
          </a:xfrm>
          <a:prstGeom prst="rect">
            <a:avLst/>
          </a:prstGeom>
        </p:spPr>
      </p:pic>
      <p:sp>
        <p:nvSpPr>
          <p:cNvPr id="2" name="Slide Number Placeholder 1"/>
          <p:cNvSpPr>
            <a:spLocks noGrp="1"/>
          </p:cNvSpPr>
          <p:nvPr>
            <p:ph type="sldNum" sz="quarter" idx="10"/>
          </p:nvPr>
        </p:nvSpPr>
        <p:spPr/>
        <p:txBody>
          <a:bodyPr/>
          <a:lstStyle/>
          <a:p>
            <a:fld id="{145F199B-1299-42F2-BD84-450979DD38B5}" type="slidenum">
              <a:rPr lang="en-US" smtClean="0"/>
              <a:pPr/>
              <a:t>24</a:t>
            </a:fld>
            <a:endParaRPr lang="en-US" sz="1400"/>
          </a:p>
        </p:txBody>
      </p:sp>
      <p:sp>
        <p:nvSpPr>
          <p:cNvPr id="3" name="Rectangle 2"/>
          <p:cNvSpPr/>
          <p:nvPr/>
        </p:nvSpPr>
        <p:spPr>
          <a:xfrm>
            <a:off x="1371600" y="3789907"/>
            <a:ext cx="6400800" cy="1569660"/>
          </a:xfrm>
          <a:prstGeom prst="rect">
            <a:avLst/>
          </a:prstGeom>
        </p:spPr>
        <p:txBody>
          <a:bodyPr wrap="square">
            <a:spAutoFit/>
          </a:bodyPr>
          <a:lstStyle/>
          <a:p>
            <a:pPr>
              <a:defRPr/>
            </a:pPr>
            <a:r>
              <a:rPr lang="en-US" sz="3200" i="1" dirty="0"/>
              <a:t>Hours: </a:t>
            </a:r>
            <a:r>
              <a:rPr lang="en-US" sz="3200" dirty="0"/>
              <a:t>M-F, 8am-5pm Central</a:t>
            </a:r>
          </a:p>
          <a:p>
            <a:pPr>
              <a:defRPr/>
            </a:pPr>
            <a:r>
              <a:rPr lang="en-US" sz="3200" i="1" dirty="0"/>
              <a:t>Phone</a:t>
            </a:r>
            <a:r>
              <a:rPr lang="en-US" sz="3200" dirty="0"/>
              <a:t>: 972.702.3053</a:t>
            </a:r>
          </a:p>
          <a:p>
            <a:pPr>
              <a:defRPr/>
            </a:pPr>
            <a:r>
              <a:rPr lang="en-US" sz="3200" i="1" dirty="0"/>
              <a:t>Email</a:t>
            </a:r>
            <a:r>
              <a:rPr lang="en-US" sz="3200" dirty="0"/>
              <a:t>: feedback@mpiweb.org</a:t>
            </a:r>
          </a:p>
        </p:txBody>
      </p:sp>
      <p:sp>
        <p:nvSpPr>
          <p:cNvPr id="7" name="TextBox 6"/>
          <p:cNvSpPr txBox="1"/>
          <p:nvPr/>
        </p:nvSpPr>
        <p:spPr>
          <a:xfrm>
            <a:off x="-30319" y="6096000"/>
            <a:ext cx="639919" cy="584775"/>
          </a:xfrm>
          <a:prstGeom prst="rect">
            <a:avLst/>
          </a:prstGeom>
        </p:spPr>
        <p:txBody>
          <a:bodyPr wrap="none" rtlCol="0">
            <a:spAutoFit/>
          </a:bodyPr>
          <a:lstStyle/>
          <a:p>
            <a:pPr marL="0" marR="0" indent="0" algn="l" defTabSz="914400" rtl="0" eaLnBrk="1" fontAlgn="base" latinLnBrk="0" hangingPunct="1">
              <a:lnSpc>
                <a:spcPct val="100000"/>
              </a:lnSpc>
              <a:spcBef>
                <a:spcPct val="20000"/>
              </a:spcBef>
              <a:spcAft>
                <a:spcPct val="0"/>
              </a:spcAft>
              <a:buClrTx/>
              <a:buSzTx/>
              <a:buFontTx/>
              <a:buNone/>
              <a:tabLst/>
            </a:pPr>
            <a:r>
              <a:rPr lang="en-US" sz="3200" b="1" kern="0" dirty="0" smtClean="0">
                <a:latin typeface="+mn-lt"/>
                <a:ea typeface="+mn-ea"/>
              </a:rPr>
              <a:t>30</a:t>
            </a:r>
            <a:endParaRPr kumimoji="0" lang="en-US" sz="3200" b="1"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441226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7772400" cy="914400"/>
          </a:xfrm>
        </p:spPr>
        <p:txBody>
          <a:bodyPr/>
          <a:lstStyle/>
          <a:p>
            <a:r>
              <a:rPr lang="en-US" dirty="0"/>
              <a:t>MPI Vision and Mission</a:t>
            </a:r>
            <a:endParaRPr lang="en-US" dirty="0">
              <a:solidFill>
                <a:srgbClr val="7EA02E"/>
              </a:solidFill>
            </a:endParaRPr>
          </a:p>
        </p:txBody>
      </p:sp>
      <p:sp>
        <p:nvSpPr>
          <p:cNvPr id="3" name="Subtitle 2"/>
          <p:cNvSpPr>
            <a:spLocks noGrp="1"/>
          </p:cNvSpPr>
          <p:nvPr>
            <p:ph type="subTitle" idx="1"/>
          </p:nvPr>
        </p:nvSpPr>
        <p:spPr>
          <a:xfrm>
            <a:off x="533400" y="1295400"/>
            <a:ext cx="7696200" cy="3733800"/>
          </a:xfrm>
        </p:spPr>
        <p:txBody>
          <a:bodyPr/>
          <a:lstStyle/>
          <a:p>
            <a:r>
              <a:rPr lang="en-US" sz="2800" b="1" u="sng" dirty="0" smtClean="0"/>
              <a:t>Mission</a:t>
            </a:r>
            <a:endParaRPr lang="en-US" sz="2800" b="1" u="sng" dirty="0"/>
          </a:p>
          <a:p>
            <a:endParaRPr lang="en-US" sz="2800" dirty="0" smtClean="0"/>
          </a:p>
          <a:p>
            <a:pPr algn="ctr"/>
            <a:r>
              <a:rPr lang="en-US" sz="2800" dirty="0" smtClean="0"/>
              <a:t>To </a:t>
            </a:r>
            <a:r>
              <a:rPr lang="en-US" sz="2800" dirty="0"/>
              <a:t>provide </a:t>
            </a:r>
            <a:r>
              <a:rPr lang="en-US" sz="2800" dirty="0" smtClean="0"/>
              <a:t>MPI </a:t>
            </a:r>
            <a:r>
              <a:rPr lang="en-US" sz="2800" dirty="0"/>
              <a:t>members, chapters and the global meeting and event community </a:t>
            </a:r>
            <a:r>
              <a:rPr lang="en-US" sz="2800" dirty="0" smtClean="0"/>
              <a:t>with innovative and relevant  </a:t>
            </a:r>
            <a:r>
              <a:rPr lang="en-US" sz="2800" dirty="0"/>
              <a:t>education, networking </a:t>
            </a:r>
            <a:r>
              <a:rPr lang="en-US" sz="2800" dirty="0" smtClean="0"/>
              <a:t>opportunities, </a:t>
            </a:r>
            <a:r>
              <a:rPr lang="en-US" sz="2800" dirty="0"/>
              <a:t>business </a:t>
            </a:r>
            <a:r>
              <a:rPr lang="en-US" sz="2800" dirty="0" smtClean="0"/>
              <a:t>exchanges, </a:t>
            </a:r>
            <a:r>
              <a:rPr lang="en-US" sz="2800" dirty="0"/>
              <a:t>and </a:t>
            </a:r>
            <a:r>
              <a:rPr lang="en-US" sz="2800" dirty="0" smtClean="0"/>
              <a:t>to act as a </a:t>
            </a:r>
            <a:r>
              <a:rPr lang="en-US" sz="2800" dirty="0"/>
              <a:t>prominent voice for the promotion and growth of the industry</a:t>
            </a:r>
          </a:p>
        </p:txBody>
      </p:sp>
    </p:spTree>
    <p:extLst>
      <p:ext uri="{BB962C8B-B14F-4D97-AF65-F5344CB8AC3E}">
        <p14:creationId xmlns:p14="http://schemas.microsoft.com/office/powerpoint/2010/main" val="1580481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eneralMPI-PPT_v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3" name="Text Box 5"/>
          <p:cNvSpPr txBox="1">
            <a:spLocks noChangeArrowheads="1"/>
          </p:cNvSpPr>
          <p:nvPr/>
        </p:nvSpPr>
        <p:spPr bwMode="auto">
          <a:xfrm>
            <a:off x="228600" y="2133600"/>
            <a:ext cx="8686800" cy="923330"/>
          </a:xfrm>
          <a:prstGeom prst="rect">
            <a:avLst/>
          </a:prstGeom>
          <a:noFill/>
          <a:ln w="9525">
            <a:noFill/>
            <a:miter lim="800000"/>
            <a:headEnd/>
            <a:tailEnd/>
          </a:ln>
        </p:spPr>
        <p:txBody>
          <a:bodyPr wrap="square">
            <a:spAutoFit/>
          </a:bodyPr>
          <a:lstStyle/>
          <a:p>
            <a:r>
              <a:rPr lang="en-US" sz="5400" b="1" dirty="0" smtClean="0">
                <a:solidFill>
                  <a:srgbClr val="7EA02E"/>
                </a:solidFill>
              </a:rPr>
              <a:t>MPI Global Benefits</a:t>
            </a:r>
            <a:endParaRPr lang="en-US" sz="5400" dirty="0">
              <a:solidFill>
                <a:srgbClr val="7EA02E"/>
              </a:solidFill>
            </a:endParaRPr>
          </a:p>
        </p:txBody>
      </p:sp>
      <p:pic>
        <p:nvPicPr>
          <p:cNvPr id="5" name="Picture 4"/>
          <p:cNvPicPr>
            <a:picLocks noChangeAspect="1"/>
          </p:cNvPicPr>
          <p:nvPr/>
        </p:nvPicPr>
        <p:blipFill>
          <a:blip r:embed="rId4"/>
          <a:stretch>
            <a:fillRect/>
          </a:stretch>
        </p:blipFill>
        <p:spPr>
          <a:xfrm>
            <a:off x="762000" y="5990431"/>
            <a:ext cx="2667000" cy="861219"/>
          </a:xfrm>
          <a:prstGeom prst="rect">
            <a:avLst/>
          </a:prstGeom>
        </p:spPr>
      </p:pic>
    </p:spTree>
    <p:extLst>
      <p:ext uri="{BB962C8B-B14F-4D97-AF65-F5344CB8AC3E}">
        <p14:creationId xmlns:p14="http://schemas.microsoft.com/office/powerpoint/2010/main" val="2383287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914400"/>
          </a:xfrm>
        </p:spPr>
        <p:txBody>
          <a:bodyPr/>
          <a:lstStyle/>
          <a:p>
            <a:r>
              <a:rPr lang="en-US" dirty="0" smtClean="0">
                <a:solidFill>
                  <a:srgbClr val="7EA02E"/>
                </a:solidFill>
              </a:rPr>
              <a:t>Chapter </a:t>
            </a:r>
            <a:r>
              <a:rPr lang="en-US" dirty="0" smtClean="0"/>
              <a:t>Affiliation</a:t>
            </a:r>
            <a:endParaRPr lang="en-US" dirty="0">
              <a:solidFill>
                <a:srgbClr val="7EA02E"/>
              </a:solidFill>
            </a:endParaRPr>
          </a:p>
        </p:txBody>
      </p:sp>
      <p:sp>
        <p:nvSpPr>
          <p:cNvPr id="3" name="Subtitle 2"/>
          <p:cNvSpPr>
            <a:spLocks noGrp="1"/>
          </p:cNvSpPr>
          <p:nvPr>
            <p:ph type="subTitle" idx="1"/>
          </p:nvPr>
        </p:nvSpPr>
        <p:spPr>
          <a:xfrm>
            <a:off x="457200" y="1295400"/>
            <a:ext cx="3962400" cy="4191000"/>
          </a:xfrm>
        </p:spPr>
        <p:txBody>
          <a:bodyPr/>
          <a:lstStyle/>
          <a:p>
            <a:pPr marL="342900" indent="-342900">
              <a:buFont typeface="Arial" panose="020B0604020202020204" pitchFamily="34" charset="0"/>
              <a:buChar char="•"/>
            </a:pPr>
            <a:r>
              <a:rPr lang="en-US" altLang="en-US" dirty="0" smtClean="0"/>
              <a:t>Meet local colleagues</a:t>
            </a:r>
            <a:br>
              <a:rPr lang="en-US" altLang="en-US" dirty="0" smtClean="0"/>
            </a:br>
            <a:r>
              <a:rPr lang="en-US" altLang="en-US" dirty="0" smtClean="0"/>
              <a:t>and </a:t>
            </a:r>
            <a:r>
              <a:rPr lang="en-US" altLang="en-US" dirty="0"/>
              <a:t>potential clients</a:t>
            </a:r>
          </a:p>
          <a:p>
            <a:endParaRPr lang="en-US" altLang="en-US" sz="900" dirty="0"/>
          </a:p>
          <a:p>
            <a:pPr marL="342900" indent="-342900">
              <a:buFont typeface="Arial" panose="020B0604020202020204" pitchFamily="34" charset="0"/>
              <a:buChar char="•"/>
            </a:pPr>
            <a:r>
              <a:rPr lang="en-US" altLang="en-US" dirty="0" smtClean="0"/>
              <a:t>Attend networking or special events, seminars, regional conferences, certification study groups</a:t>
            </a:r>
            <a:endParaRPr lang="en-US" altLang="en-US" dirty="0"/>
          </a:p>
          <a:p>
            <a:pPr marL="342900" indent="-342900">
              <a:buFont typeface="Arial" panose="020B0604020202020204" pitchFamily="34" charset="0"/>
              <a:buChar char="•"/>
            </a:pPr>
            <a:r>
              <a:rPr lang="en-US" altLang="en-US" dirty="0" smtClean="0"/>
              <a:t>Local educational opportunities</a:t>
            </a:r>
          </a:p>
          <a:p>
            <a:pPr marL="342900" indent="-342900">
              <a:buFont typeface="Arial" panose="020B0604020202020204" pitchFamily="34" charset="0"/>
              <a:buChar char="•"/>
            </a:pPr>
            <a:r>
              <a:rPr lang="en-US" altLang="en-US" dirty="0" smtClean="0"/>
              <a:t>And more…</a:t>
            </a:r>
            <a:endParaRPr lang="en-US" altLang="en-US" dirty="0"/>
          </a:p>
        </p:txBody>
      </p:sp>
      <p:pic>
        <p:nvPicPr>
          <p:cNvPr id="6" name="Picture 5"/>
          <p:cNvPicPr>
            <a:picLocks noChangeAspect="1"/>
          </p:cNvPicPr>
          <p:nvPr/>
        </p:nvPicPr>
        <p:blipFill>
          <a:blip r:embed="rId3"/>
          <a:stretch>
            <a:fillRect/>
          </a:stretch>
        </p:blipFill>
        <p:spPr>
          <a:xfrm>
            <a:off x="4419600" y="1219200"/>
            <a:ext cx="4603038" cy="2556445"/>
          </a:xfrm>
          <a:prstGeom prst="rect">
            <a:avLst/>
          </a:prstGeom>
        </p:spPr>
      </p:pic>
    </p:spTree>
    <p:extLst>
      <p:ext uri="{BB962C8B-B14F-4D97-AF65-F5344CB8AC3E}">
        <p14:creationId xmlns:p14="http://schemas.microsoft.com/office/powerpoint/2010/main" val="2676350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914400"/>
          </a:xfrm>
        </p:spPr>
        <p:txBody>
          <a:bodyPr/>
          <a:lstStyle/>
          <a:p>
            <a:r>
              <a:rPr lang="en-US" dirty="0" smtClean="0">
                <a:solidFill>
                  <a:srgbClr val="7EA02E"/>
                </a:solidFill>
              </a:rPr>
              <a:t>MPI Member Directory</a:t>
            </a:r>
            <a:endParaRPr lang="en-US" dirty="0">
              <a:solidFill>
                <a:srgbClr val="7EA02E"/>
              </a:solidFill>
            </a:endParaRPr>
          </a:p>
        </p:txBody>
      </p:sp>
      <p:sp>
        <p:nvSpPr>
          <p:cNvPr id="4" name="Subtitle 3"/>
          <p:cNvSpPr>
            <a:spLocks noGrp="1"/>
          </p:cNvSpPr>
          <p:nvPr>
            <p:ph type="subTitle" idx="1"/>
          </p:nvPr>
        </p:nvSpPr>
        <p:spPr>
          <a:xfrm>
            <a:off x="304800" y="4419600"/>
            <a:ext cx="8651823" cy="1447800"/>
          </a:xfrm>
        </p:spPr>
        <p:txBody>
          <a:bodyPr/>
          <a:lstStyle/>
          <a:p>
            <a:pPr algn="ctr"/>
            <a:r>
              <a:rPr lang="en-US" altLang="en-US" dirty="0" smtClean="0"/>
              <a:t>Grow </a:t>
            </a:r>
            <a:r>
              <a:rPr lang="en-US" altLang="en-US" dirty="0"/>
              <a:t>your client base or connect with peers through MPI's Directory. You’ll have unlimited use and can search for members, send messages, and see who else is connected.</a:t>
            </a:r>
            <a:endParaRPr lang="en-US" dirty="0"/>
          </a:p>
        </p:txBody>
      </p:sp>
      <p:pic>
        <p:nvPicPr>
          <p:cNvPr id="3" name="Picture 2"/>
          <p:cNvPicPr>
            <a:picLocks noChangeAspect="1"/>
          </p:cNvPicPr>
          <p:nvPr/>
        </p:nvPicPr>
        <p:blipFill rotWithShape="1">
          <a:blip r:embed="rId3"/>
          <a:srcRect l="54517" t="11642" r="11035" b="-621"/>
          <a:stretch/>
        </p:blipFill>
        <p:spPr>
          <a:xfrm>
            <a:off x="11353800" y="457200"/>
            <a:ext cx="7848600" cy="8153400"/>
          </a:xfrm>
          <a:prstGeom prst="rect">
            <a:avLst/>
          </a:prstGeom>
        </p:spPr>
      </p:pic>
      <p:pic>
        <p:nvPicPr>
          <p:cNvPr id="7" name="Picture 6">
            <a:hlinkClick r:id="rId4"/>
          </p:cNvPr>
          <p:cNvPicPr/>
          <p:nvPr/>
        </p:nvPicPr>
        <p:blipFill rotWithShape="1">
          <a:blip r:embed="rId3"/>
          <a:srcRect l="54327" t="28200" r="11699" b="16255"/>
          <a:stretch/>
        </p:blipFill>
        <p:spPr bwMode="auto">
          <a:xfrm>
            <a:off x="2057400" y="1219200"/>
            <a:ext cx="5105400" cy="32004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533400" y="5486400"/>
            <a:ext cx="4572000" cy="584775"/>
          </a:xfrm>
          <a:prstGeom prst="rect">
            <a:avLst/>
          </a:prstGeom>
        </p:spPr>
        <p:txBody>
          <a:bodyPr>
            <a:spAutoFit/>
          </a:bodyPr>
          <a:lstStyle/>
          <a:p>
            <a:r>
              <a:rPr lang="en-US" sz="1600" dirty="0">
                <a:hlinkClick r:id="rId5"/>
              </a:rPr>
              <a:t>http://</a:t>
            </a:r>
            <a:r>
              <a:rPr lang="en-US" sz="1600" dirty="0" smtClean="0">
                <a:hlinkClick r:id="rId5"/>
              </a:rPr>
              <a:t>www.mpiweb.org/Membership/Directory</a:t>
            </a:r>
            <a:endParaRPr lang="en-US" sz="1600" dirty="0" smtClean="0"/>
          </a:p>
          <a:p>
            <a:endParaRPr lang="en-US" sz="1600" dirty="0"/>
          </a:p>
        </p:txBody>
      </p:sp>
    </p:spTree>
    <p:extLst>
      <p:ext uri="{BB962C8B-B14F-4D97-AF65-F5344CB8AC3E}">
        <p14:creationId xmlns:p14="http://schemas.microsoft.com/office/powerpoint/2010/main" val="579437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914400"/>
          </a:xfrm>
        </p:spPr>
        <p:txBody>
          <a:bodyPr/>
          <a:lstStyle/>
          <a:p>
            <a:r>
              <a:rPr lang="en-US" dirty="0" smtClean="0">
                <a:solidFill>
                  <a:srgbClr val="7EA02E"/>
                </a:solidFill>
              </a:rPr>
              <a:t>MPI Supplier Marketplace</a:t>
            </a:r>
            <a:endParaRPr lang="en-US" dirty="0">
              <a:solidFill>
                <a:srgbClr val="7EA02E"/>
              </a:solidFill>
            </a:endParaRPr>
          </a:p>
        </p:txBody>
      </p:sp>
      <p:sp>
        <p:nvSpPr>
          <p:cNvPr id="4" name="Subtitle 3"/>
          <p:cNvSpPr>
            <a:spLocks noGrp="1"/>
          </p:cNvSpPr>
          <p:nvPr>
            <p:ph type="subTitle" idx="1"/>
          </p:nvPr>
        </p:nvSpPr>
        <p:spPr>
          <a:xfrm>
            <a:off x="5257800" y="2400300"/>
            <a:ext cx="3765498" cy="2133600"/>
          </a:xfrm>
        </p:spPr>
        <p:txBody>
          <a:bodyPr/>
          <a:lstStyle/>
          <a:p>
            <a:pPr algn="ctr"/>
            <a:r>
              <a:rPr lang="en-US" dirty="0" smtClean="0"/>
              <a:t>Comprehensive guide to finding everything you would need to plan a meeting or event around the world!</a:t>
            </a:r>
            <a:endParaRPr lang="en-US" dirty="0"/>
          </a:p>
        </p:txBody>
      </p:sp>
      <p:pic>
        <p:nvPicPr>
          <p:cNvPr id="3" name="Picture 2"/>
          <p:cNvPicPr>
            <a:picLocks noChangeAspect="1"/>
          </p:cNvPicPr>
          <p:nvPr/>
        </p:nvPicPr>
        <p:blipFill rotWithShape="1">
          <a:blip r:embed="rId3"/>
          <a:srcRect l="54517" t="11642" r="11035" b="-621"/>
          <a:stretch/>
        </p:blipFill>
        <p:spPr>
          <a:xfrm>
            <a:off x="11353800" y="457200"/>
            <a:ext cx="7848600" cy="8153400"/>
          </a:xfrm>
          <a:prstGeom prst="rect">
            <a:avLst/>
          </a:prstGeom>
        </p:spPr>
      </p:pic>
      <p:pic>
        <p:nvPicPr>
          <p:cNvPr id="9" name="Picture 8"/>
          <p:cNvPicPr>
            <a:picLocks noChangeAspect="1"/>
          </p:cNvPicPr>
          <p:nvPr/>
        </p:nvPicPr>
        <p:blipFill>
          <a:blip r:embed="rId4"/>
          <a:stretch>
            <a:fillRect/>
          </a:stretch>
        </p:blipFill>
        <p:spPr>
          <a:xfrm>
            <a:off x="76200" y="1705353"/>
            <a:ext cx="5114925" cy="3171447"/>
          </a:xfrm>
          <a:prstGeom prst="rect">
            <a:avLst/>
          </a:prstGeom>
        </p:spPr>
      </p:pic>
    </p:spTree>
    <p:extLst>
      <p:ext uri="{BB962C8B-B14F-4D97-AF65-F5344CB8AC3E}">
        <p14:creationId xmlns:p14="http://schemas.microsoft.com/office/powerpoint/2010/main" val="882514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gazi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65478"/>
            <a:ext cx="3989651" cy="5578122"/>
          </a:xfrm>
          <a:prstGeom prst="rect">
            <a:avLst/>
          </a:prstGeom>
        </p:spPr>
      </p:pic>
      <p:sp>
        <p:nvSpPr>
          <p:cNvPr id="2" name="Title 1"/>
          <p:cNvSpPr>
            <a:spLocks noGrp="1"/>
          </p:cNvSpPr>
          <p:nvPr>
            <p:ph type="ctrTitle"/>
          </p:nvPr>
        </p:nvSpPr>
        <p:spPr>
          <a:xfrm>
            <a:off x="3962400" y="838200"/>
            <a:ext cx="7772400" cy="1447800"/>
          </a:xfrm>
        </p:spPr>
        <p:txBody>
          <a:bodyPr/>
          <a:lstStyle/>
          <a:p>
            <a:r>
              <a:rPr lang="en-US" dirty="0" smtClean="0">
                <a:solidFill>
                  <a:srgbClr val="7EA02E"/>
                </a:solidFill>
              </a:rPr>
              <a:t>MPI’s Family </a:t>
            </a:r>
            <a:br>
              <a:rPr lang="en-US" dirty="0" smtClean="0">
                <a:solidFill>
                  <a:srgbClr val="7EA02E"/>
                </a:solidFill>
              </a:rPr>
            </a:br>
            <a:r>
              <a:rPr lang="en-US" dirty="0" smtClean="0">
                <a:solidFill>
                  <a:srgbClr val="7EA02E"/>
                </a:solidFill>
              </a:rPr>
              <a:t>of Publications</a:t>
            </a:r>
            <a:endParaRPr lang="en-US" dirty="0">
              <a:solidFill>
                <a:srgbClr val="7EA02E"/>
              </a:solidFill>
            </a:endParaRPr>
          </a:p>
        </p:txBody>
      </p:sp>
      <p:sp>
        <p:nvSpPr>
          <p:cNvPr id="4" name="Subtitle 3"/>
          <p:cNvSpPr>
            <a:spLocks noGrp="1"/>
          </p:cNvSpPr>
          <p:nvPr>
            <p:ph type="subTitle" idx="1"/>
          </p:nvPr>
        </p:nvSpPr>
        <p:spPr>
          <a:xfrm>
            <a:off x="3962400" y="2743200"/>
            <a:ext cx="5410200" cy="2743200"/>
          </a:xfrm>
        </p:spPr>
        <p:txBody>
          <a:bodyPr/>
          <a:lstStyle/>
          <a:p>
            <a:pPr marL="342900" indent="-342900">
              <a:buFont typeface="Arial" panose="020B0604020202020204" pitchFamily="34" charset="0"/>
              <a:buChar char="•"/>
            </a:pPr>
            <a:r>
              <a:rPr lang="en-US" altLang="en-US" sz="2200" dirty="0"/>
              <a:t>Award-winning magazine </a:t>
            </a:r>
            <a:r>
              <a:rPr lang="en-US" altLang="en-US" sz="2200" i="1" dirty="0"/>
              <a:t/>
            </a:r>
            <a:br>
              <a:rPr lang="en-US" altLang="en-US" sz="2200" i="1" dirty="0"/>
            </a:br>
            <a:r>
              <a:rPr lang="en-US" altLang="en-US" sz="2200" i="1" dirty="0">
                <a:hlinkClick r:id="rId4"/>
              </a:rPr>
              <a:t>The Meeting </a:t>
            </a:r>
            <a:r>
              <a:rPr lang="en-US" altLang="en-US" sz="2200" i="1" dirty="0" smtClean="0">
                <a:hlinkClick r:id="rId4"/>
              </a:rPr>
              <a:t>Professional</a:t>
            </a:r>
            <a:r>
              <a:rPr lang="en-US" altLang="en-US" sz="2200" i="1" dirty="0" smtClean="0"/>
              <a:t>™</a:t>
            </a:r>
            <a:r>
              <a:rPr lang="en-US" sz="2200" dirty="0" smtClean="0"/>
              <a:t> </a:t>
            </a:r>
            <a:endParaRPr lang="en-US" altLang="en-US" sz="2200" dirty="0" smtClean="0"/>
          </a:p>
          <a:p>
            <a:pPr marL="342900" indent="-342900">
              <a:buFont typeface="Arial" panose="020B0604020202020204" pitchFamily="34" charset="0"/>
              <a:buChar char="•"/>
            </a:pPr>
            <a:r>
              <a:rPr lang="en-US" altLang="en-US" sz="2200" dirty="0" err="1" smtClean="0"/>
              <a:t>MPIWeb.org</a:t>
            </a:r>
            <a:endParaRPr lang="en-US" altLang="en-US" sz="2200" dirty="0" smtClean="0"/>
          </a:p>
          <a:p>
            <a:pPr marL="342900" indent="-342900">
              <a:buFont typeface="Arial" panose="020B0604020202020204" pitchFamily="34" charset="0"/>
              <a:buChar char="•"/>
            </a:pPr>
            <a:r>
              <a:rPr lang="en-US" altLang="en-US" sz="2200" i="1" dirty="0" err="1" smtClean="0"/>
              <a:t>MPIpulse</a:t>
            </a:r>
            <a:r>
              <a:rPr lang="en-US" altLang="en-US" sz="2200" dirty="0" smtClean="0"/>
              <a:t> weekly e-newsletter</a:t>
            </a:r>
          </a:p>
          <a:p>
            <a:pPr marL="342900" indent="-342900">
              <a:buFont typeface="Arial" panose="020B0604020202020204" pitchFamily="34" charset="0"/>
              <a:buChar char="•"/>
            </a:pPr>
            <a:r>
              <a:rPr lang="en-US" altLang="en-US" sz="2200" i="1" dirty="0" err="1" smtClean="0"/>
              <a:t>MPIspotlight</a:t>
            </a:r>
            <a:r>
              <a:rPr lang="en-US" altLang="en-US" sz="2200" i="1" dirty="0" smtClean="0"/>
              <a:t> </a:t>
            </a:r>
            <a:r>
              <a:rPr lang="en-US" altLang="en-US" sz="2200" dirty="0" smtClean="0"/>
              <a:t>bi-weekly e-newsletter</a:t>
            </a:r>
          </a:p>
          <a:p>
            <a:pPr marL="342900" indent="-342900">
              <a:buFont typeface="Arial" panose="020B0604020202020204" pitchFamily="34" charset="0"/>
              <a:buChar char="•"/>
            </a:pPr>
            <a:r>
              <a:rPr lang="en-US" altLang="en-US" sz="2200" dirty="0" smtClean="0"/>
              <a:t>Blogs </a:t>
            </a:r>
            <a:r>
              <a:rPr lang="en-US" altLang="en-US" sz="2200" dirty="0"/>
              <a:t>and Message </a:t>
            </a:r>
            <a:r>
              <a:rPr lang="en-US" altLang="en-US" sz="2200" dirty="0" smtClean="0"/>
              <a:t>Boards</a:t>
            </a:r>
            <a:endParaRPr lang="en-US" altLang="en-US" sz="2200" dirty="0"/>
          </a:p>
        </p:txBody>
      </p:sp>
    </p:spTree>
    <p:extLst>
      <p:ext uri="{BB962C8B-B14F-4D97-AF65-F5344CB8AC3E}">
        <p14:creationId xmlns:p14="http://schemas.microsoft.com/office/powerpoint/2010/main" val="1153385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19200" y="2852737"/>
            <a:ext cx="6477000" cy="1566863"/>
          </a:xfrm>
        </p:spPr>
        <p:txBody>
          <a:bodyPr/>
          <a:lstStyle/>
          <a:p>
            <a:pPr marL="342900" indent="-342900">
              <a:buFont typeface="Arial" panose="020B0604020202020204" pitchFamily="34" charset="0"/>
              <a:buChar char="•"/>
            </a:pPr>
            <a:r>
              <a:rPr lang="en-US" altLang="en-US" sz="2200" dirty="0" smtClean="0"/>
              <a:t>Recently launched</a:t>
            </a:r>
          </a:p>
          <a:p>
            <a:pPr marL="342900" indent="-342900">
              <a:buFont typeface="Arial" panose="020B0604020202020204" pitchFamily="34" charset="0"/>
              <a:buChar char="•"/>
            </a:pPr>
            <a:r>
              <a:rPr lang="en-US" altLang="en-US" sz="2200" dirty="0" smtClean="0"/>
              <a:t>Members get MPI Verified speakers who are fellow members, subject matter experts, and provide discounts.</a:t>
            </a:r>
            <a:endParaRPr lang="en-US" altLang="en-US" sz="2200" dirty="0"/>
          </a:p>
        </p:txBody>
      </p:sp>
      <p:pic>
        <p:nvPicPr>
          <p:cNvPr id="1026" name="Picture 2" descr="http://www.mpiweb.org/docs/default-source/mpi7-generic/speaker-resource-hea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00062"/>
            <a:ext cx="692467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663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64" charset="-128"/>
          </a:defRPr>
        </a:defPPr>
      </a:lstStyle>
    </a:lnDef>
    <a:txDef>
      <a:spPr/>
      <a:bodyPr/>
      <a:lstStyle>
        <a:defPPr marL="0" marR="0" indent="0" algn="l" defTabSz="914400" rtl="0" eaLnBrk="1" fontAlgn="base" latinLnBrk="0" hangingPunct="1">
          <a:lnSpc>
            <a:spcPct val="100000"/>
          </a:lnSpc>
          <a:spcBef>
            <a:spcPct val="20000"/>
          </a:spcBef>
          <a:spcAft>
            <a:spcPct val="0"/>
          </a:spcAft>
          <a:buClrTx/>
          <a:buSzTx/>
          <a:buFontTx/>
          <a:buNone/>
          <a:tabLst/>
          <a:defRPr kumimoji="0" sz="32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F25AF6334DFC4C858D235A989FE065" ma:contentTypeVersion="0" ma:contentTypeDescription="Create a new document." ma:contentTypeScope="" ma:versionID="2b1f8b1780d9dc4ce30fec31a6d1986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894F32-4DA6-4860-95CD-EAA65EC6BDE9}">
  <ds:schemaRefs>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dcmitype/"/>
    <ds:schemaRef ds:uri="http://purl.org/dc/elements/1.1/"/>
  </ds:schemaRefs>
</ds:datastoreItem>
</file>

<file path=customXml/itemProps2.xml><?xml version="1.0" encoding="utf-8"?>
<ds:datastoreItem xmlns:ds="http://schemas.openxmlformats.org/officeDocument/2006/customXml" ds:itemID="{FCD8AE89-6999-46F4-90D1-DBC73BEDAE27}">
  <ds:schemaRefs>
    <ds:schemaRef ds:uri="http://schemas.microsoft.com/sharepoint/v3/contenttype/forms"/>
  </ds:schemaRefs>
</ds:datastoreItem>
</file>

<file path=customXml/itemProps3.xml><?xml version="1.0" encoding="utf-8"?>
<ds:datastoreItem xmlns:ds="http://schemas.openxmlformats.org/officeDocument/2006/customXml" ds:itemID="{04151EB7-898E-4FD8-AE02-16FB80F03D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2016</TotalTime>
  <Words>1130</Words>
  <Application>Microsoft Office PowerPoint</Application>
  <PresentationFormat>On-screen Show (4:3)</PresentationFormat>
  <Paragraphs>134</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ＭＳ Ｐゴシック</vt:lpstr>
      <vt:lpstr>Arial</vt:lpstr>
      <vt:lpstr>Arial Narrow</vt:lpstr>
      <vt:lpstr>Calibri</vt:lpstr>
      <vt:lpstr>Blank Presentation</vt:lpstr>
      <vt:lpstr>Office Theme</vt:lpstr>
      <vt:lpstr>PowerPoint Presentation</vt:lpstr>
      <vt:lpstr>Getting to Know MPI</vt:lpstr>
      <vt:lpstr>MPI Vision and Mission</vt:lpstr>
      <vt:lpstr>PowerPoint Presentation</vt:lpstr>
      <vt:lpstr>Chapter Affiliation</vt:lpstr>
      <vt:lpstr>MPI Member Directory</vt:lpstr>
      <vt:lpstr>MPI Supplier Marketplace</vt:lpstr>
      <vt:lpstr>MPI’s Family  of Publications</vt:lpstr>
      <vt:lpstr>PowerPoint Presentation</vt:lpstr>
      <vt:lpstr>PowerPoint Presentation</vt:lpstr>
      <vt:lpstr>CMM Designation Program</vt:lpstr>
      <vt:lpstr>PowerPoint Presentation</vt:lpstr>
      <vt:lpstr>CMP Resources</vt:lpstr>
      <vt:lpstr>MPI Foundation</vt:lpstr>
      <vt:lpstr>Meetings Outlooksm</vt:lpstr>
      <vt:lpstr>Meetings Move Us Forward™</vt:lpstr>
      <vt:lpstr>Commitment to Global Educational</vt:lpstr>
      <vt:lpstr>MPI RISE Awards</vt:lpstr>
      <vt:lpstr>Strategic Meetings Management </vt:lpstr>
      <vt:lpstr>PowerPoint Presentation</vt:lpstr>
      <vt:lpstr>Membership Info</vt:lpstr>
      <vt:lpstr>Membership Pricing</vt:lpstr>
      <vt:lpstr>PowerPoint Presentation</vt:lpstr>
      <vt:lpstr>PowerPoint Presentation</vt:lpstr>
    </vt:vector>
  </TitlesOfParts>
  <Company>Office 2004 Test Drive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Timothy Gunn</cp:lastModifiedBy>
  <cp:revision>162</cp:revision>
  <cp:lastPrinted>2014-03-07T23:58:13Z</cp:lastPrinted>
  <dcterms:created xsi:type="dcterms:W3CDTF">2011-08-17T18:01:24Z</dcterms:created>
  <dcterms:modified xsi:type="dcterms:W3CDTF">2014-10-29T19:21:22Z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0x010100F7F25AF6334DFC4C858D235A989FE065</vt:lpwstr>
  </property>
</Properties>
</file>