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  <p:sldMasterId id="2147483660" r:id="rId5"/>
  </p:sldMasterIdLst>
  <p:notesMasterIdLst>
    <p:notesMasterId r:id="rId55"/>
  </p:notesMasterIdLst>
  <p:handoutMasterIdLst>
    <p:handoutMasterId r:id="rId56"/>
  </p:handoutMasterIdLst>
  <p:sldIdLst>
    <p:sldId id="310" r:id="rId6"/>
    <p:sldId id="312" r:id="rId7"/>
    <p:sldId id="313" r:id="rId8"/>
    <p:sldId id="278" r:id="rId9"/>
    <p:sldId id="345" r:id="rId10"/>
    <p:sldId id="314" r:id="rId11"/>
    <p:sldId id="319" r:id="rId12"/>
    <p:sldId id="364" r:id="rId13"/>
    <p:sldId id="333" r:id="rId14"/>
    <p:sldId id="320" r:id="rId15"/>
    <p:sldId id="327" r:id="rId16"/>
    <p:sldId id="329" r:id="rId17"/>
    <p:sldId id="323" r:id="rId18"/>
    <p:sldId id="337" r:id="rId19"/>
    <p:sldId id="338" r:id="rId20"/>
    <p:sldId id="363" r:id="rId21"/>
    <p:sldId id="374" r:id="rId22"/>
    <p:sldId id="373" r:id="rId23"/>
    <p:sldId id="341" r:id="rId24"/>
    <p:sldId id="321" r:id="rId25"/>
    <p:sldId id="332" r:id="rId26"/>
    <p:sldId id="334" r:id="rId27"/>
    <p:sldId id="336" r:id="rId28"/>
    <p:sldId id="335" r:id="rId29"/>
    <p:sldId id="344" r:id="rId30"/>
    <p:sldId id="339" r:id="rId31"/>
    <p:sldId id="346" r:id="rId32"/>
    <p:sldId id="342" r:id="rId33"/>
    <p:sldId id="322" r:id="rId34"/>
    <p:sldId id="330" r:id="rId35"/>
    <p:sldId id="331" r:id="rId36"/>
    <p:sldId id="325" r:id="rId37"/>
    <p:sldId id="350" r:id="rId38"/>
    <p:sldId id="378" r:id="rId39"/>
    <p:sldId id="377" r:id="rId40"/>
    <p:sldId id="376" r:id="rId41"/>
    <p:sldId id="375" r:id="rId42"/>
    <p:sldId id="372" r:id="rId43"/>
    <p:sldId id="351" r:id="rId44"/>
    <p:sldId id="379" r:id="rId45"/>
    <p:sldId id="380" r:id="rId46"/>
    <p:sldId id="381" r:id="rId47"/>
    <p:sldId id="382" r:id="rId48"/>
    <p:sldId id="349" r:id="rId49"/>
    <p:sldId id="355" r:id="rId50"/>
    <p:sldId id="356" r:id="rId51"/>
    <p:sldId id="343" r:id="rId52"/>
    <p:sldId id="326" r:id="rId53"/>
    <p:sldId id="357" r:id="rId54"/>
  </p:sldIdLst>
  <p:sldSz cx="9144000" cy="6858000" type="screen4x3"/>
  <p:notesSz cx="7019925" cy="93059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6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6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6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6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6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6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6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6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6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>
          <p15:clr>
            <a:srgbClr val="A4A3A4"/>
          </p15:clr>
        </p15:guide>
        <p15:guide id="2" pos="221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37AEEF"/>
    <a:srgbClr val="FF9933"/>
    <a:srgbClr val="3333FF"/>
    <a:srgbClr val="7EA02E"/>
    <a:srgbClr val="5F8939"/>
    <a:srgbClr val="A36219"/>
    <a:srgbClr val="00A9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1669" autoAdjust="0"/>
    <p:restoredTop sz="90956" autoAdjust="0"/>
  </p:normalViewPr>
  <p:slideViewPr>
    <p:cSldViewPr>
      <p:cViewPr varScale="1">
        <p:scale>
          <a:sx n="14" d="100"/>
          <a:sy n="14" d="100"/>
        </p:scale>
        <p:origin x="43" y="5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1890" y="-96"/>
      </p:cViewPr>
      <p:guideLst>
        <p:guide orient="horz" pos="2931"/>
        <p:guide pos="221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1967" cy="465297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6334" y="0"/>
            <a:ext cx="3041967" cy="465297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A396F06A-16AB-42F9-BDA5-22C2981D7D95}" type="datetimeFigureOut">
              <a:rPr lang="en-US" smtClean="0"/>
              <a:pPr/>
              <a:t>9/2/2015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39013"/>
            <a:ext cx="3041967" cy="465297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6334" y="8839013"/>
            <a:ext cx="3041967" cy="465297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7FD456CA-365C-4A36-B539-AAA0AB9456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7854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1967" cy="465297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334" y="0"/>
            <a:ext cx="3041967" cy="465297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077EC09F-56B0-4E86-94D6-B72F090BA58A}" type="datetimeFigureOut">
              <a:rPr lang="en-US" smtClean="0"/>
              <a:pPr/>
              <a:t>9/2/2015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4550" cy="34909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4" rIns="93287" bIns="4664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20315"/>
            <a:ext cx="5615940" cy="4187667"/>
          </a:xfrm>
          <a:prstGeom prst="rect">
            <a:avLst/>
          </a:prstGeom>
        </p:spPr>
        <p:txBody>
          <a:bodyPr vert="horz" lIns="93287" tIns="46644" rIns="93287" bIns="4664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39013"/>
            <a:ext cx="3041967" cy="465297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334" y="8839013"/>
            <a:ext cx="3041967" cy="465297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554434EE-8F78-45BA-BB6B-9B50DF02401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350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434EE-8F78-45BA-BB6B-9B50DF02401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0981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6574" indent="-186574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EB066-CB58-F04A-8366-BBFDAD44890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4386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6574" indent="-186574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EB066-CB58-F04A-8366-BBFDAD44890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4386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6574" indent="-186574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EB066-CB58-F04A-8366-BBFDAD44890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4386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6574" indent="-186574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EB066-CB58-F04A-8366-BBFDAD448904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4386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6574" indent="-186574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EB066-CB58-F04A-8366-BBFDAD44890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4386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6574" indent="-186574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EB066-CB58-F04A-8366-BBFDAD448904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4386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6574" indent="-186574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EB066-CB58-F04A-8366-BBFDAD448904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4386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6574" indent="-186574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EB066-CB58-F04A-8366-BBFDAD448904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4386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6574" indent="-186574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EB066-CB58-F04A-8366-BBFDAD448904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4386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6574" indent="-186574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EB066-CB58-F04A-8366-BBFDAD448904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438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6574" indent="-186574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EB066-CB58-F04A-8366-BBFDAD44890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4386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6574" indent="-186574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EB066-CB58-F04A-8366-BBFDAD448904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4386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6574" indent="-186574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EB066-CB58-F04A-8366-BBFDAD448904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4386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6574" indent="-186574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EB066-CB58-F04A-8366-BBFDAD448904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4386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6574" indent="-186574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EB066-CB58-F04A-8366-BBFDAD448904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4386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6574" indent="-186574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EB066-CB58-F04A-8366-BBFDAD448904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4386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6574" indent="-186574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EB066-CB58-F04A-8366-BBFDAD448904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4386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6574" indent="-186574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EB066-CB58-F04A-8366-BBFDAD448904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4386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6574" indent="-186574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EB066-CB58-F04A-8366-BBFDAD448904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4386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6574" indent="-186574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EB066-CB58-F04A-8366-BBFDAD448904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4386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6574" indent="-186574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EB066-CB58-F04A-8366-BBFDAD448904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438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6574" indent="-186574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EB066-CB58-F04A-8366-BBFDAD44890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4386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6574" indent="-186574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EB066-CB58-F04A-8366-BBFDAD448904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4386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6574" indent="-186574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EB066-CB58-F04A-8366-BBFDAD448904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4386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6574" indent="-186574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EB066-CB58-F04A-8366-BBFDAD448904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4386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6574" indent="-186574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EB066-CB58-F04A-8366-BBFDAD448904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4386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6574" indent="-186574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EB066-CB58-F04A-8366-BBFDAD448904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4386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6574" indent="-186574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EB066-CB58-F04A-8366-BBFDAD448904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4386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6574" indent="-186574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EB066-CB58-F04A-8366-BBFDAD448904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4386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6574" indent="-186574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EB066-CB58-F04A-8366-BBFDAD448904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4386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6574" indent="-186574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EB066-CB58-F04A-8366-BBFDAD448904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43867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6574" indent="-186574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EB066-CB58-F04A-8366-BBFDAD448904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438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6574" indent="-186574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EB066-CB58-F04A-8366-BBFDAD44890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43867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6574" indent="-186574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EB066-CB58-F04A-8366-BBFDAD448904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43867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6574" indent="-186574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EB066-CB58-F04A-8366-BBFDAD448904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438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6574" indent="-186574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EB066-CB58-F04A-8366-BBFDAD44890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438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6574" indent="-186574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EB066-CB58-F04A-8366-BBFDAD44890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438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6574" indent="-186574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EB066-CB58-F04A-8366-BBFDAD44890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438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6574" indent="-186574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EB066-CB58-F04A-8366-BBFDAD44890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438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6574" indent="-186574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EB066-CB58-F04A-8366-BBFDAD44890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438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eneralMPI-PPT_v1-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1676400"/>
            <a:ext cx="7772400" cy="914400"/>
          </a:xfrm>
          <a:prstGeom prst="rect">
            <a:avLst/>
          </a:prstGeom>
        </p:spPr>
        <p:txBody>
          <a:bodyPr/>
          <a:lstStyle>
            <a:lvl1pPr algn="l">
              <a:def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7EA02E"/>
                </a:solidFill>
                <a:effectLst/>
                <a:uLnTx/>
                <a:uFillTx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4800" y="2590800"/>
            <a:ext cx="8382000" cy="914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Presented by</a:t>
            </a:r>
          </a:p>
          <a:p>
            <a:r>
              <a:rPr lang="en-US" dirty="0" smtClean="0"/>
              <a:t>Date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419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3806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986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1EF7D25-541D-4BE8-8E84-BDB42D47FF40}" type="slidenum">
              <a:rPr lang="en-US"/>
              <a:pPr/>
              <a:t>‹#›</a:t>
            </a:fld>
            <a:endParaRPr lang="en-US" sz="140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7EA02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038600"/>
          </a:xfrm>
          <a:prstGeom prst="rect">
            <a:avLst/>
          </a:prstGeom>
        </p:spPr>
        <p:txBody>
          <a:bodyPr vert="eaVert"/>
          <a:lstStyle>
            <a:lvl1pPr>
              <a:buClr>
                <a:srgbClr val="5F8939"/>
              </a:buCl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24FA4B5-3486-4E3A-9C83-3FCF76EEFB38}" type="slidenum">
              <a:rPr lang="en-US"/>
              <a:pPr/>
              <a:t>‹#›</a:t>
            </a:fld>
            <a:endParaRPr lang="en-US" sz="1400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440362"/>
          </a:xfrm>
          <a:prstGeom prst="rect">
            <a:avLst/>
          </a:prstGeom>
        </p:spPr>
        <p:txBody>
          <a:bodyPr vert="eaVert"/>
          <a:lstStyle>
            <a:lvl1pPr algn="l">
              <a:defRPr>
                <a:solidFill>
                  <a:srgbClr val="7EA02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440362"/>
          </a:xfrm>
          <a:prstGeom prst="rect">
            <a:avLst/>
          </a:prstGeom>
        </p:spPr>
        <p:txBody>
          <a:bodyPr vert="eaVert"/>
          <a:lstStyle>
            <a:lvl1pPr>
              <a:buClr>
                <a:srgbClr val="5F8939"/>
              </a:buCl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160FBAC-0671-42FE-9325-61C78D68919A}" type="slidenum">
              <a:rPr lang="en-US"/>
              <a:pPr/>
              <a:t>‹#›</a:t>
            </a:fld>
            <a:endParaRPr lang="en-US" sz="1400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E75B1-62B0-9743-B056-B0DFEC552625}" type="datetimeFigureOut">
              <a:rPr lang="en-US" smtClean="0"/>
              <a:pPr/>
              <a:t>9/2/2015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226F-39FB-8640-AFCE-8C231D3DE9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E75B1-62B0-9743-B056-B0DFEC552625}" type="datetimeFigureOut">
              <a:rPr lang="en-US" smtClean="0"/>
              <a:pPr/>
              <a:t>9/2/2015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226F-39FB-8640-AFCE-8C231D3DE9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E75B1-62B0-9743-B056-B0DFEC552625}" type="datetimeFigureOut">
              <a:rPr lang="en-US" smtClean="0"/>
              <a:pPr/>
              <a:t>9/2/2015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226F-39FB-8640-AFCE-8C231D3DE9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E75B1-62B0-9743-B056-B0DFEC552625}" type="datetimeFigureOut">
              <a:rPr lang="en-US" smtClean="0"/>
              <a:pPr/>
              <a:t>9/2/2015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226F-39FB-8640-AFCE-8C231D3DE9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E75B1-62B0-9743-B056-B0DFEC552625}" type="datetimeFigureOut">
              <a:rPr lang="en-US" smtClean="0"/>
              <a:pPr/>
              <a:t>9/2/2015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226F-39FB-8640-AFCE-8C231D3DE9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E75B1-62B0-9743-B056-B0DFEC552625}" type="datetimeFigureOut">
              <a:rPr lang="en-US" smtClean="0"/>
              <a:pPr/>
              <a:t>9/2/2015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226F-39FB-8640-AFCE-8C231D3DE9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E75B1-62B0-9743-B056-B0DFEC552625}" type="datetimeFigureOut">
              <a:rPr lang="en-US" smtClean="0"/>
              <a:pPr/>
              <a:t>9/2/2015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226F-39FB-8640-AFCE-8C231D3DE9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524395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7EA02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626F0F3-96A8-4080-AE67-3B6E4F4467E9}" type="slidenum">
              <a:rPr lang="en-US"/>
              <a:pPr/>
              <a:t>‹#›</a:t>
            </a:fld>
            <a:endParaRPr lang="en-US" sz="1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39963"/>
            <a:ext cx="8229600" cy="3551238"/>
          </a:xfrm>
          <a:prstGeom prst="rect">
            <a:avLst/>
          </a:prstGeom>
          <a:noFill/>
        </p:spPr>
        <p:txBody>
          <a:bodyPr/>
          <a:lstStyle>
            <a:lvl1pPr>
              <a:buClr>
                <a:srgbClr val="A36219"/>
              </a:buClr>
              <a:defRPr sz="2800"/>
            </a:lvl1pPr>
            <a:lvl2pPr>
              <a:defRPr sz="2400"/>
            </a:lvl2pPr>
            <a:lvl3pPr>
              <a:buClr>
                <a:srgbClr val="A36219"/>
              </a:buClr>
              <a:defRPr sz="20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955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E75B1-62B0-9743-B056-B0DFEC552625}" type="datetimeFigureOut">
              <a:rPr lang="en-US" smtClean="0"/>
              <a:pPr/>
              <a:t>9/2/2015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226F-39FB-8640-AFCE-8C231D3DE9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E75B1-62B0-9743-B056-B0DFEC552625}" type="datetimeFigureOut">
              <a:rPr lang="en-US" smtClean="0"/>
              <a:pPr/>
              <a:t>9/2/2015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226F-39FB-8640-AFCE-8C231D3DE9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E75B1-62B0-9743-B056-B0DFEC552625}" type="datetimeFigureOut">
              <a:rPr lang="en-US" smtClean="0"/>
              <a:pPr/>
              <a:t>9/2/2015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226F-39FB-8640-AFCE-8C231D3DE9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E75B1-62B0-9743-B056-B0DFEC552625}" type="datetimeFigureOut">
              <a:rPr lang="en-US" smtClean="0"/>
              <a:pPr/>
              <a:t>9/2/2015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226F-39FB-8640-AFCE-8C231D3DE9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626F0F3-96A8-4080-AE67-3B6E4F4467E9}" type="slidenum">
              <a:rPr lang="en-US"/>
              <a:pPr/>
              <a:t>‹#›</a:t>
            </a:fld>
            <a:endParaRPr lang="en-US" sz="140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524395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7EA02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2239963"/>
            <a:ext cx="8229600" cy="3551238"/>
          </a:xfrm>
          <a:prstGeom prst="rect">
            <a:avLst/>
          </a:prstGeom>
          <a:noFill/>
        </p:spPr>
        <p:txBody>
          <a:bodyPr/>
          <a:lstStyle>
            <a:lvl1pPr>
              <a:buClr>
                <a:srgbClr val="A36219"/>
              </a:buClr>
              <a:defRPr sz="2800"/>
            </a:lvl1pPr>
            <a:lvl2pPr>
              <a:defRPr sz="2400"/>
            </a:lvl2pPr>
            <a:lvl3pPr>
              <a:buClr>
                <a:srgbClr val="A36219"/>
              </a:buClr>
              <a:defRPr sz="20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478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7EA02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45F199B-1299-42F2-BD84-450979DD38B5}" type="slidenum">
              <a:rPr lang="en-US"/>
              <a:pPr/>
              <a:t>‹#›</a:t>
            </a:fld>
            <a:endParaRPr lang="en-US" sz="14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685800" y="2819400"/>
            <a:ext cx="7848600" cy="1066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7EA02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4495801"/>
          </a:xfrm>
          <a:prstGeom prst="rect">
            <a:avLst/>
          </a:prstGeom>
        </p:spPr>
        <p:txBody>
          <a:bodyPr/>
          <a:lstStyle>
            <a:lvl1pPr>
              <a:buClr>
                <a:srgbClr val="A36219"/>
              </a:buCl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4495801"/>
          </a:xfrm>
          <a:prstGeom prst="rect">
            <a:avLst/>
          </a:prstGeom>
        </p:spPr>
        <p:txBody>
          <a:bodyPr/>
          <a:lstStyle>
            <a:lvl1pPr>
              <a:buClr>
                <a:srgbClr val="A36219"/>
              </a:buCl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49B1628-C17C-4577-AB09-63991E7711F4}" type="slidenum">
              <a:rPr lang="en-US"/>
              <a:pPr/>
              <a:t>‹#›</a:t>
            </a:fld>
            <a:endParaRPr lang="en-US" sz="140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7EA02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19200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916112"/>
            <a:ext cx="4040188" cy="3951288"/>
          </a:xfrm>
          <a:prstGeom prst="rect">
            <a:avLst/>
          </a:prstGeom>
        </p:spPr>
        <p:txBody>
          <a:bodyPr/>
          <a:lstStyle>
            <a:lvl1pPr>
              <a:buClr>
                <a:srgbClr val="A36219"/>
              </a:buCl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9200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05000"/>
            <a:ext cx="4041775" cy="3951288"/>
          </a:xfrm>
          <a:prstGeom prst="rect">
            <a:avLst/>
          </a:prstGeom>
        </p:spPr>
        <p:txBody>
          <a:bodyPr/>
          <a:lstStyle>
            <a:lvl1pPr>
              <a:buClr>
                <a:srgbClr val="A36219"/>
              </a:buCl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46B9A49-9EA7-40E9-805F-036FF010F288}" type="slidenum">
              <a:rPr lang="en-US"/>
              <a:pPr/>
              <a:t>‹#›</a:t>
            </a:fld>
            <a:endParaRPr lang="en-US" sz="140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524395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7EA02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57200" y="2239963"/>
            <a:ext cx="8229600" cy="3551238"/>
          </a:xfrm>
          <a:prstGeom prst="rect">
            <a:avLst/>
          </a:prstGeom>
          <a:noFill/>
        </p:spPr>
        <p:txBody>
          <a:bodyPr/>
          <a:lstStyle>
            <a:lvl1pPr>
              <a:buClr>
                <a:srgbClr val="A36219"/>
              </a:buClr>
              <a:defRPr sz="2800"/>
            </a:lvl1pPr>
            <a:lvl2pPr>
              <a:defRPr sz="2400"/>
            </a:lvl2pPr>
            <a:lvl3pPr>
              <a:buClr>
                <a:srgbClr val="A36219"/>
              </a:buClr>
              <a:defRPr sz="20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309BDCE-2D2B-4A2E-93F8-995001DE746D}" type="slidenum">
              <a:rPr lang="en-US"/>
              <a:pPr/>
              <a:t>‹#›</a:t>
            </a:fld>
            <a:endParaRPr lang="en-US" sz="140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7EA02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400" y="304801"/>
            <a:ext cx="5111750" cy="5334000"/>
          </a:xfrm>
          <a:prstGeom prst="rect">
            <a:avLst/>
          </a:prstGeom>
        </p:spPr>
        <p:txBody>
          <a:bodyPr/>
          <a:lstStyle>
            <a:lvl1pPr>
              <a:buClr>
                <a:srgbClr val="5F8939"/>
              </a:buCl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203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9F8C8AF-4623-4AF1-8759-942A1DFFAE0F}" type="slidenum">
              <a:rPr lang="en-US"/>
              <a:pPr/>
              <a:t>‹#›</a:t>
            </a:fld>
            <a:endParaRPr lang="en-US" sz="140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FC81E3F4-FD43-4565-BA1D-C55B5E9C6411}" type="slidenum">
              <a:rPr lang="en-US"/>
              <a:pPr/>
              <a:t>‹#›</a:t>
            </a:fld>
            <a:endParaRPr lang="en-US" sz="1400" dirty="0"/>
          </a:p>
        </p:txBody>
      </p:sp>
      <p:pic>
        <p:nvPicPr>
          <p:cNvPr id="3" name="Picture 2" descr="GeneralMPI-PPT_v1-1.jp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64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64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64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6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6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6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6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6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E75B1-62B0-9743-B056-B0DFEC552625}" type="datetimeFigureOut">
              <a:rPr lang="en-US" smtClean="0"/>
              <a:pPr/>
              <a:t>9/2/2015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9226F-39FB-8640-AFCE-8C231D3DE9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18" Type="http://schemas.openxmlformats.org/officeDocument/2006/relationships/image" Target="../media/image26.jpeg"/><Relationship Id="rId3" Type="http://schemas.openxmlformats.org/officeDocument/2006/relationships/image" Target="../media/image5.png"/><Relationship Id="rId21" Type="http://schemas.openxmlformats.org/officeDocument/2006/relationships/image" Target="../media/image29.jpeg"/><Relationship Id="rId7" Type="http://schemas.openxmlformats.org/officeDocument/2006/relationships/image" Target="../media/image15.png"/><Relationship Id="rId12" Type="http://schemas.openxmlformats.org/officeDocument/2006/relationships/image" Target="../media/image20.jpeg"/><Relationship Id="rId17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4.jpeg"/><Relationship Id="rId20" Type="http://schemas.openxmlformats.org/officeDocument/2006/relationships/image" Target="../media/image2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24" Type="http://schemas.openxmlformats.org/officeDocument/2006/relationships/image" Target="../media/image32.jpeg"/><Relationship Id="rId5" Type="http://schemas.openxmlformats.org/officeDocument/2006/relationships/image" Target="../media/image13.jpeg"/><Relationship Id="rId15" Type="http://schemas.openxmlformats.org/officeDocument/2006/relationships/image" Target="../media/image23.jpeg"/><Relationship Id="rId23" Type="http://schemas.openxmlformats.org/officeDocument/2006/relationships/image" Target="../media/image31.jpeg"/><Relationship Id="rId10" Type="http://schemas.openxmlformats.org/officeDocument/2006/relationships/image" Target="../media/image18.jpeg"/><Relationship Id="rId19" Type="http://schemas.openxmlformats.org/officeDocument/2006/relationships/image" Target="../media/image27.jpeg"/><Relationship Id="rId4" Type="http://schemas.microsoft.com/office/2007/relationships/hdphoto" Target="../media/hdphoto1.wdp"/><Relationship Id="rId9" Type="http://schemas.openxmlformats.org/officeDocument/2006/relationships/image" Target="../media/image17.jpeg"/><Relationship Id="rId14" Type="http://schemas.openxmlformats.org/officeDocument/2006/relationships/image" Target="../media/image22.jpeg"/><Relationship Id="rId22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5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jpeg"/><Relationship Id="rId18" Type="http://schemas.openxmlformats.org/officeDocument/2006/relationships/image" Target="../media/image51.jpeg"/><Relationship Id="rId3" Type="http://schemas.openxmlformats.org/officeDocument/2006/relationships/image" Target="../media/image5.pn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17" Type="http://schemas.openxmlformats.org/officeDocument/2006/relationships/image" Target="../media/image50.jpe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5" Type="http://schemas.openxmlformats.org/officeDocument/2006/relationships/image" Target="../media/image48.jpeg"/><Relationship Id="rId10" Type="http://schemas.openxmlformats.org/officeDocument/2006/relationships/image" Target="../media/image43.jpeg"/><Relationship Id="rId19" Type="http://schemas.openxmlformats.org/officeDocument/2006/relationships/image" Target="../media/image52.png"/><Relationship Id="rId4" Type="http://schemas.microsoft.com/office/2007/relationships/hdphoto" Target="../media/hdphoto1.wdp"/><Relationship Id="rId9" Type="http://schemas.openxmlformats.org/officeDocument/2006/relationships/image" Target="../media/image42.png"/><Relationship Id="rId1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3.jpe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4.jpe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.png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5.png"/><Relationship Id="rId7" Type="http://schemas.openxmlformats.org/officeDocument/2006/relationships/image" Target="../media/image6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6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7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9.gif"/><Relationship Id="rId5" Type="http://schemas.openxmlformats.org/officeDocument/2006/relationships/image" Target="../media/image68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0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1.pn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2.jpe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4.jpeg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0.jpeg"/><Relationship Id="rId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2.png"/><Relationship Id="rId5" Type="http://schemas.openxmlformats.org/officeDocument/2006/relationships/image" Target="../media/image80.jpeg"/><Relationship Id="rId4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3.png"/><Relationship Id="rId5" Type="http://schemas.openxmlformats.org/officeDocument/2006/relationships/image" Target="../media/image80.jpeg"/><Relationship Id="rId4" Type="http://schemas.microsoft.com/office/2007/relationships/hdphoto" Target="../media/hdphoto1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microsoft.com/office/2007/relationships/hdphoto" Target="../media/hdphoto1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0.png"/><Relationship Id="rId4" Type="http://schemas.microsoft.com/office/2007/relationships/hdphoto" Target="../media/hdphoto1.wdp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eneralMPI-PPT_v1-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5867400"/>
            <a:ext cx="3048000" cy="9842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2438399"/>
            <a:ext cx="7924800" cy="13234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sz="80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Discover </a:t>
            </a:r>
            <a:r>
              <a:rPr lang="en-US" sz="8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MPI</a:t>
            </a:r>
            <a:endParaRPr kumimoji="0" lang="en-US" sz="8000" b="1" i="0" u="none" strike="noStrike" kern="0" cap="none" spc="0" normalizeH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4356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209800"/>
            <a:ext cx="7924800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sz="72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Leadership</a:t>
            </a:r>
            <a:endParaRPr kumimoji="0" lang="en-US" sz="7200" i="0" u="none" strike="noStrike" kern="0" cap="none" spc="0" normalizeH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3743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015360"/>
            <a:ext cx="9144000" cy="84263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mpi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37" y="6099100"/>
            <a:ext cx="1622078" cy="6751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152400"/>
            <a:ext cx="7901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International Board of Directors</a:t>
            </a:r>
            <a:endParaRPr lang="en-US" sz="40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4" name="Picture 6" descr="http://www.mpiweb.org/docs/default-source/headshots/brian_stevens_phot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1109353"/>
            <a:ext cx="952500" cy="119062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mpiweb.org/docs/default-source/headshots/erin_trench_phot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1090303"/>
            <a:ext cx="952500" cy="120967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mpiweb.org/docs/default-source/HeadShots/Michael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109353"/>
            <a:ext cx="952500" cy="120967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mpiweb.org/docs/default-source/headshots/Krzysztof-Celuch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0"/>
            <a:ext cx="952500" cy="119062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www.mpiweb.org/docs/default-source/headshots/annette_gregg_phot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0"/>
            <a:ext cx="952500" cy="119062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://www.mpiweb.org/docs/default-source/HeadShots/Allison_Kinsley_web_size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38474"/>
            <a:ext cx="952500" cy="120967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://www.mpiweb.org/docs/default-source/HeadShots/Alisa_Peters_2012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022715"/>
            <a:ext cx="952500" cy="120015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http://www.mpiweb.org/docs/default-source/headshots/Amanda_Armstrong_websize_photo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057525"/>
            <a:ext cx="952500" cy="120967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http://www.mpiweb.org/docs/default-source/headshots/gerrit_jessen7304_web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076575"/>
            <a:ext cx="952500" cy="119062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http://www.mpiweb.org/docs/default-source/headshots/audra_narikawa_7310_web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66" y="4419600"/>
            <a:ext cx="952500" cy="119062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http://www.mpiweb.org/docs/default-source/headshots/angie-duncan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419599"/>
            <a:ext cx="952500" cy="119062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http://www.mpiweb.org/docs/default-source/headshots/mike-massari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419600"/>
            <a:ext cx="952500" cy="119062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http://www.mpiweb.org/docs/default-source/headshots/ken_sanders_photo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742" y="4390963"/>
            <a:ext cx="952500" cy="119062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http://www.mpiweb.org/docs/default-source/headshots/Marti_Winer_websize_phot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140" y="4390963"/>
            <a:ext cx="949481" cy="118872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6" name="Picture 38" descr="http://www.mpiweb.org/docs/default-source/headshots/PVD_web_size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401" y="1122589"/>
            <a:ext cx="952500" cy="120967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8" name="Picture 40" descr="http://www.mpiweb.org/docs/default-source/headshots/Jon_Howe_web_size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419600"/>
            <a:ext cx="952500" cy="120967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9551" y="2387025"/>
            <a:ext cx="1447800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Kevin Kirby</a:t>
            </a:r>
            <a:r>
              <a:rPr kumimoji="0" lang="en-US" sz="1600" b="1" i="0" u="none" strike="noStrike" kern="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Chair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20472"/>
            <a:ext cx="1064585" cy="1600200"/>
          </a:xfrm>
          <a:prstGeom prst="rect">
            <a:avLst/>
          </a:prstGeom>
          <a:ln w="25400">
            <a:solidFill>
              <a:srgbClr val="008000"/>
            </a:solidFill>
          </a:ln>
        </p:spPr>
      </p:pic>
      <p:pic>
        <p:nvPicPr>
          <p:cNvPr id="1026" name="Picture 2" descr="http://www.mpiweb.org/docs/default-source/headshots/fiona-pelham-3-2015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66800"/>
            <a:ext cx="852606" cy="12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mpiweb.org/docs/default-source/headshots/anne-hamilton-2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805" y="3048000"/>
            <a:ext cx="948447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mpiweb.org/docs/default-source/headshots/revetria-stephen.jpg?sfvrsn=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053" y="4419600"/>
            <a:ext cx="792480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015360"/>
            <a:ext cx="9144000" cy="84263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mpi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37" y="6099100"/>
            <a:ext cx="1622078" cy="6751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152400"/>
            <a:ext cx="7901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Global Team Leadership</a:t>
            </a:r>
            <a:endParaRPr lang="en-US" sz="40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429000"/>
            <a:ext cx="1429197" cy="18288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459480"/>
            <a:ext cx="1247331" cy="187452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1286"/>
            <a:ext cx="1316064" cy="18288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04800" y="2718780"/>
            <a:ext cx="3733800" cy="6340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</a:rPr>
              <a:t>Paul Van Deventer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kern="0" noProof="0" dirty="0" smtClean="0">
                <a:latin typeface="+mn-lt"/>
                <a:ea typeface="+mn-ea"/>
              </a:rPr>
              <a:t>President &amp; Chief Executive Officer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3000" y="5313812"/>
            <a:ext cx="2743200" cy="6340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</a:rPr>
              <a:t>Daniel Gilmartin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kern="0" noProof="0" dirty="0" smtClean="0">
                <a:latin typeface="+mn-lt"/>
                <a:ea typeface="+mn-ea"/>
              </a:rPr>
              <a:t>Chief Financial Officer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48200" y="5349277"/>
            <a:ext cx="3886200" cy="6340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</a:rPr>
              <a:t>Darren</a:t>
            </a:r>
            <a:r>
              <a:rPr kumimoji="0" lang="en-US" sz="16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</a:rPr>
              <a:t> Temple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kern="0" noProof="0" dirty="0" smtClean="0">
                <a:latin typeface="+mn-lt"/>
                <a:ea typeface="+mn-ea"/>
              </a:rPr>
              <a:t>Chief Business Development Officer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838200"/>
            <a:ext cx="1371600" cy="18288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4191000" y="2718780"/>
            <a:ext cx="3429000" cy="6340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</a:rPr>
              <a:t>Michael Woody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kern="0" noProof="0" dirty="0" smtClean="0">
                <a:latin typeface="+mn-lt"/>
                <a:ea typeface="+mn-ea"/>
              </a:rPr>
              <a:t>Chief Operations Officer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2941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209800"/>
            <a:ext cx="7924800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sz="72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MPI Foundation</a:t>
            </a:r>
            <a:endParaRPr kumimoji="0" lang="en-US" sz="7200" i="0" u="none" strike="noStrike" kern="0" cap="none" spc="0" normalizeH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2540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015360"/>
            <a:ext cx="9144000" cy="84263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mpi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37" y="6099100"/>
            <a:ext cx="1622078" cy="6751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5450" y="990600"/>
            <a:ext cx="838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52400"/>
            <a:ext cx="475259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3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015360"/>
            <a:ext cx="9144000" cy="84263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mpi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37" y="6099100"/>
            <a:ext cx="1622078" cy="6751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152400"/>
            <a:ext cx="7901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Supporting the Industry</a:t>
            </a:r>
            <a:endParaRPr lang="en-US" sz="40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5450" y="990600"/>
            <a:ext cx="83820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Purpose</a:t>
            </a: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Meeting Professionals International Foundation (MPIF) is a not-for-profit organization that shall fund grants, scholarships and pan-industry research in support of the global meeting and event industry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u="sng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Mission</a:t>
            </a:r>
            <a:r>
              <a:rPr lang="en-US" sz="2800" b="1" u="sng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MPI Foundation funds education and pan-industry research that drive the success of meeting professionals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02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015360"/>
            <a:ext cx="9144000" cy="84263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mpi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37" y="6099100"/>
            <a:ext cx="1622078" cy="6751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152400"/>
            <a:ext cx="7901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Global Board of Trustees</a:t>
            </a:r>
          </a:p>
        </p:txBody>
      </p:sp>
      <p:pic>
        <p:nvPicPr>
          <p:cNvPr id="1036" name="Picture 12" descr="http://www.mpiweb.org/docs/default-source/HeadShots/Leslie-Menichin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095375"/>
            <a:ext cx="952500" cy="119062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6200" y="2384352"/>
            <a:ext cx="2062390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Stephen Revetria</a:t>
            </a:r>
            <a:endParaRPr kumimoji="0" lang="en-US" sz="1600" b="1" i="0" u="none" strike="noStrike" kern="0" cap="none" spc="0" normalizeH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Chair</a:t>
            </a:r>
          </a:p>
        </p:txBody>
      </p:sp>
      <p:pic>
        <p:nvPicPr>
          <p:cNvPr id="1044" name="Picture 20" descr="http://www.mpiweb.org/docs/default-source/HeadShots/Carole-McKella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167" y="3228975"/>
            <a:ext cx="952500" cy="119062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0124" y="4572000"/>
            <a:ext cx="5873076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</a:rPr>
              <a:t>Plus </a:t>
            </a:r>
            <a:r>
              <a:rPr lang="en-US" sz="2800" kern="0" dirty="0" smtClean="0">
                <a:solidFill>
                  <a:srgbClr val="008000"/>
                </a:solidFill>
                <a:latin typeface="+mn-lt"/>
                <a:ea typeface="+mn-ea"/>
              </a:rPr>
              <a:t>two more trustee members</a:t>
            </a:r>
            <a: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</a:rPr>
              <a:t>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572000"/>
            <a:ext cx="1238711" cy="1371600"/>
          </a:xfrm>
          <a:prstGeom prst="rect">
            <a:avLst/>
          </a:prstGeom>
          <a:ln w="12700">
            <a:solidFill>
              <a:srgbClr val="00B0F0"/>
            </a:solidFill>
            <a:prstDash val="solid"/>
          </a:ln>
        </p:spPr>
      </p:pic>
      <p:sp>
        <p:nvSpPr>
          <p:cNvPr id="21" name="TextBox 20"/>
          <p:cNvSpPr txBox="1"/>
          <p:nvPr/>
        </p:nvSpPr>
        <p:spPr>
          <a:xfrm>
            <a:off x="4419600" y="5267980"/>
            <a:ext cx="2969259" cy="73866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Tony Fundaro</a:t>
            </a:r>
            <a:endParaRPr kumimoji="0" lang="en-US" sz="1400" b="1" i="0" u="none" strike="noStrike" kern="0" cap="none" spc="0" normalizeH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Sr. Director of</a:t>
            </a:r>
            <a:r>
              <a:rPr kumimoji="0" lang="en-US" sz="1400" b="1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Development</a:t>
            </a:r>
          </a:p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kern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MPI Global Team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194014"/>
            <a:ext cx="770867" cy="118872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90" y="838200"/>
            <a:ext cx="1066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://www.mpiweb.org/docs/default-source/HeadShots/Gus-Vonderheide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066356"/>
            <a:ext cx="965606" cy="120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mpiweb.org/docs/default-source/HeadShots/Jim-Russell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66358"/>
            <a:ext cx="952500" cy="119062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mpiweb.org/docs/default-source/headshots/Jordan_Clark_Web_Size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078992"/>
            <a:ext cx="965606" cy="120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mpiweb.org/docs/default-source/headshots/chandra_allison_headshot.jpg?sfvrsn=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078992"/>
            <a:ext cx="963659" cy="120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mpiweb.org/docs/default-source/headshots/trevor-lui-0806_cmyk_headshot.jpg?sfvrsn=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318" y="3196891"/>
            <a:ext cx="862149" cy="120700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www.mpiweb.org/docs/default-source/headshots/edward_perotti.jpeg?sfvrsn=2"/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267" y="3212592"/>
            <a:ext cx="1207008" cy="120700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www.mpiweb.org/docs/default-source/headshots/ken-wilcox.jpg?sfvrsn=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106" y="3212592"/>
            <a:ext cx="962894" cy="120700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://www.mpiweb.org/docs/default-source/headshots/angela-xavier.jpg?sfvrsn=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3213274"/>
            <a:ext cx="952500" cy="119062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mpiweb.org/docs/default-source/headshots/carol-bullock.jpg?sfvrsn=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078992"/>
            <a:ext cx="1102290" cy="120700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mpiweb.org/docs/default-source/headshots/junior-tauvaa.png?sfvrsn=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937" y="3228975"/>
            <a:ext cx="1160584" cy="120700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66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015360"/>
            <a:ext cx="9144000" cy="84263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mpi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37" y="6099100"/>
            <a:ext cx="1622078" cy="6751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152400"/>
            <a:ext cx="7901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Annual Report</a:t>
            </a:r>
            <a:endParaRPr lang="en-US" sz="40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3466" y="4684693"/>
            <a:ext cx="79333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Nearly $1 million total funds distributed towards grants, scholarships and research since 2014.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28" y="914400"/>
            <a:ext cx="5225143" cy="36576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4030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015360"/>
            <a:ext cx="9144000" cy="84263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mpi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37" y="6099100"/>
            <a:ext cx="1622078" cy="6751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152400"/>
            <a:ext cx="7901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Grants &amp; Scholarships</a:t>
            </a:r>
            <a:endParaRPr lang="en-US" sz="40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5450" y="990600"/>
            <a:ext cx="8382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Awarded 75 scholarships and 22 chapter grants in 2014.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So far this year, awarded 91 scholarships and 6 chapter grants as of August 1st. </a:t>
            </a:r>
          </a:p>
          <a:p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More opportunities available, apply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today at </a:t>
            </a:r>
            <a:r>
              <a:rPr lang="en-US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www.mpiweb.org/foundation</a:t>
            </a:r>
            <a:r>
              <a:rPr lang="en-US" dirty="0">
                <a:latin typeface="Arial" pitchFamily="34" charset="0"/>
                <a:cs typeface="Arial" pitchFamily="34" charset="0"/>
              </a:rPr>
              <a:t>.</a:t>
            </a:r>
            <a:endParaRPr lang="en-US" sz="28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68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015360"/>
            <a:ext cx="9144000" cy="84263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mpi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37" y="6099100"/>
            <a:ext cx="1622078" cy="675158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136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015360"/>
            <a:ext cx="9144000" cy="84263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mpi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37" y="6099100"/>
            <a:ext cx="1622078" cy="6751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5450" y="990600"/>
            <a:ext cx="83820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When we </a:t>
            </a:r>
            <a:r>
              <a:rPr lang="en-US" sz="32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32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eet, we </a:t>
            </a:r>
            <a:r>
              <a:rPr lang="en-US" sz="32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32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hange the world.</a:t>
            </a:r>
            <a:endParaRPr lang="en-US" sz="32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endParaRPr lang="en-US" sz="3200" dirty="0" smtClean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endParaRPr lang="en-US" sz="3200" dirty="0" smtClean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endParaRPr lang="en-US" sz="3200" dirty="0" smtClean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endParaRPr lang="en-US" sz="3200" dirty="0" smtClean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 typeface="Wingdings" pitchFamily="2" charset="2"/>
              <a:buChar char="ü"/>
            </a:pPr>
            <a:endParaRPr lang="en-US" sz="2800" dirty="0" smtClean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 smtClean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b="1" u="sng" dirty="0" smtClean="0">
                <a:solidFill>
                  <a:srgbClr val="008000"/>
                </a:solidFill>
              </a:rPr>
              <a:t>http</a:t>
            </a:r>
            <a:r>
              <a:rPr lang="en-US" b="1" u="sng" dirty="0">
                <a:solidFill>
                  <a:srgbClr val="008000"/>
                </a:solidFill>
              </a:rPr>
              <a:t>://youtu.be/BeyNb7Nft9o</a:t>
            </a:r>
            <a:endParaRPr lang="en-US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799" y="1905000"/>
            <a:ext cx="3706813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384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209800"/>
            <a:ext cx="7924800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sz="72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Membership Value</a:t>
            </a:r>
            <a:endParaRPr kumimoji="0" lang="en-US" sz="7200" i="0" u="none" strike="noStrike" kern="0" cap="none" spc="0" normalizeH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381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 bwMode="auto">
          <a:xfrm>
            <a:off x="6637020" y="2118954"/>
            <a:ext cx="0" cy="184344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2362200" y="2118955"/>
            <a:ext cx="0" cy="184344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Rectangle 3"/>
          <p:cNvSpPr/>
          <p:nvPr/>
        </p:nvSpPr>
        <p:spPr>
          <a:xfrm>
            <a:off x="0" y="6015360"/>
            <a:ext cx="9144000" cy="84263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mpi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37" y="6099100"/>
            <a:ext cx="1622078" cy="6751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152400"/>
            <a:ext cx="7901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Core Value Proposition</a:t>
            </a:r>
            <a:endParaRPr lang="en-US" sz="40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5450" y="1349514"/>
            <a:ext cx="8382000" cy="769441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Professional Development</a:t>
            </a:r>
            <a:endParaRPr lang="en-US"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5508" y="2568714"/>
            <a:ext cx="3520440" cy="707886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Education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76800" y="2568714"/>
            <a:ext cx="3520440" cy="707886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Networking</a:t>
            </a:r>
          </a:p>
        </p:txBody>
      </p:sp>
      <p:sp>
        <p:nvSpPr>
          <p:cNvPr id="12" name="TextBox 11"/>
          <p:cNvSpPr txBox="1">
            <a:spLocks/>
          </p:cNvSpPr>
          <p:nvPr/>
        </p:nvSpPr>
        <p:spPr>
          <a:xfrm>
            <a:off x="762000" y="3866707"/>
            <a:ext cx="3520440" cy="144655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</a:rPr>
              <a:t>Business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b="1" kern="0" dirty="0" smtClean="0">
                <a:solidFill>
                  <a:schemeClr val="bg1"/>
                </a:solidFill>
                <a:latin typeface="+mn-lt"/>
                <a:ea typeface="+mn-ea"/>
              </a:rPr>
              <a:t>Marketplace</a:t>
            </a:r>
            <a:endParaRPr kumimoji="0" lang="en-US" sz="40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76800" y="3838354"/>
            <a:ext cx="3520440" cy="144655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</a:rPr>
              <a:t>Industry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b="1" kern="0" dirty="0" smtClean="0">
                <a:solidFill>
                  <a:schemeClr val="bg1"/>
                </a:solidFill>
                <a:latin typeface="+mn-lt"/>
                <a:ea typeface="+mn-ea"/>
              </a:rPr>
              <a:t>Voice</a:t>
            </a:r>
          </a:p>
        </p:txBody>
      </p:sp>
    </p:spTree>
    <p:extLst>
      <p:ext uri="{BB962C8B-B14F-4D97-AF65-F5344CB8AC3E}">
        <p14:creationId xmlns:p14="http://schemas.microsoft.com/office/powerpoint/2010/main" val="417217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015360"/>
            <a:ext cx="9144000" cy="84263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mpi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37" y="6099100"/>
            <a:ext cx="1622078" cy="6751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152400"/>
            <a:ext cx="7901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Membership ROI</a:t>
            </a:r>
            <a:endParaRPr lang="en-US" sz="40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55" y="990600"/>
            <a:ext cx="2047045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664" y="1143000"/>
            <a:ext cx="1921736" cy="320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813" y="1676400"/>
            <a:ext cx="2133387" cy="2971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2362200"/>
            <a:ext cx="216448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52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015360"/>
            <a:ext cx="9144000" cy="84263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mpi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37" y="6099100"/>
            <a:ext cx="1622078" cy="6751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152400"/>
            <a:ext cx="7901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Membership ROI</a:t>
            </a:r>
            <a:endParaRPr lang="en-US" sz="40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43000"/>
            <a:ext cx="2164360" cy="3657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752600"/>
            <a:ext cx="2399138" cy="2743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133" y="2209800"/>
            <a:ext cx="232592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2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015360"/>
            <a:ext cx="9144000" cy="84263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mpi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37" y="6099100"/>
            <a:ext cx="1622078" cy="6751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152400"/>
            <a:ext cx="7901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Membership ROI</a:t>
            </a:r>
            <a:endParaRPr lang="en-US" sz="40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96" y="1219200"/>
            <a:ext cx="1895004" cy="3886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952" y="2146005"/>
            <a:ext cx="2083433" cy="2971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99907"/>
            <a:ext cx="2075309" cy="2286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752600"/>
            <a:ext cx="2309446" cy="32004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304800" y="4953000"/>
            <a:ext cx="6781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2709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015360"/>
            <a:ext cx="9144000" cy="84263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mpi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37" y="6099100"/>
            <a:ext cx="1622078" cy="6751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654308"/>
            <a:ext cx="4572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Meetings </a:t>
            </a:r>
            <a:r>
              <a:rPr lang="en-US" b="1" dirty="0">
                <a:solidFill>
                  <a:srgbClr val="0070C0"/>
                </a:solidFill>
              </a:rPr>
              <a:t>Move Us </a:t>
            </a:r>
            <a:r>
              <a:rPr lang="en-US" b="1" dirty="0" smtClean="0">
                <a:solidFill>
                  <a:srgbClr val="0070C0"/>
                </a:solidFill>
              </a:rPr>
              <a:t>Forward </a:t>
            </a:r>
          </a:p>
          <a:p>
            <a:r>
              <a:rPr lang="en-US" dirty="0" smtClean="0"/>
              <a:t>is a grassroots resource created by MPI </a:t>
            </a:r>
            <a:r>
              <a:rPr lang="en-US" dirty="0"/>
              <a:t>to help teach members how to talk about the meeting and event industry in a consistent and meaningful way using a common language.</a:t>
            </a:r>
          </a:p>
          <a:p>
            <a:endParaRPr lang="en-US" sz="2800" dirty="0">
              <a:solidFill>
                <a:srgbClr val="00B0F0"/>
              </a:solidFill>
            </a:endParaRPr>
          </a:p>
          <a:p>
            <a:r>
              <a:rPr lang="en-US" sz="2800" b="1" dirty="0" smtClean="0">
                <a:solidFill>
                  <a:srgbClr val="0070C0"/>
                </a:solidFill>
              </a:rPr>
              <a:t>www.mpiweb.org/forward</a:t>
            </a:r>
            <a:r>
              <a:rPr lang="en-US" sz="2000" dirty="0" smtClean="0">
                <a:solidFill>
                  <a:srgbClr val="00B0F0"/>
                </a:solidFill>
              </a:rPr>
              <a:t>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080" y="304800"/>
            <a:ext cx="3845120" cy="5486400"/>
          </a:xfrm>
          <a:prstGeom prst="rect">
            <a:avLst/>
          </a:prstGeom>
          <a:ln w="9525"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04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015360"/>
            <a:ext cx="9144000" cy="84263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mpi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37" y="6099100"/>
            <a:ext cx="1622078" cy="6751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990600"/>
            <a:ext cx="83820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endParaRPr lang="en-US" sz="2800" b="1" dirty="0">
              <a:latin typeface="Arial" pitchFamily="34" charset="0"/>
              <a:cs typeface="Arial" pitchFamily="34" charset="0"/>
            </a:endParaRPr>
          </a:p>
          <a:p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endParaRPr lang="en-US" sz="2800" b="1" dirty="0">
              <a:latin typeface="Arial" pitchFamily="34" charset="0"/>
              <a:cs typeface="Arial" pitchFamily="34" charset="0"/>
            </a:endParaRPr>
          </a:p>
          <a:p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endParaRPr lang="en-US" sz="2800" b="1" dirty="0">
              <a:latin typeface="Arial" pitchFamily="34" charset="0"/>
              <a:cs typeface="Arial" pitchFamily="34" charset="0"/>
            </a:endParaRPr>
          </a:p>
          <a:p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2000" b="1" dirty="0" smtClean="0">
              <a:solidFill>
                <a:srgbClr val="00B0F0"/>
              </a:solidFill>
            </a:endParaRPr>
          </a:p>
          <a:p>
            <a:pPr algn="ctr"/>
            <a:endParaRPr lang="en-US" sz="2000" b="1" dirty="0" smtClean="0">
              <a:solidFill>
                <a:srgbClr val="00B0F0"/>
              </a:solidFill>
            </a:endParaRPr>
          </a:p>
          <a:p>
            <a:pPr algn="ctr"/>
            <a:endParaRPr lang="en-US" sz="2000" b="1" dirty="0">
              <a:solidFill>
                <a:srgbClr val="00B0F0"/>
              </a:solidFill>
            </a:endParaRPr>
          </a:p>
          <a:p>
            <a:pPr algn="ctr"/>
            <a:endParaRPr lang="en-US" sz="2000" b="1" dirty="0" smtClean="0">
              <a:solidFill>
                <a:srgbClr val="00B0F0"/>
              </a:solidFill>
            </a:endParaRPr>
          </a:p>
          <a:p>
            <a:pPr algn="ctr"/>
            <a:endParaRPr lang="en-US" sz="2000" b="1" dirty="0">
              <a:solidFill>
                <a:srgbClr val="00B0F0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>
                <a:solidFill>
                  <a:srgbClr val="0070C0"/>
                </a:solidFill>
              </a:rPr>
              <a:t>http://youtu.be/tyA91qCmhPg</a:t>
            </a:r>
            <a:endParaRPr lang="en-US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073" y="838200"/>
            <a:ext cx="3615939" cy="4572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57200" y="152400"/>
            <a:ext cx="7901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Industry Documentary</a:t>
            </a:r>
            <a:endParaRPr lang="en-US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95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015360"/>
            <a:ext cx="9144000" cy="84263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mpi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37" y="6099100"/>
            <a:ext cx="1622078" cy="6751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152400"/>
            <a:ext cx="7901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Meetings Mean Business Coalition</a:t>
            </a:r>
            <a:endParaRPr lang="en-US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38200"/>
            <a:ext cx="6366711" cy="4572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2133600"/>
            <a:ext cx="171450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5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015360"/>
            <a:ext cx="9144000" cy="84263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mpi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37" y="6099100"/>
            <a:ext cx="1622078" cy="6751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152400"/>
            <a:ext cx="7901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MMB Toolkit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5450" y="990600"/>
            <a:ext cx="838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83448" y="958702"/>
            <a:ext cx="7762967" cy="473159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</a:pPr>
            <a:endParaRPr lang="en-US" sz="2800" kern="0" dirty="0" smtClean="0">
              <a:solidFill>
                <a:srgbClr val="FF0000"/>
              </a:solidFill>
            </a:endParaRPr>
          </a:p>
          <a:p>
            <a:pPr marL="0" indent="0" algn="ctr" eaLnBrk="1" hangingPunct="1">
              <a:buFontTx/>
              <a:buNone/>
            </a:pPr>
            <a:endParaRPr lang="en-US" sz="2800" kern="0" dirty="0" smtClean="0">
              <a:solidFill>
                <a:srgbClr val="FF0000"/>
              </a:solidFill>
            </a:endParaRPr>
          </a:p>
          <a:p>
            <a:pPr marL="0" indent="0" eaLnBrk="1" hangingPunct="1">
              <a:buFontTx/>
              <a:buNone/>
            </a:pPr>
            <a:endParaRPr lang="en-US" sz="2800" kern="0" dirty="0" smtClean="0"/>
          </a:p>
          <a:p>
            <a:pPr marL="0" indent="0" eaLnBrk="1" hangingPunct="1">
              <a:buFontTx/>
              <a:buNone/>
            </a:pPr>
            <a:endParaRPr lang="en-US" sz="2800" kern="0" dirty="0" smtClean="0"/>
          </a:p>
          <a:p>
            <a:pPr marL="0" indent="0" eaLnBrk="1" hangingPunct="1">
              <a:buFontTx/>
              <a:buNone/>
            </a:pPr>
            <a:endParaRPr lang="en-US" sz="2800" kern="0" dirty="0" smtClean="0"/>
          </a:p>
          <a:p>
            <a:pPr marL="0" indent="0" eaLnBrk="1" hangingPunct="1">
              <a:buFontTx/>
              <a:buNone/>
            </a:pPr>
            <a:endParaRPr lang="en-US" sz="2800" kern="0" dirty="0" smtClean="0"/>
          </a:p>
          <a:p>
            <a:pPr marL="0" indent="0" eaLnBrk="1" hangingPunct="1">
              <a:buFontTx/>
              <a:buNone/>
            </a:pPr>
            <a:endParaRPr lang="en-US" sz="2800" kern="0" dirty="0" smtClean="0"/>
          </a:p>
          <a:p>
            <a:pPr marL="0" indent="0" algn="ctr" eaLnBrk="1" hangingPunct="1">
              <a:buFontTx/>
              <a:buNone/>
            </a:pPr>
            <a:endParaRPr lang="en-US" sz="2800" kern="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326" y="838200"/>
            <a:ext cx="6247210" cy="50292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05282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209800"/>
            <a:ext cx="7924800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sz="72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I Am MPI</a:t>
            </a:r>
            <a:endParaRPr kumimoji="0" lang="en-US" sz="7200" i="0" u="none" strike="noStrike" kern="0" cap="none" spc="0" normalizeH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9281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015360"/>
            <a:ext cx="9144000" cy="84263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mpi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37" y="6099100"/>
            <a:ext cx="1622078" cy="6751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152400"/>
            <a:ext cx="7901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Today’s Discussion</a:t>
            </a:r>
            <a:endParaRPr lang="en-US" sz="40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5450" y="990600"/>
            <a:ext cx="8382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Arial" pitchFamily="34" charset="0"/>
                <a:cs typeface="Arial" pitchFamily="34" charset="0"/>
              </a:rPr>
              <a:t>Overview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Arial" pitchFamily="34" charset="0"/>
                <a:cs typeface="Arial" pitchFamily="34" charset="0"/>
              </a:rPr>
              <a:t>Leadership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MPI Foundation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Membership Value 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Arial" pitchFamily="34" charset="0"/>
                <a:cs typeface="Arial" pitchFamily="34" charset="0"/>
              </a:rPr>
              <a:t>I Am MPI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Arial" pitchFamily="34" charset="0"/>
                <a:cs typeface="Arial" pitchFamily="34" charset="0"/>
              </a:rPr>
              <a:t>State of MPI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Arial" pitchFamily="34" charset="0"/>
                <a:cs typeface="Arial" pitchFamily="34" charset="0"/>
              </a:rPr>
              <a:t>Open Discussion</a:t>
            </a:r>
          </a:p>
          <a:p>
            <a:pPr lvl="1"/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67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015360"/>
            <a:ext cx="9144000" cy="84263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mpi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37" y="6099100"/>
            <a:ext cx="1622078" cy="6751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152400"/>
            <a:ext cx="7901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My MPI Experience</a:t>
            </a:r>
            <a:endParaRPr lang="en-US" sz="40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5450" y="990600"/>
            <a:ext cx="83820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Add Relevant Personal Bullet Points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XXX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XXX</a:t>
            </a:r>
            <a:br>
              <a:rPr lang="en-US" sz="2800" dirty="0" smtClean="0">
                <a:latin typeface="Arial" pitchFamily="34" charset="0"/>
                <a:cs typeface="Arial" pitchFamily="34" charset="0"/>
              </a:rPr>
            </a:br>
            <a:r>
              <a:rPr lang="en-US" sz="2800" dirty="0" smtClean="0">
                <a:latin typeface="Arial" pitchFamily="34" charset="0"/>
                <a:cs typeface="Arial" pitchFamily="34" charset="0"/>
              </a:rPr>
              <a:t>XXX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4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015360"/>
            <a:ext cx="9144000" cy="84263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mpi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37" y="6099100"/>
            <a:ext cx="1622078" cy="6751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152400"/>
            <a:ext cx="7901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More MPI Stories</a:t>
            </a:r>
            <a:endParaRPr lang="en-US" sz="40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19200"/>
            <a:ext cx="629584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38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209800"/>
            <a:ext cx="8229600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sz="72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State of MPI</a:t>
            </a:r>
            <a:endParaRPr kumimoji="0" lang="en-US" sz="7200" i="0" u="none" strike="noStrike" kern="0" cap="none" spc="0" normalizeH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3390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015360"/>
            <a:ext cx="9144000" cy="84263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mpi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37" y="6099100"/>
            <a:ext cx="1622078" cy="6751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152400"/>
            <a:ext cx="7901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Recent Updates</a:t>
            </a:r>
            <a:endParaRPr lang="en-US" sz="40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5450" y="838200"/>
            <a:ext cx="848995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Held 2015 World Education Congress (WEC).</a:t>
            </a:r>
          </a:p>
          <a:p>
            <a:pPr marL="914400" lvl="1" indent="-339725">
              <a:spcBef>
                <a:spcPts val="600"/>
              </a:spcBef>
              <a:buFont typeface="Arial" panose="020B0604020202020204" pitchFamily="34" charset="0"/>
              <a:buChar char="−"/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Delivered 140 total education sessions plus the keynotes and most qualified for clock hours.</a:t>
            </a:r>
          </a:p>
          <a:p>
            <a:pPr marL="914400" lvl="1" indent="-339725">
              <a:spcBef>
                <a:spcPts val="600"/>
              </a:spcBef>
              <a:buFont typeface="Arial" panose="020B0604020202020204" pitchFamily="34" charset="0"/>
              <a:buChar char="−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More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than 2,500 registered attendees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– a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25 percent increase over WEC 2014.</a:t>
            </a:r>
          </a:p>
          <a:p>
            <a:pPr marL="914400" lvl="1" indent="-339725">
              <a:spcBef>
                <a:spcPts val="600"/>
              </a:spcBef>
              <a:buFont typeface="Arial" panose="020B0604020202020204" pitchFamily="34" charset="0"/>
              <a:buChar char="−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About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80 percent of the attendees were MPI members and that number was split 50/50 among planners and suppliers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255" y="3955312"/>
            <a:ext cx="4314339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27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015360"/>
            <a:ext cx="9144000" cy="84263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mpi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37" y="6099100"/>
            <a:ext cx="1622078" cy="6751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152400"/>
            <a:ext cx="7901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Recent Updates</a:t>
            </a:r>
            <a:endParaRPr lang="en-US" sz="40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5450" y="838200"/>
            <a:ext cx="8489950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More stats from WEC 2015…</a:t>
            </a:r>
          </a:p>
          <a:p>
            <a:pPr marL="914400" lvl="1" indent="-339725">
              <a:spcBef>
                <a:spcPts val="600"/>
              </a:spcBef>
              <a:buFont typeface="Arial" panose="020B0604020202020204" pitchFamily="34" charset="0"/>
              <a:buChar char="−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For the MPI Hosted Buyer Program, there were 264 planners and 186 suppliers totaling 450 participants overall, which is a 12.5 percent increase compared to last year.</a:t>
            </a:r>
          </a:p>
          <a:p>
            <a:pPr marL="914400" lvl="1" indent="-339725">
              <a:spcBef>
                <a:spcPts val="600"/>
              </a:spcBef>
              <a:buFont typeface="Arial" panose="020B0604020202020204" pitchFamily="34" charset="0"/>
              <a:buChar char="−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MPI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Foundation raised more than $270,000, exceeding the $170,000 raised during WEC last year. </a:t>
            </a:r>
          </a:p>
          <a:p>
            <a:pPr marL="914400" lvl="1" indent="-339725">
              <a:spcBef>
                <a:spcPts val="600"/>
              </a:spcBef>
              <a:buFont typeface="Arial" panose="020B0604020202020204" pitchFamily="34" charset="0"/>
              <a:buChar char="−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MPI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also raised another $200,000 at the President’s Dinner, which will be used to enhance the platforms and content of education delivered by MPI to the entire meeting and event community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971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295400"/>
            <a:ext cx="3052484" cy="3200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015360"/>
            <a:ext cx="9144000" cy="84263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mpi.p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37" y="6099100"/>
            <a:ext cx="1622078" cy="6751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152400"/>
            <a:ext cx="7901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Recent Updates</a:t>
            </a:r>
            <a:endParaRPr lang="en-US" sz="40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5450" y="838200"/>
            <a:ext cx="658495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Announced future locations of WEC.</a:t>
            </a:r>
          </a:p>
          <a:p>
            <a:pPr marL="914400" lvl="1" indent="-339725">
              <a:spcBef>
                <a:spcPts val="600"/>
              </a:spcBef>
              <a:buFont typeface="Arial" panose="020B0604020202020204" pitchFamily="34" charset="0"/>
              <a:buChar char="−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Atlantic City in 2016</a:t>
            </a:r>
          </a:p>
          <a:p>
            <a:pPr marL="914400" lvl="1" indent="-339725">
              <a:spcBef>
                <a:spcPts val="600"/>
              </a:spcBef>
              <a:buFont typeface="Arial" panose="020B0604020202020204" pitchFamily="34" charset="0"/>
              <a:buChar char="−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Las Vegas in 2017</a:t>
            </a:r>
          </a:p>
          <a:p>
            <a:pPr marL="914400" lvl="1" indent="-339725">
              <a:spcBef>
                <a:spcPts val="600"/>
              </a:spcBef>
              <a:buFont typeface="Arial" panose="020B0604020202020204" pitchFamily="34" charset="0"/>
              <a:buChar char="−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Indianapolis in 2018</a:t>
            </a:r>
          </a:p>
          <a:p>
            <a:pPr marL="914400" lvl="1" indent="-339725">
              <a:spcBef>
                <a:spcPts val="600"/>
              </a:spcBef>
              <a:buFont typeface="Arial" panose="020B0604020202020204" pitchFamily="34" charset="0"/>
              <a:buChar char="−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Toronto in  2019</a:t>
            </a:r>
          </a:p>
          <a:p>
            <a:pPr marL="457200" indent="-4572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Introduced the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MPI Academy and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new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certificate programs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914400" lvl="1" indent="-339725">
              <a:spcBef>
                <a:spcPts val="600"/>
              </a:spcBef>
              <a:buFont typeface="Arial" panose="020B0604020202020204" pitchFamily="34" charset="0"/>
              <a:buChar char="−"/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Sustainable Meeting Professional Certificate</a:t>
            </a:r>
          </a:p>
          <a:p>
            <a:pPr marL="914400" lvl="1" indent="-339725">
              <a:spcBef>
                <a:spcPts val="600"/>
              </a:spcBef>
              <a:buFont typeface="Arial" panose="020B0604020202020204" pitchFamily="34" charset="0"/>
              <a:buChar char="−"/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Meetings and Events at Sea</a:t>
            </a:r>
          </a:p>
          <a:p>
            <a:pPr marL="914400" lvl="1" indent="-339725">
              <a:spcBef>
                <a:spcPts val="600"/>
              </a:spcBef>
              <a:buFont typeface="Arial" panose="020B0604020202020204" pitchFamily="34" charset="0"/>
              <a:buChar char="−"/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Sustainable Practitioner Certificate</a:t>
            </a:r>
          </a:p>
        </p:txBody>
      </p:sp>
    </p:spTree>
    <p:extLst>
      <p:ext uri="{BB962C8B-B14F-4D97-AF65-F5344CB8AC3E}">
        <p14:creationId xmlns:p14="http://schemas.microsoft.com/office/powerpoint/2010/main" val="256082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015360"/>
            <a:ext cx="9144000" cy="84263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mpi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37" y="6099100"/>
            <a:ext cx="1622078" cy="6751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152400"/>
            <a:ext cx="7901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Recent Updates</a:t>
            </a:r>
            <a:endParaRPr lang="en-US" sz="40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5450" y="838200"/>
            <a:ext cx="838200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Announced 2015 RISE Awards Recipients.</a:t>
            </a:r>
          </a:p>
          <a:p>
            <a:pPr marL="457200" indent="-4572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Launched the MPI Experiential Event Series.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0" y="2057400"/>
            <a:ext cx="6502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01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015360"/>
            <a:ext cx="9144000" cy="84263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mpi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37" y="6099100"/>
            <a:ext cx="1622078" cy="6751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152400"/>
            <a:ext cx="7901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Recent Updates</a:t>
            </a:r>
            <a:endParaRPr lang="en-US" sz="40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979200"/>
            <a:ext cx="8620865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Presented the Certificate in Meeting Management (CMM) to 46 meeting and travel professionals in June 2015.</a:t>
            </a:r>
          </a:p>
          <a:p>
            <a:pPr marL="457200" indent="-4572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Awarded the Healthcare Meeting Compliance Certificate (HMCC) to 227 recipients during the first half of 2015.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029527"/>
            <a:ext cx="2140675" cy="1051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757" y="4114800"/>
            <a:ext cx="414471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93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015360"/>
            <a:ext cx="9144000" cy="84263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mpi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37" y="6099100"/>
            <a:ext cx="1622078" cy="6751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152400"/>
            <a:ext cx="7901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Recent Updates</a:t>
            </a:r>
            <a:endParaRPr lang="en-US" sz="40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5450" y="838200"/>
            <a:ext cx="83820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Redesigned MPI Career Center.</a:t>
            </a:r>
          </a:p>
          <a:p>
            <a:pPr marL="457200" indent="-4572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Presented education at IMEX in Frankfurt, the GBTA Annual Conference, and more.</a:t>
            </a:r>
          </a:p>
          <a:p>
            <a:pPr marL="457200" indent="-4572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Preparations underway for IMEX America 2015 and MPI’s 2015 European Meetings &amp; Events Conference (EMEC).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93" y="3657600"/>
            <a:ext cx="3734628" cy="2057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821" y="3657600"/>
            <a:ext cx="4865473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09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3200400" cy="3200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015360"/>
            <a:ext cx="9144000" cy="84263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mpi.p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37" y="6099100"/>
            <a:ext cx="1622078" cy="6751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600" y="152400"/>
            <a:ext cx="8839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Meetings </a:t>
            </a:r>
            <a:r>
              <a:rPr lang="en-US" sz="4000" b="1" i="1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Outlook</a:t>
            </a:r>
            <a:r>
              <a:rPr lang="en-US" sz="3600" b="1" i="1" baseline="300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TM</a:t>
            </a:r>
            <a:endParaRPr lang="en-US" sz="40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45685" y="1311057"/>
            <a:ext cx="584591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Summer 2015 Edition </a:t>
            </a:r>
          </a:p>
          <a:p>
            <a:endParaRPr lang="en-US" sz="2800" dirty="0">
              <a:latin typeface="Arial" pitchFamily="34" charset="0"/>
              <a:cs typeface="Arial" pitchFamily="34" charset="0"/>
            </a:endParaRP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MPI’s quarterly report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indicates continued intelligent growth in the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meeting and event industry.</a:t>
            </a:r>
          </a:p>
          <a:p>
            <a:endParaRPr lang="en-US" sz="2800" dirty="0">
              <a:latin typeface="Arial" pitchFamily="34" charset="0"/>
              <a:cs typeface="Arial" pitchFamily="34" charset="0"/>
            </a:endParaRP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(Published August 2015)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34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209800"/>
            <a:ext cx="7924800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sz="72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Overview</a:t>
            </a:r>
            <a:endParaRPr kumimoji="0" lang="en-US" sz="7200" i="0" u="none" strike="noStrike" kern="0" cap="none" spc="0" normalizeH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6484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015360"/>
            <a:ext cx="9144000" cy="84263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mpi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37" y="6099100"/>
            <a:ext cx="1622078" cy="6751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3400" y="1020250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Key Findings</a:t>
            </a:r>
            <a:endParaRPr lang="en-US" sz="40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828800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" y="2057400"/>
            <a:ext cx="8382000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Meeting </a:t>
            </a:r>
            <a:r>
              <a:rPr lang="en-US" dirty="0">
                <a:latin typeface="Arial" pitchFamily="34" charset="0"/>
                <a:cs typeface="Arial" pitchFamily="34" charset="0"/>
              </a:rPr>
              <a:t>professionals showing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 renewed </a:t>
            </a:r>
            <a:r>
              <a:rPr lang="en-US" dirty="0">
                <a:latin typeface="Arial" pitchFamily="34" charset="0"/>
                <a:cs typeface="Arial" pitchFamily="34" charset="0"/>
              </a:rPr>
              <a:t>focus on attendee “wants” – big-name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speakers, entertainment </a:t>
            </a:r>
            <a:r>
              <a:rPr lang="en-US" dirty="0">
                <a:latin typeface="Arial" pitchFamily="34" charset="0"/>
                <a:cs typeface="Arial" pitchFamily="34" charset="0"/>
              </a:rPr>
              <a:t>and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shoulder days.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Only </a:t>
            </a:r>
            <a:r>
              <a:rPr lang="en-US" dirty="0">
                <a:latin typeface="Arial" pitchFamily="34" charset="0"/>
                <a:cs typeface="Arial" pitchFamily="34" charset="0"/>
              </a:rPr>
              <a:t>17 percent of respondents are doing nothing to plan for the communication styles of the numerous generations of attendees; 40 percent comprehensively tailor planning for every event with this challenge in mind. </a:t>
            </a:r>
          </a:p>
        </p:txBody>
      </p:sp>
    </p:spTree>
    <p:extLst>
      <p:ext uri="{BB962C8B-B14F-4D97-AF65-F5344CB8AC3E}">
        <p14:creationId xmlns:p14="http://schemas.microsoft.com/office/powerpoint/2010/main" val="298249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015360"/>
            <a:ext cx="9144000" cy="84263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mpi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37" y="6099100"/>
            <a:ext cx="1622078" cy="6751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892314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Key Findings</a:t>
            </a:r>
            <a:endParaRPr lang="en-US" sz="40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828800" cy="1828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991833"/>
            <a:ext cx="6870206" cy="382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18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015360"/>
            <a:ext cx="9144000" cy="84263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mpi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37" y="6099100"/>
            <a:ext cx="1622078" cy="6751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892314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Key Findings</a:t>
            </a:r>
            <a:endParaRPr lang="en-US" sz="40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828800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828800"/>
            <a:ext cx="6263653" cy="355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51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015360"/>
            <a:ext cx="9144000" cy="84263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mpi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37" y="6099100"/>
            <a:ext cx="1622078" cy="6751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457200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Key Findings</a:t>
            </a:r>
            <a:endParaRPr lang="en-US" sz="40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828800" cy="1828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459309"/>
            <a:ext cx="554412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9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015360"/>
            <a:ext cx="9144000" cy="84263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mpi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37" y="6099100"/>
            <a:ext cx="1622078" cy="6751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152400"/>
            <a:ext cx="7901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MPI In The News</a:t>
            </a:r>
            <a:endParaRPr lang="en-US" sz="40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5450" y="990600"/>
            <a:ext cx="838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24471"/>
            <a:ext cx="3550670" cy="38862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43" y="844337"/>
            <a:ext cx="4943163" cy="41148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0258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015360"/>
            <a:ext cx="9144000" cy="84263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mpi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37" y="6099100"/>
            <a:ext cx="1622078" cy="6751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152400"/>
            <a:ext cx="7901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MPI In The News</a:t>
            </a:r>
            <a:endParaRPr lang="en-US" sz="40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5450" y="990600"/>
            <a:ext cx="838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775" y="1447800"/>
            <a:ext cx="4454825" cy="36576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5" y="953386"/>
            <a:ext cx="4238567" cy="4572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8526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015360"/>
            <a:ext cx="9144000" cy="84263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mpi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37" y="6099100"/>
            <a:ext cx="1622078" cy="6751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152400"/>
            <a:ext cx="7901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MPI In The News</a:t>
            </a:r>
            <a:endParaRPr lang="en-US" sz="40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5450" y="990600"/>
            <a:ext cx="838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842" y="876300"/>
            <a:ext cx="4172558" cy="4572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41" y="990600"/>
            <a:ext cx="4284415" cy="43434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2060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015360"/>
            <a:ext cx="9144000" cy="84263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mpi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37" y="6099100"/>
            <a:ext cx="1622078" cy="6751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152400"/>
            <a:ext cx="7901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Final Thoughts</a:t>
            </a:r>
            <a:endParaRPr lang="en-US" sz="40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5450" y="838200"/>
            <a:ext cx="8382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Discover more at </a:t>
            </a:r>
            <a:r>
              <a:rPr lang="en-US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www.mpiweb.org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Join MPI or renew your membership today!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Share your story and promote our industry. 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436" y="2743200"/>
            <a:ext cx="3891112" cy="32004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6631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209800"/>
            <a:ext cx="7924800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sz="72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Open Discussion</a:t>
            </a:r>
            <a:endParaRPr kumimoji="0" lang="en-US" sz="7200" i="0" u="none" strike="noStrike" kern="0" cap="none" spc="0" normalizeH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4590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209800"/>
            <a:ext cx="7924800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sz="72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Thank You</a:t>
            </a:r>
            <a:endParaRPr kumimoji="0" lang="en-US" sz="7200" i="0" u="none" strike="noStrike" kern="0" cap="none" spc="0" normalizeH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7362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015360"/>
            <a:ext cx="9144000" cy="84263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mpi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37" y="6099100"/>
            <a:ext cx="1622078" cy="6751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152400"/>
            <a:ext cx="7901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Global Industry Impact</a:t>
            </a:r>
            <a:endParaRPr lang="en-US" sz="40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5450" y="762000"/>
            <a:ext cx="838200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Meetings and Events Held Each Year</a:t>
            </a:r>
          </a:p>
          <a:p>
            <a:pPr marL="1371600" lvl="2" indent="-457200">
              <a:buFont typeface="Arial" panose="020B0604020202020204" pitchFamily="34" charset="0"/>
              <a:buChar char="−"/>
            </a:pPr>
            <a:r>
              <a:rPr lang="en-US" dirty="0">
                <a:latin typeface="Arial" pitchFamily="34" charset="0"/>
                <a:cs typeface="Arial" pitchFamily="34" charset="0"/>
              </a:rPr>
              <a:t>1.83 million in the US</a:t>
            </a:r>
          </a:p>
          <a:p>
            <a:pPr marL="1371600" lvl="2" indent="-457200">
              <a:buFont typeface="Arial" panose="020B0604020202020204" pitchFamily="34" charset="0"/>
              <a:buChar char="−"/>
            </a:pPr>
            <a:r>
              <a:rPr lang="en-US" dirty="0">
                <a:latin typeface="Arial" pitchFamily="34" charset="0"/>
                <a:cs typeface="Arial" pitchFamily="34" charset="0"/>
              </a:rPr>
              <a:t>1.3 million in the UK</a:t>
            </a:r>
          </a:p>
          <a:p>
            <a:pPr marL="1371600" lvl="2" indent="-457200">
              <a:buFont typeface="Arial" panose="020B0604020202020204" pitchFamily="34" charset="0"/>
              <a:buChar char="−"/>
            </a:pPr>
            <a:r>
              <a:rPr lang="en-US" dirty="0">
                <a:latin typeface="Arial" pitchFamily="34" charset="0"/>
                <a:cs typeface="Arial" pitchFamily="34" charset="0"/>
              </a:rPr>
              <a:t>585,000 in Canada</a:t>
            </a:r>
          </a:p>
          <a:p>
            <a:pPr marL="914400" lvl="1" indent="-457200">
              <a:buFont typeface="Arial" pitchFamily="34" charset="0"/>
              <a:buChar char="•"/>
            </a:pPr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Total Spending</a:t>
            </a:r>
          </a:p>
          <a:p>
            <a:pPr marL="1371600" lvl="2" indent="-457200">
              <a:buFont typeface="Arial" panose="020B0604020202020204" pitchFamily="34" charset="0"/>
              <a:buChar char="−"/>
            </a:pPr>
            <a:r>
              <a:rPr lang="en-US" dirty="0">
                <a:latin typeface="Arial" pitchFamily="34" charset="0"/>
                <a:cs typeface="Arial" pitchFamily="34" charset="0"/>
              </a:rPr>
              <a:t>$280 billion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in </a:t>
            </a:r>
            <a:r>
              <a:rPr lang="en-US" dirty="0">
                <a:latin typeface="Arial" pitchFamily="34" charset="0"/>
                <a:cs typeface="Arial" pitchFamily="34" charset="0"/>
              </a:rPr>
              <a:t>the US</a:t>
            </a:r>
          </a:p>
          <a:p>
            <a:pPr marL="1371600" lvl="2" indent="-457200">
              <a:buFont typeface="Arial" panose="020B0604020202020204" pitchFamily="34" charset="0"/>
              <a:buChar char="−"/>
            </a:pPr>
            <a:r>
              <a:rPr lang="en-US" dirty="0">
                <a:latin typeface="Arial" pitchFamily="34" charset="0"/>
                <a:cs typeface="Arial" pitchFamily="34" charset="0"/>
              </a:rPr>
              <a:t>£40 billion in the UK</a:t>
            </a:r>
          </a:p>
          <a:p>
            <a:pPr marL="1371600" lvl="2" indent="-457200">
              <a:buFont typeface="Arial" panose="020B0604020202020204" pitchFamily="34" charset="0"/>
              <a:buChar char="−"/>
            </a:pPr>
            <a:r>
              <a:rPr lang="en-US" dirty="0">
                <a:latin typeface="Arial" pitchFamily="34" charset="0"/>
                <a:cs typeface="Arial" pitchFamily="34" charset="0"/>
              </a:rPr>
              <a:t>$29.1 billion in Canada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Employment</a:t>
            </a:r>
          </a:p>
          <a:p>
            <a:pPr marL="1371600" lvl="2" indent="-457200">
              <a:buFont typeface="Arial" panose="020B0604020202020204" pitchFamily="34" charset="0"/>
              <a:buChar char="−"/>
            </a:pPr>
            <a:r>
              <a:rPr lang="en-US" dirty="0">
                <a:latin typeface="Arial" pitchFamily="34" charset="0"/>
                <a:cs typeface="Arial" pitchFamily="34" charset="0"/>
              </a:rPr>
              <a:t>1.8 million jobs in the US</a:t>
            </a:r>
          </a:p>
          <a:p>
            <a:pPr marL="1371600" lvl="2" indent="-457200">
              <a:buFont typeface="Arial" panose="020B0604020202020204" pitchFamily="34" charset="0"/>
              <a:buChar char="−"/>
            </a:pPr>
            <a:r>
              <a:rPr lang="en-US" dirty="0">
                <a:latin typeface="Arial" pitchFamily="34" charset="0"/>
                <a:cs typeface="Arial" pitchFamily="34" charset="0"/>
              </a:rPr>
              <a:t>1 million jobs in the UK</a:t>
            </a:r>
          </a:p>
          <a:p>
            <a:pPr marL="1371600" lvl="2" indent="-457200">
              <a:buFont typeface="Arial" panose="020B0604020202020204" pitchFamily="34" charset="0"/>
              <a:buChar char="−"/>
            </a:pPr>
            <a:r>
              <a:rPr lang="en-US" dirty="0">
                <a:latin typeface="Arial" pitchFamily="34" charset="0"/>
                <a:cs typeface="Arial" pitchFamily="34" charset="0"/>
              </a:rPr>
              <a:t>200,000 jobs in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Canada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293" y="4267200"/>
            <a:ext cx="140935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13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015360"/>
            <a:ext cx="9144000" cy="84263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mpi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37" y="6099100"/>
            <a:ext cx="1622078" cy="6751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152400"/>
            <a:ext cx="7901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MPI Today</a:t>
            </a:r>
            <a:endParaRPr lang="en-US" sz="40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5450" y="990600"/>
            <a:ext cx="8382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The largest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global meeting and event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industry association with 18,500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members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belonging  to more than 80 chapters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and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clubs in 22 countries.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3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endParaRPr lang="en-US" sz="3200" dirty="0" smtClean="0">
              <a:latin typeface="Arial" pitchFamily="34" charset="0"/>
              <a:cs typeface="Arial" pitchFamily="34" charset="0"/>
            </a:endParaRPr>
          </a:p>
          <a:p>
            <a:endParaRPr lang="en-US" sz="3200" dirty="0" smtClean="0">
              <a:latin typeface="Arial" pitchFamily="34" charset="0"/>
              <a:cs typeface="Arial" pitchFamily="34" charset="0"/>
            </a:endParaRPr>
          </a:p>
          <a:p>
            <a:endParaRPr lang="en-US" sz="3200" dirty="0" smtClean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 typeface="Wingdings" pitchFamily="2" charset="2"/>
              <a:buChar char="ü"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48400" y="3043352"/>
            <a:ext cx="2514600" cy="227754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+mj-lt"/>
              </a:rPr>
              <a:t>Chapters By Region</a:t>
            </a:r>
          </a:p>
          <a:p>
            <a:r>
              <a:rPr lang="en-US" sz="1800" dirty="0" smtClean="0">
                <a:latin typeface="+mj-lt"/>
              </a:rPr>
              <a:t>Canada		7</a:t>
            </a:r>
          </a:p>
          <a:p>
            <a:r>
              <a:rPr lang="en-US" sz="1800" dirty="0" smtClean="0">
                <a:latin typeface="+mj-lt"/>
              </a:rPr>
              <a:t>U.S.		45</a:t>
            </a:r>
          </a:p>
          <a:p>
            <a:r>
              <a:rPr lang="en-US" sz="1800" dirty="0" smtClean="0">
                <a:latin typeface="+mj-lt"/>
              </a:rPr>
              <a:t>Latin America	2</a:t>
            </a:r>
          </a:p>
          <a:p>
            <a:r>
              <a:rPr lang="en-US" sz="1800" dirty="0" smtClean="0">
                <a:latin typeface="+mj-lt"/>
              </a:rPr>
              <a:t>Europe		13</a:t>
            </a:r>
            <a:endParaRPr lang="en-US" sz="1800" dirty="0" smtClean="0">
              <a:solidFill>
                <a:srgbClr val="FF0000"/>
              </a:solidFill>
              <a:latin typeface="+mj-lt"/>
            </a:endParaRPr>
          </a:p>
          <a:p>
            <a:r>
              <a:rPr lang="en-US" sz="1800" dirty="0" smtClean="0">
                <a:latin typeface="+mj-lt"/>
              </a:rPr>
              <a:t>Asia		2</a:t>
            </a:r>
          </a:p>
          <a:p>
            <a:pPr>
              <a:spcBef>
                <a:spcPts val="600"/>
              </a:spcBef>
            </a:pPr>
            <a:endParaRPr lang="en-US" sz="1200" i="1" dirty="0" smtClean="0">
              <a:latin typeface="+mj-lt"/>
            </a:endParaRPr>
          </a:p>
          <a:p>
            <a:pPr algn="ctr">
              <a:spcBef>
                <a:spcPts val="600"/>
              </a:spcBef>
            </a:pPr>
            <a:r>
              <a:rPr lang="en-US" sz="1200" i="1" dirty="0" smtClean="0">
                <a:latin typeface="+mj-lt"/>
              </a:rPr>
              <a:t>***Plus 18 Student Clubs***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14600"/>
            <a:ext cx="5435212" cy="3337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907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015360"/>
            <a:ext cx="9144000" cy="84263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mpi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37" y="6099100"/>
            <a:ext cx="1622078" cy="6751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152400"/>
            <a:ext cx="7901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Strategic Focus</a:t>
            </a:r>
            <a:endParaRPr lang="en-US" sz="40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5450" y="990600"/>
            <a:ext cx="8382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Vision</a:t>
            </a: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To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be the first choice for professional career development and a prominent voice for the global meeting and event community.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u="sng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Mission</a:t>
            </a:r>
            <a:endParaRPr lang="en-US" sz="2800" b="1" u="sng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800" dirty="0">
                <a:latin typeface="Arial" pitchFamily="34" charset="0"/>
                <a:cs typeface="Arial" pitchFamily="34" charset="0"/>
              </a:rPr>
              <a:t>To provide MPI members, chapters and the global  meeting and event community with innovative and  relevant education, networking opportunities and  business exchanges, and to act as a prominent voice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for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the promotion and growth of the industry. </a:t>
            </a:r>
          </a:p>
        </p:txBody>
      </p:sp>
    </p:spTree>
    <p:extLst>
      <p:ext uri="{BB962C8B-B14F-4D97-AF65-F5344CB8AC3E}">
        <p14:creationId xmlns:p14="http://schemas.microsoft.com/office/powerpoint/2010/main" val="396842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sthorpe\AppData\Local\Microsoft\Windows\Temporary Internet Files\Content.IE5\0OXUINCG\MP900314082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57200"/>
            <a:ext cx="147447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5449" y="990600"/>
            <a:ext cx="862086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Founded in 1972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40+ year history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Governed by board of directors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Balanced membership representing 71 countries:</a:t>
            </a:r>
          </a:p>
          <a:p>
            <a:pPr marL="1371600" lvl="2" indent="-457200">
              <a:buFont typeface="Arial" panose="020B0604020202020204" pitchFamily="34" charset="0"/>
              <a:buChar char="−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43% planners</a:t>
            </a:r>
          </a:p>
          <a:p>
            <a:pPr marL="1371600" lvl="2" indent="-457200">
              <a:buFont typeface="Arial" panose="020B0604020202020204" pitchFamily="34" charset="0"/>
              <a:buChar char="−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46% suppliers</a:t>
            </a:r>
          </a:p>
          <a:p>
            <a:pPr marL="1371600" lvl="2" indent="-457200">
              <a:buFont typeface="Arial" panose="020B0604020202020204" pitchFamily="34" charset="0"/>
              <a:buChar char="−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9% students, faculty, etc.</a:t>
            </a:r>
          </a:p>
          <a:p>
            <a:pPr marL="1371600" lvl="2" indent="-457200">
              <a:buFont typeface="Arial" panose="020B0604020202020204" pitchFamily="34" charset="0"/>
              <a:buChar char="−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2% other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More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than $22 billion in MPI global member buying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power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4,800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planner members exclusive to MPI have about $11.5 billion in buying power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015360"/>
            <a:ext cx="9144000" cy="84263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mpi.p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37" y="6099100"/>
            <a:ext cx="1622078" cy="6751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152400"/>
            <a:ext cx="7901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Key Facts</a:t>
            </a:r>
            <a:endParaRPr lang="en-US" sz="40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12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015360"/>
            <a:ext cx="9144000" cy="84263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mpi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237" y="6099100"/>
            <a:ext cx="1622078" cy="6751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152400"/>
            <a:ext cx="7901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Fun Facts</a:t>
            </a:r>
            <a:endParaRPr lang="en-US" sz="40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990600"/>
            <a:ext cx="83820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22,000+ Twitter Followers</a:t>
            </a:r>
          </a:p>
          <a:p>
            <a:r>
              <a:rPr lang="en-US" sz="28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@MPI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12,000+ Facebook Fans</a:t>
            </a:r>
          </a:p>
          <a:p>
            <a:r>
              <a:rPr lang="en-US" sz="28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www.facebook.com/MPIfans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12,000+ LinkedIn Followers</a:t>
            </a:r>
          </a:p>
          <a:p>
            <a:pPr marL="914400"/>
            <a:r>
              <a:rPr lang="en-US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www.linkedin.com/company/mpi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	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914400"/>
            <a:endParaRPr lang="en-US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914400"/>
            <a:r>
              <a:rPr lang="en-US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MPI’s 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Meeting &amp; </a:t>
            </a:r>
            <a:r>
              <a:rPr lang="en-US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Event Discussion Group</a:t>
            </a:r>
          </a:p>
          <a:p>
            <a:pPr marL="914400"/>
            <a:r>
              <a:rPr lang="en-US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21,000+ Members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2362200"/>
            <a:ext cx="855279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058" y="3788206"/>
            <a:ext cx="1035742" cy="91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639" y="990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5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6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64" charset="-128"/>
          </a:defRPr>
        </a:defPPr>
      </a:lstStyle>
    </a:lnDef>
    <a:txDef>
      <a:spPr/>
      <a:bodyPr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sz="3200" b="1" i="0" u="none" strike="noStrike" kern="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+mn-lt"/>
            <a:ea typeface="+mn-ea"/>
            <a:cs typeface="+mn-cs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C466E284B71C46BEA36F504190BA52" ma:contentTypeVersion="3" ma:contentTypeDescription="Create a new document." ma:contentTypeScope="" ma:versionID="9d1536a9c0e63c9d0250351d81072fe0">
  <xsd:schema xmlns:xsd="http://www.w3.org/2001/XMLSchema" xmlns:xs="http://www.w3.org/2001/XMLSchema" xmlns:p="http://schemas.microsoft.com/office/2006/metadata/properties" xmlns:ns2="8f5b1039-3e7e-4264-994a-58396480b520" xmlns:ns3="40b1418a-77b0-43bb-862e-adfd5d537241" targetNamespace="http://schemas.microsoft.com/office/2006/metadata/properties" ma:root="true" ma:fieldsID="09430b462a08a86b71d7e886beee9444" ns2:_="" ns3:_="">
    <xsd:import namespace="8f5b1039-3e7e-4264-994a-58396480b520"/>
    <xsd:import namespace="40b1418a-77b0-43bb-862e-adfd5d53724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5b1039-3e7e-4264-994a-58396480b52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b1418a-77b0-43bb-862e-adfd5d537241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D8AB9D2-4D7E-4E8C-B2EB-02DB00CF3EA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5A430E4-A94D-4B0D-A83A-A209907504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5b1039-3e7e-4264-994a-58396480b520"/>
    <ds:schemaRef ds:uri="40b1418a-77b0-43bb-862e-adfd5d5372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E6C5647-D768-4E29-98B0-A4F49CBC7D42}">
  <ds:schemaRefs>
    <ds:schemaRef ds:uri="http://schemas.microsoft.com/office/2006/metadata/properties"/>
    <ds:schemaRef ds:uri="8f5b1039-3e7e-4264-994a-58396480b520"/>
    <ds:schemaRef ds:uri="http://purl.org/dc/dcmitype/"/>
    <ds:schemaRef ds:uri="http://schemas.microsoft.com/office/infopath/2007/PartnerControls"/>
    <ds:schemaRef ds:uri="http://www.w3.org/XML/1998/namespace"/>
    <ds:schemaRef ds:uri="http://purl.org/dc/terms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40b1418a-77b0-43bb-862e-adfd5d53724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10776</TotalTime>
  <Words>962</Words>
  <Application>Microsoft Office PowerPoint</Application>
  <PresentationFormat>On-screen Show (4:3)</PresentationFormat>
  <Paragraphs>250</Paragraphs>
  <Slides>49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ＭＳ Ｐゴシック</vt:lpstr>
      <vt:lpstr>Arial</vt:lpstr>
      <vt:lpstr>Calibri</vt:lpstr>
      <vt:lpstr>Wingdings</vt:lpstr>
      <vt:lpstr>Blank Presentation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Office 2004 Test Drive User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 2004 Test Drive User</dc:creator>
  <cp:lastModifiedBy>Judy Webster</cp:lastModifiedBy>
  <cp:revision>442</cp:revision>
  <cp:lastPrinted>2014-02-04T20:41:52Z</cp:lastPrinted>
  <dcterms:created xsi:type="dcterms:W3CDTF">2011-08-17T18:01:24Z</dcterms:created>
  <dcterms:modified xsi:type="dcterms:W3CDTF">2015-09-02T16:08:05Z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0x01010019C466E284B71C46BEA36F504190BA52</vt:lpwstr>
  </property>
</Properties>
</file>