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75" r:id="rId2"/>
    <p:sldId id="290" r:id="rId3"/>
    <p:sldId id="291" r:id="rId4"/>
    <p:sldId id="292" r:id="rId5"/>
    <p:sldId id="293" r:id="rId6"/>
    <p:sldId id="286" r:id="rId7"/>
    <p:sldId id="287" r:id="rId8"/>
    <p:sldId id="288" r:id="rId9"/>
    <p:sldId id="289" r:id="rId10"/>
    <p:sldId id="280" r:id="rId11"/>
    <p:sldId id="281" r:id="rId12"/>
    <p:sldId id="282" r:id="rId13"/>
    <p:sldId id="283" r:id="rId14"/>
    <p:sldId id="284" r:id="rId15"/>
    <p:sldId id="285"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298EA"/>
    <a:srgbClr val="E97A44"/>
    <a:srgbClr val="309BDA"/>
    <a:srgbClr val="762C98"/>
    <a:srgbClr val="692886"/>
    <a:srgbClr val="A36219"/>
    <a:srgbClr val="37AEEF"/>
    <a:srgbClr val="00A9AD"/>
    <a:srgbClr val="5F89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90956" autoAdjust="0"/>
  </p:normalViewPr>
  <p:slideViewPr>
    <p:cSldViewPr>
      <p:cViewPr>
        <p:scale>
          <a:sx n="108" d="100"/>
          <a:sy n="108"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421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96F06A-16AB-42F9-BDA5-22C2981D7D95}" type="datetimeFigureOut">
              <a:rPr lang="en-US" smtClean="0"/>
              <a:pPr/>
              <a:t>7/28/2014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D456CA-365C-4A36-B539-AAA0AB9456E2}" type="slidenum">
              <a:rPr lang="en-US" smtClean="0"/>
              <a:pPr/>
              <a:t>‹#›</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3533775" cy="660400"/>
          </a:xfrm>
          <a:prstGeom prst="rect">
            <a:avLst/>
          </a:prstGeom>
          <a:noFill/>
          <a:ln w="9525">
            <a:noFill/>
            <a:miter lim="800000"/>
            <a:headEnd/>
            <a:tailEnd/>
          </a:ln>
          <a:effectLst/>
        </p:spPr>
      </p:pic>
    </p:spTree>
    <p:extLst>
      <p:ext uri="{BB962C8B-B14F-4D97-AF65-F5344CB8AC3E}">
        <p14:creationId xmlns:p14="http://schemas.microsoft.com/office/powerpoint/2010/main" xmlns="" val="2841785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7EC09F-56B0-4E86-94D6-B72F090BA58A}" type="datetimeFigureOut">
              <a:rPr lang="en-US" smtClean="0"/>
              <a:pPr/>
              <a:t>7/28/2014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34EE-8F78-45BA-BB6B-9B50DF024018}" type="slidenum">
              <a:rPr lang="en-US" smtClean="0"/>
              <a:pPr/>
              <a:t>‹#›</a:t>
            </a:fld>
            <a:endParaRPr lang="en-US"/>
          </a:p>
        </p:txBody>
      </p:sp>
    </p:spTree>
    <p:extLst>
      <p:ext uri="{BB962C8B-B14F-4D97-AF65-F5344CB8AC3E}">
        <p14:creationId xmlns:p14="http://schemas.microsoft.com/office/powerpoint/2010/main" xmlns="" val="95135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descr="colors-a-stylish-blue-color-backgrounds-powerpoint.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cstate="print"/>
          <a:stretch>
            <a:fillRect/>
          </a:stretch>
        </p:blipFill>
        <p:spPr>
          <a:xfrm>
            <a:off x="3254693" y="1371600"/>
            <a:ext cx="2756534" cy="1563992"/>
          </a:xfrm>
          <a:prstGeom prst="rect">
            <a:avLst/>
          </a:prstGeom>
        </p:spPr>
      </p:pic>
      <p:sp>
        <p:nvSpPr>
          <p:cNvPr id="14" name="Slide Number Placeholder 3"/>
          <p:cNvSpPr>
            <a:spLocks noGrp="1"/>
          </p:cNvSpPr>
          <p:nvPr>
            <p:ph type="sldNum" sz="quarter" idx="10"/>
          </p:nvPr>
        </p:nvSpPr>
        <p:spPr>
          <a:xfrm>
            <a:off x="6553200" y="6400800"/>
            <a:ext cx="1905000" cy="457200"/>
          </a:xfrm>
        </p:spPr>
        <p:txBody>
          <a:bodyPr/>
          <a:lstStyle>
            <a:lvl1pPr>
              <a:defRPr/>
            </a:lvl1pPr>
          </a:lstStyle>
          <a:p>
            <a:fld id="{E7EEAF1B-DA6E-48F3-AF85-0F11D4F57BF8}" type="slidenum">
              <a:rPr lang="en-US"/>
              <a:pPr/>
              <a:t>‹#›</a:t>
            </a:fld>
            <a:endParaRPr lang="en-US" sz="14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5" name="Picture 14" descr="colors-a-stylish-blue-color-backgrounds-powerpoint-v2.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09600"/>
            <a:ext cx="8229600" cy="639762"/>
          </a:xfrm>
          <a:prstGeom prst="rect">
            <a:avLst/>
          </a:prstGeom>
        </p:spPr>
        <p:txBody>
          <a:bodyPr/>
          <a:lstStyle>
            <a:lvl1pPr algn="l">
              <a:defRPr sz="3200">
                <a:solidFill>
                  <a:srgbClr val="3298EA"/>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54162"/>
            <a:ext cx="4038600" cy="3856038"/>
          </a:xfrm>
          <a:prstGeom prst="rect">
            <a:avLst/>
          </a:prstGeom>
        </p:spPr>
        <p:txBody>
          <a:bodyPr/>
          <a:lstStyle>
            <a:lvl1pPr>
              <a:buClr>
                <a:srgbClr val="E97A44"/>
              </a:buClr>
              <a:defRPr sz="2800"/>
            </a:lvl1pPr>
            <a:lvl2pPr>
              <a:buClrTx/>
              <a:defRPr sz="2400"/>
            </a:lvl2pPr>
            <a:lvl3pPr>
              <a:buClrTx/>
              <a:defRPr sz="2000"/>
            </a:lvl3pPr>
            <a:lvl4pPr>
              <a:buClrTx/>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4162"/>
            <a:ext cx="4038600" cy="3856038"/>
          </a:xfrm>
          <a:prstGeom prst="rect">
            <a:avLst/>
          </a:prstGeom>
        </p:spPr>
        <p:txBody>
          <a:bodyPr/>
          <a:lstStyle>
            <a:lvl1pPr>
              <a:buClr>
                <a:srgbClr val="E97A44"/>
              </a:buClr>
              <a:defRPr sz="2800"/>
            </a:lvl1pPr>
            <a:lvl2pPr>
              <a:buClrTx/>
              <a:defRPr sz="2400"/>
            </a:lvl2pPr>
            <a:lvl3pPr>
              <a:buClrTx/>
              <a:defRPr sz="2000"/>
            </a:lvl3pPr>
            <a:lvl4pPr>
              <a:buClrTx/>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E49B1628-C17C-4577-AB09-63991E7711F4}" type="slidenum">
              <a:rPr lang="en-US"/>
              <a:pPr/>
              <a:t>‹#›</a:t>
            </a:fld>
            <a:endParaRPr lang="en-US" sz="1400"/>
          </a:p>
        </p:txBody>
      </p:sp>
      <p:cxnSp>
        <p:nvCxnSpPr>
          <p:cNvPr id="9" name="Straight Connector 8"/>
          <p:cNvCxnSpPr/>
          <p:nvPr userDrawn="1"/>
        </p:nvCxnSpPr>
        <p:spPr bwMode="auto">
          <a:xfrm>
            <a:off x="1981200" y="58674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Picture 9"/>
          <p:cNvPicPr>
            <a:picLocks noChangeAspect="1"/>
          </p:cNvPicPr>
          <p:nvPr userDrawn="1"/>
        </p:nvPicPr>
        <p:blipFill>
          <a:blip r:embed="rId3" cstate="print"/>
          <a:stretch>
            <a:fillRect/>
          </a:stretch>
        </p:blipFill>
        <p:spPr>
          <a:xfrm>
            <a:off x="2156692" y="5888084"/>
            <a:ext cx="891308" cy="360316"/>
          </a:xfrm>
          <a:prstGeom prst="rect">
            <a:avLst/>
          </a:prstGeom>
        </p:spPr>
      </p:pic>
      <p:pic>
        <p:nvPicPr>
          <p:cNvPr id="11" name="Picture 10"/>
          <p:cNvPicPr>
            <a:picLocks noChangeAspect="1"/>
          </p:cNvPicPr>
          <p:nvPr userDrawn="1"/>
        </p:nvPicPr>
        <p:blipFill>
          <a:blip r:embed="rId4" cstate="print"/>
          <a:stretch>
            <a:fillRect/>
          </a:stretch>
        </p:blipFill>
        <p:spPr>
          <a:xfrm>
            <a:off x="457200" y="5622586"/>
            <a:ext cx="1371600" cy="778213"/>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9" name="Picture 8" descr="colors-a-stylish-blue-color-backgrounds-powerpoint-v2.jp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fld id="{FC81E3F4-FD43-4565-BA1D-C55B5E9C6411}" type="slidenum">
              <a:rPr lang="en-US"/>
              <a:pPr/>
              <a:t>‹#›</a:t>
            </a:fld>
            <a:endParaRPr lang="en-US" sz="1400"/>
          </a:p>
        </p:txBody>
      </p:sp>
      <p:cxnSp>
        <p:nvCxnSpPr>
          <p:cNvPr id="5" name="Straight Connector 4"/>
          <p:cNvCxnSpPr/>
          <p:nvPr userDrawn="1"/>
        </p:nvCxnSpPr>
        <p:spPr bwMode="auto">
          <a:xfrm>
            <a:off x="1981200" y="58674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6" name="Picture 5"/>
          <p:cNvPicPr>
            <a:picLocks noChangeAspect="1"/>
          </p:cNvPicPr>
          <p:nvPr userDrawn="1"/>
        </p:nvPicPr>
        <p:blipFill>
          <a:blip r:embed="rId5" cstate="print"/>
          <a:stretch>
            <a:fillRect/>
          </a:stretch>
        </p:blipFill>
        <p:spPr>
          <a:xfrm>
            <a:off x="2156692" y="5888084"/>
            <a:ext cx="891308" cy="360316"/>
          </a:xfrm>
          <a:prstGeom prst="rect">
            <a:avLst/>
          </a:prstGeom>
        </p:spPr>
      </p:pic>
      <p:pic>
        <p:nvPicPr>
          <p:cNvPr id="8" name="Picture 7"/>
          <p:cNvPicPr>
            <a:picLocks noChangeAspect="1"/>
          </p:cNvPicPr>
          <p:nvPr userDrawn="1"/>
        </p:nvPicPr>
        <p:blipFill>
          <a:blip r:embed="rId6" cstate="print"/>
          <a:stretch>
            <a:fillRect/>
          </a:stretch>
        </p:blipFill>
        <p:spPr>
          <a:xfrm>
            <a:off x="457200" y="5622586"/>
            <a:ext cx="1371600" cy="778213"/>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64" charset="-128"/>
        </a:defRPr>
      </a:lvl2pPr>
      <a:lvl3pPr algn="ctr" rtl="0" fontAlgn="base">
        <a:spcBef>
          <a:spcPct val="0"/>
        </a:spcBef>
        <a:spcAft>
          <a:spcPct val="0"/>
        </a:spcAft>
        <a:defRPr sz="4400">
          <a:solidFill>
            <a:schemeClr val="tx2"/>
          </a:solidFill>
          <a:latin typeface="Arial" charset="0"/>
          <a:ea typeface="ＭＳ Ｐゴシック" pitchFamily="-64" charset="-128"/>
        </a:defRPr>
      </a:lvl3pPr>
      <a:lvl4pPr algn="ctr" rtl="0" fontAlgn="base">
        <a:spcBef>
          <a:spcPct val="0"/>
        </a:spcBef>
        <a:spcAft>
          <a:spcPct val="0"/>
        </a:spcAft>
        <a:defRPr sz="4400">
          <a:solidFill>
            <a:schemeClr val="tx2"/>
          </a:solidFill>
          <a:latin typeface="Arial" charset="0"/>
          <a:ea typeface="ＭＳ Ｐゴシック" pitchFamily="-64" charset="-128"/>
        </a:defRPr>
      </a:lvl4pPr>
      <a:lvl5pPr algn="ctr" rtl="0" fontAlgn="base">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0" y="3200400"/>
            <a:ext cx="9144000" cy="1138773"/>
          </a:xfrm>
          <a:prstGeom prst="rect">
            <a:avLst/>
          </a:prstGeom>
          <a:noFill/>
          <a:ln w="9525">
            <a:noFill/>
            <a:miter lim="800000"/>
            <a:headEnd/>
            <a:tailEnd/>
          </a:ln>
        </p:spPr>
        <p:txBody>
          <a:bodyPr wrap="square">
            <a:spAutoFit/>
          </a:bodyPr>
          <a:lstStyle/>
          <a:p>
            <a:pPr algn="ctr"/>
            <a:r>
              <a:rPr lang="en-US" sz="4400" b="1" dirty="0" smtClean="0">
                <a:solidFill>
                  <a:srgbClr val="3298EA"/>
                </a:solidFill>
              </a:rPr>
              <a:t>Communications Conversations</a:t>
            </a:r>
            <a:endParaRPr lang="en-US" sz="4400" dirty="0">
              <a:solidFill>
                <a:srgbClr val="3298EA"/>
              </a:solidFill>
            </a:endParaRPr>
          </a:p>
          <a:p>
            <a:pPr algn="ctr"/>
            <a:endParaRPr lang="en-US" sz="2400" dirty="0"/>
          </a:p>
        </p:txBody>
      </p:sp>
      <p:sp>
        <p:nvSpPr>
          <p:cNvPr id="7" name="Text Box 6"/>
          <p:cNvSpPr txBox="1">
            <a:spLocks noChangeArrowheads="1"/>
          </p:cNvSpPr>
          <p:nvPr/>
        </p:nvSpPr>
        <p:spPr bwMode="auto">
          <a:xfrm>
            <a:off x="0" y="4519136"/>
            <a:ext cx="9143999" cy="738664"/>
          </a:xfrm>
          <a:prstGeom prst="rect">
            <a:avLst/>
          </a:prstGeom>
          <a:noFill/>
          <a:ln w="9525">
            <a:noFill/>
            <a:miter lim="800000"/>
            <a:headEnd/>
            <a:tailEnd/>
          </a:ln>
        </p:spPr>
        <p:txBody>
          <a:bodyPr wrap="square">
            <a:spAutoFit/>
          </a:bodyPr>
          <a:lstStyle/>
          <a:p>
            <a:pPr algn="ctr"/>
            <a:r>
              <a:rPr lang="en-US" sz="2400" dirty="0">
                <a:solidFill>
                  <a:srgbClr val="E97A44"/>
                </a:solidFill>
              </a:rPr>
              <a:t>Presented by </a:t>
            </a:r>
            <a:r>
              <a:rPr lang="en-US" dirty="0" smtClean="0">
                <a:solidFill>
                  <a:srgbClr val="E97A44"/>
                </a:solidFill>
              </a:rPr>
              <a:t>Lee-Anne </a:t>
            </a:r>
            <a:r>
              <a:rPr lang="en-US" dirty="0" err="1" smtClean="0">
                <a:solidFill>
                  <a:srgbClr val="E97A44"/>
                </a:solidFill>
              </a:rPr>
              <a:t>Leckie</a:t>
            </a:r>
            <a:r>
              <a:rPr lang="en-US" sz="2400" dirty="0" smtClean="0">
                <a:solidFill>
                  <a:srgbClr val="E97A44"/>
                </a:solidFill>
              </a:rPr>
              <a:t> </a:t>
            </a:r>
            <a:endParaRPr lang="en-US" sz="2400" dirty="0">
              <a:solidFill>
                <a:srgbClr val="E97A44"/>
              </a:solidFill>
            </a:endParaRPr>
          </a:p>
          <a:p>
            <a:pPr algn="ctr"/>
            <a:r>
              <a:rPr lang="en-US" sz="1800" dirty="0" smtClean="0">
                <a:solidFill>
                  <a:srgbClr val="E97A44"/>
                </a:solidFill>
              </a:rPr>
              <a:t>02/08/2014</a:t>
            </a:r>
            <a:endParaRPr lang="en-US" sz="1800" dirty="0">
              <a:solidFill>
                <a:srgbClr val="E97A44"/>
              </a:solidFill>
            </a:endParaRPr>
          </a:p>
        </p:txBody>
      </p:sp>
    </p:spTree>
    <p:extLst>
      <p:ext uri="{BB962C8B-B14F-4D97-AF65-F5344CB8AC3E}">
        <p14:creationId xmlns:p14="http://schemas.microsoft.com/office/powerpoint/2010/main" xmlns="" val="347103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Communication/Marketing Tool  - Member                      </a:t>
            </a:r>
            <a:endParaRPr lang="en-US" dirty="0"/>
          </a:p>
        </p:txBody>
      </p:sp>
      <p:pic>
        <p:nvPicPr>
          <p:cNvPr id="1027"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3048000"/>
            <a:ext cx="6562866"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7200" y="1219200"/>
            <a:ext cx="8077200" cy="1569660"/>
          </a:xfrm>
          <a:prstGeom prst="rect">
            <a:avLst/>
          </a:prstGeom>
        </p:spPr>
        <p:txBody>
          <a:bodyPr wrap="square">
            <a:spAutoFit/>
          </a:bodyPr>
          <a:lstStyle/>
          <a:p>
            <a:pPr algn="ctr"/>
            <a:r>
              <a:rPr lang="en-CA" dirty="0">
                <a:solidFill>
                  <a:srgbClr val="3298EA"/>
                </a:solidFill>
                <a:latin typeface="+mn-lt"/>
              </a:rPr>
              <a:t>MPI Toronto is introducing an exciting new event icon system to help our members more easily identify the purpose and intent of various MPI Toronto Events</a:t>
            </a:r>
            <a:br>
              <a:rPr lang="en-CA" dirty="0">
                <a:solidFill>
                  <a:srgbClr val="3298EA"/>
                </a:solidFill>
                <a:latin typeface="+mn-lt"/>
              </a:rPr>
            </a:br>
            <a:endParaRPr lang="en-CA" dirty="0">
              <a:solidFill>
                <a:srgbClr val="3298EA"/>
              </a:solidFill>
              <a:latin typeface="+mn-lt"/>
            </a:endParaRPr>
          </a:p>
        </p:txBody>
      </p:sp>
    </p:spTree>
    <p:extLst>
      <p:ext uri="{BB962C8B-B14F-4D97-AF65-F5344CB8AC3E}">
        <p14:creationId xmlns:p14="http://schemas.microsoft.com/office/powerpoint/2010/main" xmlns="" val="4063539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pPr algn="ctr"/>
            <a:r>
              <a:rPr lang="en-CA" dirty="0" smtClean="0"/>
              <a:t>MPI Toronto Chapter Event Icons</a:t>
            </a:r>
            <a:br>
              <a:rPr lang="en-CA" dirty="0" smtClean="0"/>
            </a:br>
            <a:r>
              <a:rPr lang="en-CA" dirty="0" smtClean="0"/>
              <a:t/>
            </a:r>
            <a:br>
              <a:rPr lang="en-CA" dirty="0" smtClean="0"/>
            </a:br>
            <a:endParaRPr lang="en-CA" dirty="0"/>
          </a:p>
        </p:txBody>
      </p:sp>
      <p:sp>
        <p:nvSpPr>
          <p:cNvPr id="4" name="Content Placeholder 3"/>
          <p:cNvSpPr>
            <a:spLocks noGrp="1"/>
          </p:cNvSpPr>
          <p:nvPr>
            <p:ph sz="half" idx="2"/>
          </p:nvPr>
        </p:nvSpPr>
        <p:spPr/>
        <p:txBody>
          <a:bodyPr/>
          <a:lstStyle/>
          <a:p>
            <a:r>
              <a:rPr lang="en-CA" b="1" dirty="0" smtClean="0"/>
              <a:t>MPI Educates – </a:t>
            </a:r>
            <a:r>
              <a:rPr lang="en-CA" sz="1800" b="1" dirty="0" smtClean="0"/>
              <a:t>leading edge educational and professional development opportunities</a:t>
            </a:r>
          </a:p>
          <a:p>
            <a:r>
              <a:rPr lang="en-CA" sz="1800" dirty="0" smtClean="0"/>
              <a:t>Professional Development</a:t>
            </a:r>
          </a:p>
          <a:p>
            <a:r>
              <a:rPr lang="en-CA" sz="1800" dirty="0" smtClean="0"/>
              <a:t>Toronto Education Conference</a:t>
            </a:r>
          </a:p>
          <a:p>
            <a:r>
              <a:rPr lang="en-CA" sz="1800" dirty="0" smtClean="0"/>
              <a:t>Certified Meeting Professional (CMP) Study Groups</a:t>
            </a:r>
          </a:p>
          <a:p>
            <a:r>
              <a:rPr lang="en-CA" sz="1800" dirty="0" smtClean="0"/>
              <a:t>CEU credits/clock hours	</a:t>
            </a:r>
            <a:endParaRPr lang="en-CA" sz="1800"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383141"/>
            <a:ext cx="4038600" cy="2198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609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MPI Toronto Chapter Event Icons</a:t>
            </a:r>
            <a:endParaRPr lang="en-CA" dirty="0"/>
          </a:p>
        </p:txBody>
      </p:sp>
      <p:sp>
        <p:nvSpPr>
          <p:cNvPr id="4" name="Content Placeholder 3"/>
          <p:cNvSpPr>
            <a:spLocks noGrp="1"/>
          </p:cNvSpPr>
          <p:nvPr>
            <p:ph sz="half" idx="2"/>
          </p:nvPr>
        </p:nvSpPr>
        <p:spPr/>
        <p:txBody>
          <a:bodyPr/>
          <a:lstStyle/>
          <a:p>
            <a:r>
              <a:rPr lang="en-CA" b="1" dirty="0" smtClean="0"/>
              <a:t>MPI Excites - </a:t>
            </a:r>
            <a:r>
              <a:rPr lang="en-CA" sz="1800" b="1" dirty="0" smtClean="0"/>
              <a:t>your business, your career, your moments to shine</a:t>
            </a:r>
          </a:p>
          <a:p>
            <a:r>
              <a:rPr lang="en-CA" sz="1800" dirty="0" smtClean="0"/>
              <a:t>Holiday Gala</a:t>
            </a:r>
          </a:p>
          <a:p>
            <a:r>
              <a:rPr lang="en-CA" sz="1800" dirty="0" smtClean="0"/>
              <a:t>National Meetings Industry Day (NMID)</a:t>
            </a:r>
          </a:p>
          <a:p>
            <a:r>
              <a:rPr lang="en-CA" sz="1800" dirty="0" smtClean="0"/>
              <a:t>Awards Gala</a:t>
            </a:r>
            <a:endParaRPr lang="en-CA" sz="1800"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7200" y="1554163"/>
            <a:ext cx="3818599" cy="3856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842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MPI Toronto Chapter Event Icons</a:t>
            </a:r>
            <a:endParaRPr lang="en-CA" dirty="0"/>
          </a:p>
        </p:txBody>
      </p:sp>
      <p:sp>
        <p:nvSpPr>
          <p:cNvPr id="4" name="Content Placeholder 3"/>
          <p:cNvSpPr>
            <a:spLocks noGrp="1"/>
          </p:cNvSpPr>
          <p:nvPr>
            <p:ph sz="half" idx="2"/>
          </p:nvPr>
        </p:nvSpPr>
        <p:spPr/>
        <p:txBody>
          <a:bodyPr/>
          <a:lstStyle/>
          <a:p>
            <a:r>
              <a:rPr lang="en-CA" b="1" dirty="0" smtClean="0"/>
              <a:t>MPI ENLIGHTENS – </a:t>
            </a:r>
            <a:r>
              <a:rPr lang="en-CA" sz="1800" b="1" dirty="0" smtClean="0"/>
              <a:t>opening your eyes to the endless creativity and potential of your industry</a:t>
            </a:r>
          </a:p>
          <a:p>
            <a:r>
              <a:rPr lang="en-CA" sz="1800" dirty="0" smtClean="0"/>
              <a:t>Signature Series Events</a:t>
            </a:r>
            <a:endParaRPr lang="en-CA" sz="1800" dirty="0"/>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7200" y="1554163"/>
            <a:ext cx="3818599" cy="3856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372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MPI Toronto Chapter Event Icons</a:t>
            </a:r>
            <a:endParaRPr lang="en-CA" dirty="0"/>
          </a:p>
        </p:txBody>
      </p:sp>
      <p:sp>
        <p:nvSpPr>
          <p:cNvPr id="4" name="Content Placeholder 3"/>
          <p:cNvSpPr>
            <a:spLocks noGrp="1"/>
          </p:cNvSpPr>
          <p:nvPr>
            <p:ph sz="half" idx="2"/>
          </p:nvPr>
        </p:nvSpPr>
        <p:spPr/>
        <p:txBody>
          <a:bodyPr/>
          <a:lstStyle/>
          <a:p>
            <a:r>
              <a:rPr lang="en-CA" b="1" dirty="0" smtClean="0"/>
              <a:t>MPI ENGAGES – </a:t>
            </a:r>
            <a:r>
              <a:rPr lang="en-CA" sz="1800" b="1" dirty="0" smtClean="0"/>
              <a:t>networking opportunities you will not find anywhere else</a:t>
            </a:r>
          </a:p>
          <a:p>
            <a:r>
              <a:rPr lang="en-CA" sz="1800" dirty="0" smtClean="0"/>
              <a:t>New Member Receptions</a:t>
            </a:r>
          </a:p>
          <a:p>
            <a:r>
              <a:rPr lang="en-CA" sz="1800" dirty="0" smtClean="0"/>
              <a:t>MPI Connect</a:t>
            </a:r>
          </a:p>
          <a:p>
            <a:r>
              <a:rPr lang="en-CA" sz="1800" dirty="0" smtClean="0"/>
              <a:t>Annual Golf Tournament</a:t>
            </a:r>
          </a:p>
          <a:p>
            <a:r>
              <a:rPr lang="en-CA" sz="1800" dirty="0" smtClean="0"/>
              <a:t>Mentor Program</a:t>
            </a:r>
            <a:endParaRPr lang="en-CA" sz="1800" dirty="0"/>
          </a:p>
        </p:txBody>
      </p:sp>
      <p:pic>
        <p:nvPicPr>
          <p:cNvPr id="512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8640" y="1554163"/>
            <a:ext cx="3815719" cy="3856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657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MPI Toronto Chapter Event Icons</a:t>
            </a:r>
            <a:endParaRPr lang="en-CA" dirty="0"/>
          </a:p>
        </p:txBody>
      </p:sp>
      <p:sp>
        <p:nvSpPr>
          <p:cNvPr id="4" name="Content Placeholder 3"/>
          <p:cNvSpPr>
            <a:spLocks noGrp="1"/>
          </p:cNvSpPr>
          <p:nvPr>
            <p:ph sz="half" idx="2"/>
          </p:nvPr>
        </p:nvSpPr>
        <p:spPr/>
        <p:txBody>
          <a:bodyPr/>
          <a:lstStyle/>
          <a:p>
            <a:r>
              <a:rPr lang="en-CA" b="1" dirty="0" smtClean="0"/>
              <a:t>MPI ENRICHES – </a:t>
            </a:r>
            <a:r>
              <a:rPr lang="en-CA" sz="1800" b="1" dirty="0" smtClean="0"/>
              <a:t>make a difference in your industry and your community</a:t>
            </a:r>
          </a:p>
          <a:p>
            <a:r>
              <a:rPr lang="en-CA" sz="1800" dirty="0" smtClean="0"/>
              <a:t>Focus Groups</a:t>
            </a:r>
          </a:p>
          <a:p>
            <a:r>
              <a:rPr lang="en-CA" sz="1800" dirty="0" smtClean="0"/>
              <a:t>ECOS Project</a:t>
            </a:r>
          </a:p>
          <a:p>
            <a:pPr marL="0" indent="0">
              <a:buNone/>
            </a:pPr>
            <a:endParaRPr lang="en-CA" dirty="0" smtClean="0"/>
          </a:p>
          <a:p>
            <a:pPr marL="0" indent="0">
              <a:buNone/>
            </a:pPr>
            <a:endParaRPr lang="en-CA" dirty="0"/>
          </a:p>
          <a:p>
            <a:pPr marL="0" indent="0">
              <a:buNone/>
            </a:pPr>
            <a:endParaRPr lang="en-CA" dirty="0"/>
          </a:p>
        </p:txBody>
      </p:sp>
      <p:pic>
        <p:nvPicPr>
          <p:cNvPr id="614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8640" y="1554163"/>
            <a:ext cx="3815719" cy="3856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269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Toronto Chapter Value Proposition</a:t>
            </a:r>
            <a:endParaRPr lang="en-US" dirty="0"/>
          </a:p>
        </p:txBody>
      </p:sp>
      <p:sp>
        <p:nvSpPr>
          <p:cNvPr id="3" name="Content Placeholder 2"/>
          <p:cNvSpPr>
            <a:spLocks noGrp="1"/>
          </p:cNvSpPr>
          <p:nvPr>
            <p:ph sz="half" idx="1"/>
          </p:nvPr>
        </p:nvSpPr>
        <p:spPr>
          <a:xfrm>
            <a:off x="457200" y="1524000"/>
            <a:ext cx="8229600" cy="3962400"/>
          </a:xfrm>
        </p:spPr>
        <p:txBody>
          <a:bodyPr/>
          <a:lstStyle/>
          <a:p>
            <a:pPr>
              <a:buNone/>
            </a:pPr>
            <a:endParaRPr lang="en-US" dirty="0"/>
          </a:p>
          <a:p>
            <a:r>
              <a:rPr lang="en-US" dirty="0" smtClean="0"/>
              <a:t>Reasoning to Have a Value Proposition</a:t>
            </a:r>
          </a:p>
          <a:p>
            <a:pPr lvl="1"/>
            <a:r>
              <a:rPr lang="en-US" sz="2000" dirty="0" smtClean="0"/>
              <a:t>The Greater Toronto Region has so many Industry Associations available to event planners and suppliers that we needed a line to show how important MPI was to the community and how we are the number #1 organization to be involved with</a:t>
            </a:r>
          </a:p>
          <a:p>
            <a:pPr lvl="1"/>
            <a:r>
              <a:rPr lang="en-US" sz="2000" dirty="0" smtClean="0"/>
              <a:t>Did a poll amongst our members and the outcome was:</a:t>
            </a:r>
          </a:p>
          <a:p>
            <a:pPr marL="457200" lvl="1" indent="0">
              <a:buNone/>
            </a:pPr>
            <a:endParaRPr lang="en-US" sz="2000" dirty="0"/>
          </a:p>
        </p:txBody>
      </p:sp>
    </p:spTree>
    <p:extLst>
      <p:ext uri="{BB962C8B-B14F-4D97-AF65-F5344CB8AC3E}">
        <p14:creationId xmlns:p14="http://schemas.microsoft.com/office/powerpoint/2010/main" xmlns="" val="651923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Toronto Chapter Value Proposition</a:t>
            </a:r>
            <a:endParaRPr lang="en-US" dirty="0"/>
          </a:p>
        </p:txBody>
      </p:sp>
      <p:sp>
        <p:nvSpPr>
          <p:cNvPr id="3" name="Content Placeholder 2"/>
          <p:cNvSpPr>
            <a:spLocks noGrp="1"/>
          </p:cNvSpPr>
          <p:nvPr>
            <p:ph sz="half" idx="1"/>
          </p:nvPr>
        </p:nvSpPr>
        <p:spPr>
          <a:xfrm>
            <a:off x="457200" y="1524000"/>
            <a:ext cx="8229600" cy="3962400"/>
          </a:xfrm>
        </p:spPr>
        <p:txBody>
          <a:bodyPr/>
          <a:lstStyle/>
          <a:p>
            <a:pPr marL="0" indent="0">
              <a:buNone/>
            </a:pPr>
            <a:endParaRPr lang="en-US" dirty="0"/>
          </a:p>
          <a:p>
            <a:r>
              <a:rPr lang="en-US" dirty="0" smtClean="0"/>
              <a:t>Engaged Suppliers receive 20% of their business from MPI Toronto Chapter</a:t>
            </a:r>
          </a:p>
          <a:p>
            <a:pPr lvl="1"/>
            <a:r>
              <a:rPr lang="en-US" dirty="0" smtClean="0"/>
              <a:t>Networking</a:t>
            </a:r>
          </a:p>
          <a:p>
            <a:pPr lvl="1"/>
            <a:r>
              <a:rPr lang="en-US" dirty="0" smtClean="0"/>
              <a:t>Member relationships</a:t>
            </a:r>
          </a:p>
          <a:p>
            <a:pPr lvl="1"/>
            <a:r>
              <a:rPr lang="en-US" dirty="0"/>
              <a:t> </a:t>
            </a:r>
            <a:r>
              <a:rPr lang="en-US" dirty="0" smtClean="0"/>
              <a:t>Education</a:t>
            </a:r>
          </a:p>
          <a:p>
            <a:endParaRPr lang="en-US" dirty="0" smtClean="0"/>
          </a:p>
        </p:txBody>
      </p:sp>
    </p:spTree>
    <p:extLst>
      <p:ext uri="{BB962C8B-B14F-4D97-AF65-F5344CB8AC3E}">
        <p14:creationId xmlns:p14="http://schemas.microsoft.com/office/powerpoint/2010/main" xmlns="" val="3742324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Toronto Chapter Value Proposition</a:t>
            </a:r>
            <a:endParaRPr lang="en-US" dirty="0"/>
          </a:p>
        </p:txBody>
      </p:sp>
      <p:sp>
        <p:nvSpPr>
          <p:cNvPr id="3" name="Content Placeholder 2"/>
          <p:cNvSpPr>
            <a:spLocks noGrp="1"/>
          </p:cNvSpPr>
          <p:nvPr>
            <p:ph sz="half" idx="1"/>
          </p:nvPr>
        </p:nvSpPr>
        <p:spPr>
          <a:xfrm>
            <a:off x="457200" y="1524000"/>
            <a:ext cx="8229600" cy="3962400"/>
          </a:xfrm>
        </p:spPr>
        <p:txBody>
          <a:bodyPr/>
          <a:lstStyle/>
          <a:p>
            <a:pPr marL="0" indent="0">
              <a:buNone/>
            </a:pPr>
            <a:endParaRPr lang="en-US" dirty="0"/>
          </a:p>
          <a:p>
            <a:r>
              <a:rPr lang="en-US" dirty="0" smtClean="0"/>
              <a:t>Engaged Planners receive 20% cost savings on their events from MPI Toronto Chapter</a:t>
            </a:r>
          </a:p>
          <a:p>
            <a:pPr lvl="1"/>
            <a:r>
              <a:rPr lang="en-US" dirty="0" smtClean="0"/>
              <a:t>Professional Development</a:t>
            </a:r>
          </a:p>
          <a:p>
            <a:pPr lvl="1"/>
            <a:r>
              <a:rPr lang="en-US" dirty="0" smtClean="0"/>
              <a:t>Networking</a:t>
            </a:r>
          </a:p>
          <a:p>
            <a:pPr lvl="1"/>
            <a:endParaRPr lang="en-US" dirty="0"/>
          </a:p>
          <a:p>
            <a:endParaRPr lang="en-US" dirty="0" smtClean="0"/>
          </a:p>
        </p:txBody>
      </p:sp>
    </p:spTree>
    <p:extLst>
      <p:ext uri="{BB962C8B-B14F-4D97-AF65-F5344CB8AC3E}">
        <p14:creationId xmlns:p14="http://schemas.microsoft.com/office/powerpoint/2010/main" xmlns="" val="2163130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Toronto Chapter Value Proposition</a:t>
            </a:r>
            <a:endParaRPr lang="en-US" dirty="0"/>
          </a:p>
        </p:txBody>
      </p:sp>
      <p:sp>
        <p:nvSpPr>
          <p:cNvPr id="3" name="Content Placeholder 2"/>
          <p:cNvSpPr>
            <a:spLocks noGrp="1"/>
          </p:cNvSpPr>
          <p:nvPr>
            <p:ph sz="half" idx="1"/>
          </p:nvPr>
        </p:nvSpPr>
        <p:spPr>
          <a:xfrm>
            <a:off x="457200" y="1371600"/>
            <a:ext cx="8229600" cy="3962400"/>
          </a:xfrm>
        </p:spPr>
        <p:txBody>
          <a:bodyPr/>
          <a:lstStyle/>
          <a:p>
            <a:pPr marL="0" indent="0">
              <a:buNone/>
            </a:pPr>
            <a:endParaRPr lang="en-US" dirty="0"/>
          </a:p>
          <a:p>
            <a:r>
              <a:rPr lang="en-US" dirty="0" smtClean="0"/>
              <a:t>E</a:t>
            </a:r>
            <a:r>
              <a:rPr lang="en-US" dirty="0" smtClean="0"/>
              <a:t>ngaged </a:t>
            </a:r>
            <a:r>
              <a:rPr lang="en-US" dirty="0" smtClean="0"/>
              <a:t>Students receive 20% advantage in job opportunities from MPI Toronto Chapter</a:t>
            </a:r>
          </a:p>
          <a:p>
            <a:pPr lvl="1"/>
            <a:r>
              <a:rPr lang="en-US" dirty="0" smtClean="0"/>
              <a:t>Networking</a:t>
            </a:r>
          </a:p>
          <a:p>
            <a:pPr lvl="1"/>
            <a:r>
              <a:rPr lang="en-US" dirty="0" smtClean="0"/>
              <a:t>Committee members</a:t>
            </a:r>
          </a:p>
          <a:p>
            <a:pPr lvl="1"/>
            <a:r>
              <a:rPr lang="en-US" dirty="0" smtClean="0"/>
              <a:t>Continuing Education</a:t>
            </a:r>
          </a:p>
        </p:txBody>
      </p:sp>
    </p:spTree>
    <p:extLst>
      <p:ext uri="{BB962C8B-B14F-4D97-AF65-F5344CB8AC3E}">
        <p14:creationId xmlns:p14="http://schemas.microsoft.com/office/powerpoint/2010/main" xmlns="" val="304689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Tool - </a:t>
            </a:r>
            <a:r>
              <a:rPr lang="en-US" dirty="0" smtClean="0"/>
              <a:t>Volunteers</a:t>
            </a:r>
            <a:endParaRPr lang="en-CA" dirty="0"/>
          </a:p>
        </p:txBody>
      </p:sp>
      <p:sp>
        <p:nvSpPr>
          <p:cNvPr id="3" name="Content Placeholder 2"/>
          <p:cNvSpPr>
            <a:spLocks noGrp="1"/>
          </p:cNvSpPr>
          <p:nvPr>
            <p:ph sz="half" idx="1"/>
          </p:nvPr>
        </p:nvSpPr>
        <p:spPr>
          <a:xfrm>
            <a:off x="457200" y="1295400"/>
            <a:ext cx="8001000" cy="4084638"/>
          </a:xfrm>
        </p:spPr>
        <p:txBody>
          <a:bodyPr/>
          <a:lstStyle/>
          <a:p>
            <a:endParaRPr lang="en-US" sz="1200" dirty="0" smtClean="0">
              <a:latin typeface="Calibri" panose="020F0502020204030204" pitchFamily="34" charset="0"/>
            </a:endParaRPr>
          </a:p>
          <a:p>
            <a:r>
              <a:rPr lang="en-US" b="1" dirty="0" smtClean="0">
                <a:latin typeface="Calibri" panose="020F0502020204030204" pitchFamily="34" charset="0"/>
              </a:rPr>
              <a:t>BASECAMP</a:t>
            </a:r>
            <a:endParaRPr lang="en-US" b="1" dirty="0">
              <a:latin typeface="Calibri" panose="020F0502020204030204" pitchFamily="34" charset="0"/>
            </a:endParaRPr>
          </a:p>
          <a:p>
            <a:endParaRPr lang="en-US" sz="1200" dirty="0" smtClean="0">
              <a:latin typeface="Calibri" panose="020F0502020204030204" pitchFamily="34" charset="0"/>
            </a:endParaRPr>
          </a:p>
          <a:p>
            <a:r>
              <a:rPr lang="en-US" sz="1200" dirty="0" smtClean="0">
                <a:latin typeface="Calibri" panose="020F0502020204030204" pitchFamily="34" charset="0"/>
              </a:rPr>
              <a:t>Basecamp </a:t>
            </a:r>
            <a:r>
              <a:rPr lang="en-US" sz="1200" dirty="0">
                <a:latin typeface="Calibri" panose="020F0502020204030204" pitchFamily="34" charset="0"/>
              </a:rPr>
              <a:t>is a web-based program that MPI Toronto Chapter uses for file and information sharing.</a:t>
            </a:r>
          </a:p>
          <a:p>
            <a:r>
              <a:rPr lang="en-US" sz="1200" dirty="0">
                <a:latin typeface="Calibri" panose="020F0502020204030204" pitchFamily="34" charset="0"/>
              </a:rPr>
              <a:t>Resources and documents are housed here for your ease of access.</a:t>
            </a:r>
          </a:p>
          <a:p>
            <a:r>
              <a:rPr lang="en-US" sz="1200" dirty="0">
                <a:latin typeface="Calibri" panose="020F0502020204030204" pitchFamily="34" charset="0"/>
              </a:rPr>
              <a:t>Committees post agendas, minutes, and information here </a:t>
            </a:r>
          </a:p>
          <a:p>
            <a:pPr lvl="1"/>
            <a:r>
              <a:rPr lang="en-US" sz="1200" dirty="0">
                <a:latin typeface="Calibri" panose="020F0502020204030204" pitchFamily="34" charset="0"/>
              </a:rPr>
              <a:t>A) creates an historical record</a:t>
            </a:r>
          </a:p>
          <a:p>
            <a:pPr lvl="1"/>
            <a:r>
              <a:rPr lang="en-US" sz="1200" dirty="0" smtClean="0">
                <a:latin typeface="Calibri" panose="020F0502020204030204" pitchFamily="34" charset="0"/>
              </a:rPr>
              <a:t>B</a:t>
            </a:r>
            <a:r>
              <a:rPr lang="en-US" sz="1200" dirty="0">
                <a:latin typeface="Calibri" panose="020F0502020204030204" pitchFamily="34" charset="0"/>
              </a:rPr>
              <a:t>) document storage and retrieval</a:t>
            </a:r>
          </a:p>
          <a:p>
            <a:pPr lvl="1"/>
            <a:r>
              <a:rPr lang="en-US" sz="1200" dirty="0">
                <a:latin typeface="Calibri" panose="020F0502020204030204" pitchFamily="34" charset="0"/>
              </a:rPr>
              <a:t>C) cuts down on email clutter and lost files</a:t>
            </a:r>
          </a:p>
          <a:p>
            <a:pPr lvl="1"/>
            <a:r>
              <a:rPr lang="en-US" sz="1200" dirty="0">
                <a:latin typeface="Calibri" panose="020F0502020204030204" pitchFamily="34" charset="0"/>
              </a:rPr>
              <a:t>D) committees can use if they wish to facilitate communication between meetings – if you want to take advantage of this option, please let MPI Toronto Chapter know and we will give your committee members access</a:t>
            </a:r>
          </a:p>
          <a:p>
            <a:r>
              <a:rPr lang="en-US" dirty="0">
                <a:latin typeface="Calibri" panose="020F0502020204030204" pitchFamily="34" charset="0"/>
              </a:rPr>
              <a:t>Dashboard</a:t>
            </a:r>
          </a:p>
          <a:p>
            <a:pPr lvl="1"/>
            <a:r>
              <a:rPr lang="en-US" sz="1200" dirty="0">
                <a:latin typeface="Calibri" panose="020F0502020204030204" pitchFamily="34" charset="0"/>
              </a:rPr>
              <a:t>The Dashboard is a summary view of activity across all “projects” (Committees) that you have access to. Chairs have access to their own committee and the Committee Chair Resources</a:t>
            </a:r>
          </a:p>
          <a:p>
            <a:endParaRPr lang="en-US" dirty="0"/>
          </a:p>
          <a:p>
            <a:endParaRPr lang="en-CA" dirty="0"/>
          </a:p>
        </p:txBody>
      </p:sp>
    </p:spTree>
    <p:extLst>
      <p:ext uri="{BB962C8B-B14F-4D97-AF65-F5344CB8AC3E}">
        <p14:creationId xmlns:p14="http://schemas.microsoft.com/office/powerpoint/2010/main" xmlns="" val="21110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Tool </a:t>
            </a:r>
            <a:r>
              <a:rPr lang="en-US" dirty="0" smtClean="0"/>
              <a:t>- Volunteers</a:t>
            </a:r>
            <a:endParaRPr lang="en-CA" dirty="0"/>
          </a:p>
        </p:txBody>
      </p:sp>
      <p:sp>
        <p:nvSpPr>
          <p:cNvPr id="3" name="Content Placeholder 2"/>
          <p:cNvSpPr>
            <a:spLocks noGrp="1"/>
          </p:cNvSpPr>
          <p:nvPr>
            <p:ph sz="half" idx="1"/>
          </p:nvPr>
        </p:nvSpPr>
        <p:spPr>
          <a:xfrm>
            <a:off x="457200" y="1554162"/>
            <a:ext cx="8001000" cy="4084638"/>
          </a:xfrm>
        </p:spPr>
        <p:txBody>
          <a:bodyPr/>
          <a:lstStyle/>
          <a:p>
            <a:endParaRPr lang="en-US" sz="1200" dirty="0">
              <a:latin typeface="Calibri" panose="020F0502020204030204" pitchFamily="34" charset="0"/>
            </a:endParaRPr>
          </a:p>
          <a:p>
            <a:endParaRPr lang="en-US" dirty="0">
              <a:latin typeface="Calibri" panose="020F0502020204030204" pitchFamily="34" charset="0"/>
            </a:endParaRPr>
          </a:p>
          <a:p>
            <a:pPr marL="457200" lvl="1" indent="0">
              <a:buNone/>
            </a:pPr>
            <a:endParaRPr lang="en-CA" dirty="0">
              <a:latin typeface="Calibri" panose="020F0502020204030204" pitchFamily="34" charset="0"/>
            </a:endParaRPr>
          </a:p>
          <a:p>
            <a:pPr marL="457200" lvl="1" indent="0">
              <a:buNone/>
            </a:pPr>
            <a:endParaRPr lang="en-US" dirty="0">
              <a:latin typeface="Calibri" panose="020F0502020204030204" pitchFamily="34" charset="0"/>
            </a:endParaRPr>
          </a:p>
          <a:p>
            <a:pPr marL="457200" lvl="1" indent="0">
              <a:buNone/>
            </a:pPr>
            <a:endParaRPr lang="en-CA" dirty="0">
              <a:latin typeface="Calibri" panose="020F0502020204030204" pitchFamily="34" charset="0"/>
            </a:endParaRPr>
          </a:p>
          <a:p>
            <a:pPr marL="457200" lvl="1" indent="0">
              <a:buNone/>
            </a:pPr>
            <a:endParaRPr lang="en-CA" dirty="0" smtClean="0">
              <a:latin typeface="Calibri" panose="020F0502020204030204" pitchFamily="34" charset="0"/>
            </a:endParaRPr>
          </a:p>
          <a:p>
            <a:pPr marL="457200" lvl="1" indent="0">
              <a:buNone/>
            </a:pPr>
            <a:endParaRPr lang="en-US" dirty="0">
              <a:latin typeface="Calibri" panose="020F0502020204030204" pitchFamily="34" charset="0"/>
            </a:endParaRPr>
          </a:p>
          <a:p>
            <a:pPr marL="457200" lvl="1" indent="0">
              <a:buNone/>
            </a:pPr>
            <a:endParaRPr lang="en-CA" dirty="0">
              <a:latin typeface="Calibri" panose="020F0502020204030204" pitchFamily="34" charset="0"/>
            </a:endParaRPr>
          </a:p>
        </p:txBody>
      </p:sp>
      <p:pic>
        <p:nvPicPr>
          <p:cNvPr id="4" name="Picture 2"/>
          <p:cNvPicPr>
            <a:picLocks noChangeAspect="1" noChangeArrowheads="1"/>
          </p:cNvPicPr>
          <p:nvPr/>
        </p:nvPicPr>
        <p:blipFill>
          <a:blip r:embed="rId2" cstate="print"/>
          <a:stretch>
            <a:fillRect/>
          </a:stretch>
        </p:blipFill>
        <p:spPr bwMode="auto">
          <a:xfrm>
            <a:off x="1219200" y="1242518"/>
            <a:ext cx="6583286" cy="3710482"/>
          </a:xfrm>
          <a:prstGeom prst="rect">
            <a:avLst/>
          </a:prstGeom>
          <a:noFill/>
          <a:ln w="9525">
            <a:noFill/>
            <a:miter lim="800000"/>
            <a:headEnd/>
            <a:tailEnd/>
          </a:ln>
        </p:spPr>
      </p:pic>
    </p:spTree>
    <p:extLst>
      <p:ext uri="{BB962C8B-B14F-4D97-AF65-F5344CB8AC3E}">
        <p14:creationId xmlns:p14="http://schemas.microsoft.com/office/powerpoint/2010/main" xmlns="" val="120654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Tool - </a:t>
            </a:r>
            <a:r>
              <a:rPr lang="en-US" dirty="0" smtClean="0"/>
              <a:t>Volunteers</a:t>
            </a:r>
            <a:endParaRPr lang="en-CA" dirty="0"/>
          </a:p>
        </p:txBody>
      </p:sp>
      <p:sp>
        <p:nvSpPr>
          <p:cNvPr id="3" name="Content Placeholder 2"/>
          <p:cNvSpPr>
            <a:spLocks noGrp="1"/>
          </p:cNvSpPr>
          <p:nvPr>
            <p:ph sz="half" idx="1"/>
          </p:nvPr>
        </p:nvSpPr>
        <p:spPr>
          <a:xfrm>
            <a:off x="457200" y="1371600"/>
            <a:ext cx="8001000" cy="4084638"/>
          </a:xfrm>
        </p:spPr>
        <p:txBody>
          <a:bodyPr/>
          <a:lstStyle/>
          <a:p>
            <a:r>
              <a:rPr lang="en-US" dirty="0">
                <a:latin typeface="Calibri" panose="020F0502020204030204" pitchFamily="34" charset="0"/>
              </a:rPr>
              <a:t>Project Overview</a:t>
            </a:r>
          </a:p>
          <a:p>
            <a:pPr lvl="1"/>
            <a:r>
              <a:rPr lang="en-US" sz="1200" dirty="0">
                <a:latin typeface="Calibri" panose="020F0502020204030204" pitchFamily="34" charset="0"/>
              </a:rPr>
              <a:t>Click into a project folder and there are several tabs that you can access various options within the project </a:t>
            </a:r>
            <a:endParaRPr lang="en-US" sz="1200" dirty="0" smtClean="0">
              <a:latin typeface="Calibri" panose="020F0502020204030204" pitchFamily="34" charset="0"/>
            </a:endParaRPr>
          </a:p>
          <a:p>
            <a:pPr marL="457200" lvl="1" indent="0">
              <a:buNone/>
            </a:pPr>
            <a:r>
              <a:rPr lang="en-US" sz="1200" dirty="0" smtClean="0">
                <a:latin typeface="Calibri" panose="020F0502020204030204" pitchFamily="34" charset="0"/>
              </a:rPr>
              <a:t>	</a:t>
            </a:r>
            <a:endParaRPr lang="en-US" sz="1200" dirty="0">
              <a:latin typeface="Calibri" panose="020F0502020204030204" pitchFamily="34" charset="0"/>
            </a:endParaRPr>
          </a:p>
          <a:p>
            <a:r>
              <a:rPr lang="en-US" dirty="0">
                <a:latin typeface="Calibri" panose="020F0502020204030204" pitchFamily="34" charset="0"/>
              </a:rPr>
              <a:t>Project </a:t>
            </a:r>
            <a:r>
              <a:rPr lang="en-US" dirty="0" smtClean="0">
                <a:latin typeface="Calibri" panose="020F0502020204030204" pitchFamily="34" charset="0"/>
              </a:rPr>
              <a:t>Messages</a:t>
            </a:r>
          </a:p>
          <a:p>
            <a:pPr lvl="1"/>
            <a:r>
              <a:rPr lang="en-US" sz="1200" dirty="0">
                <a:latin typeface="Calibri" panose="020F0502020204030204" pitchFamily="34" charset="0"/>
              </a:rPr>
              <a:t>The messages tab is where you can post ‘messages’ about your committee.</a:t>
            </a:r>
          </a:p>
          <a:p>
            <a:pPr lvl="1"/>
            <a:r>
              <a:rPr lang="en-US" sz="1200" dirty="0">
                <a:latin typeface="Calibri" panose="020F0502020204030204" pitchFamily="34" charset="0"/>
              </a:rPr>
              <a:t>As an example, the office will post the links to event evaluations under the ‘messages’ tab</a:t>
            </a:r>
          </a:p>
          <a:p>
            <a:pPr lvl="1"/>
            <a:r>
              <a:rPr lang="en-US" sz="1200" dirty="0">
                <a:latin typeface="Calibri" panose="020F0502020204030204" pitchFamily="34" charset="0"/>
              </a:rPr>
              <a:t>You can add comments to other peoples messages as </a:t>
            </a:r>
            <a:r>
              <a:rPr lang="en-US" sz="1200" dirty="0" smtClean="0">
                <a:latin typeface="Calibri" panose="020F0502020204030204" pitchFamily="34" charset="0"/>
              </a:rPr>
              <a:t>well</a:t>
            </a:r>
            <a:endParaRPr lang="en-US" dirty="0">
              <a:latin typeface="Calibri" panose="020F0502020204030204" pitchFamily="34" charset="0"/>
            </a:endParaRPr>
          </a:p>
          <a:p>
            <a:r>
              <a:rPr lang="en-US" dirty="0">
                <a:latin typeface="Calibri" panose="020F0502020204030204" pitchFamily="34" charset="0"/>
              </a:rPr>
              <a:t>Project </a:t>
            </a:r>
            <a:r>
              <a:rPr lang="en-US" dirty="0" smtClean="0">
                <a:latin typeface="Calibri" panose="020F0502020204030204" pitchFamily="34" charset="0"/>
              </a:rPr>
              <a:t>To-Do’s</a:t>
            </a:r>
          </a:p>
          <a:p>
            <a:pPr lvl="1"/>
            <a:r>
              <a:rPr lang="en-US" sz="1200" dirty="0">
                <a:latin typeface="Calibri" panose="020F0502020204030204" pitchFamily="34" charset="0"/>
              </a:rPr>
              <a:t>You can create to-do lists related to your committee. You can have multiple to-do lists on the go.</a:t>
            </a:r>
          </a:p>
          <a:p>
            <a:r>
              <a:rPr lang="en-US" dirty="0" smtClean="0">
                <a:latin typeface="Calibri" panose="020F0502020204030204" pitchFamily="34" charset="0"/>
              </a:rPr>
              <a:t>Project Milestones</a:t>
            </a:r>
            <a:endParaRPr lang="en-US" dirty="0">
              <a:latin typeface="Calibri" panose="020F0502020204030204" pitchFamily="34" charset="0"/>
            </a:endParaRPr>
          </a:p>
          <a:p>
            <a:pPr lvl="1"/>
            <a:r>
              <a:rPr lang="en-US" sz="800" dirty="0"/>
              <a:t>Milestones are the major achievements of your committee. You can create milestones to help you track the progress of your committee activity. (The critical path could be converted into milestones for example)</a:t>
            </a:r>
          </a:p>
          <a:p>
            <a:endParaRPr lang="en-US" sz="1200" dirty="0">
              <a:latin typeface="Calibri" panose="020F0502020204030204" pitchFamily="34" charset="0"/>
            </a:endParaRPr>
          </a:p>
          <a:p>
            <a:endParaRPr lang="en-US" dirty="0">
              <a:latin typeface="Calibri" panose="020F0502020204030204" pitchFamily="34" charset="0"/>
            </a:endParaRPr>
          </a:p>
          <a:p>
            <a:pPr marL="457200" lvl="1" indent="0">
              <a:buNone/>
            </a:pPr>
            <a:endParaRPr lang="en-CA" dirty="0">
              <a:latin typeface="Calibri" panose="020F0502020204030204" pitchFamily="34" charset="0"/>
            </a:endParaRPr>
          </a:p>
          <a:p>
            <a:pPr marL="457200" lvl="1" indent="0">
              <a:buNone/>
            </a:pPr>
            <a:endParaRPr lang="en-US" dirty="0">
              <a:latin typeface="Calibri" panose="020F0502020204030204" pitchFamily="34" charset="0"/>
            </a:endParaRPr>
          </a:p>
          <a:p>
            <a:pPr marL="457200" lvl="1" indent="0">
              <a:buNone/>
            </a:pPr>
            <a:endParaRPr lang="en-CA" dirty="0">
              <a:latin typeface="Calibri" panose="020F0502020204030204" pitchFamily="34" charset="0"/>
            </a:endParaRPr>
          </a:p>
          <a:p>
            <a:pPr marL="457200" lvl="1" indent="0">
              <a:buNone/>
            </a:pPr>
            <a:endParaRPr lang="en-CA" dirty="0" smtClean="0">
              <a:latin typeface="Calibri" panose="020F0502020204030204" pitchFamily="34" charset="0"/>
            </a:endParaRPr>
          </a:p>
          <a:p>
            <a:pPr marL="457200" lvl="1" indent="0">
              <a:buNone/>
            </a:pPr>
            <a:endParaRPr lang="en-US" dirty="0">
              <a:latin typeface="Calibri" panose="020F0502020204030204" pitchFamily="34" charset="0"/>
            </a:endParaRPr>
          </a:p>
          <a:p>
            <a:pPr marL="457200" lvl="1" indent="0">
              <a:buNone/>
            </a:pPr>
            <a:endParaRPr lang="en-CA" dirty="0">
              <a:latin typeface="Calibri" panose="020F0502020204030204" pitchFamily="34" charset="0"/>
            </a:endParaRPr>
          </a:p>
        </p:txBody>
      </p:sp>
    </p:spTree>
    <p:extLst>
      <p:ext uri="{BB962C8B-B14F-4D97-AF65-F5344CB8AC3E}">
        <p14:creationId xmlns:p14="http://schemas.microsoft.com/office/powerpoint/2010/main" xmlns="" val="2338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Tool - </a:t>
            </a:r>
            <a:r>
              <a:rPr lang="en-US" dirty="0" smtClean="0"/>
              <a:t>Volunteers</a:t>
            </a:r>
            <a:endParaRPr lang="en-CA" dirty="0"/>
          </a:p>
        </p:txBody>
      </p:sp>
      <p:sp>
        <p:nvSpPr>
          <p:cNvPr id="3" name="Content Placeholder 2"/>
          <p:cNvSpPr>
            <a:spLocks noGrp="1"/>
          </p:cNvSpPr>
          <p:nvPr>
            <p:ph sz="half" idx="1"/>
          </p:nvPr>
        </p:nvSpPr>
        <p:spPr>
          <a:xfrm>
            <a:off x="457200" y="1554162"/>
            <a:ext cx="8001000" cy="4084638"/>
          </a:xfrm>
        </p:spPr>
        <p:txBody>
          <a:bodyPr/>
          <a:lstStyle/>
          <a:p>
            <a:r>
              <a:rPr lang="en-US" dirty="0" smtClean="0">
                <a:latin typeface="Calibri" panose="020F0502020204030204" pitchFamily="34" charset="0"/>
              </a:rPr>
              <a:t>Project </a:t>
            </a:r>
            <a:r>
              <a:rPr lang="en-US" dirty="0" err="1" smtClean="0">
                <a:latin typeface="Calibri" panose="020F0502020204030204" pitchFamily="34" charset="0"/>
              </a:rPr>
              <a:t>Writeboards</a:t>
            </a:r>
            <a:endParaRPr lang="en-US" dirty="0" smtClean="0">
              <a:latin typeface="Calibri" panose="020F0502020204030204" pitchFamily="34" charset="0"/>
            </a:endParaRPr>
          </a:p>
          <a:p>
            <a:pPr lvl="1"/>
            <a:r>
              <a:rPr lang="en-US" sz="1200" dirty="0" err="1">
                <a:latin typeface="Calibri" panose="020F0502020204030204" pitchFamily="34" charset="0"/>
              </a:rPr>
              <a:t>Writeboard</a:t>
            </a:r>
            <a:r>
              <a:rPr lang="en-US" sz="1200" dirty="0">
                <a:latin typeface="Calibri" panose="020F0502020204030204" pitchFamily="34" charset="0"/>
              </a:rPr>
              <a:t> space is where you can brainstorm, share ideas, start agendas, etc. </a:t>
            </a:r>
            <a:endParaRPr lang="en-US" dirty="0">
              <a:latin typeface="Calibri" panose="020F0502020204030204" pitchFamily="34" charset="0"/>
            </a:endParaRPr>
          </a:p>
          <a:p>
            <a:r>
              <a:rPr lang="en-US" dirty="0" smtClean="0">
                <a:latin typeface="Calibri" panose="020F0502020204030204" pitchFamily="34" charset="0"/>
              </a:rPr>
              <a:t>Project Files</a:t>
            </a:r>
          </a:p>
          <a:p>
            <a:pPr lvl="1"/>
            <a:r>
              <a:rPr lang="en-US" sz="1200" dirty="0">
                <a:latin typeface="Calibri" panose="020F0502020204030204" pitchFamily="34" charset="0"/>
              </a:rPr>
              <a:t>Files is where you upload your minutes, agendas, programs, etc. </a:t>
            </a:r>
          </a:p>
          <a:p>
            <a:pPr marL="0" indent="0">
              <a:buNone/>
            </a:pPr>
            <a:endParaRPr lang="en-US" dirty="0" smtClean="0">
              <a:latin typeface="Calibri" panose="020F0502020204030204" pitchFamily="34" charset="0"/>
            </a:endParaRPr>
          </a:p>
          <a:p>
            <a:endParaRPr lang="en-US" sz="1200" dirty="0">
              <a:latin typeface="Calibri" panose="020F0502020204030204" pitchFamily="34" charset="0"/>
            </a:endParaRPr>
          </a:p>
          <a:p>
            <a:endParaRPr lang="en-US" dirty="0">
              <a:latin typeface="Calibri" panose="020F0502020204030204" pitchFamily="34" charset="0"/>
            </a:endParaRPr>
          </a:p>
          <a:p>
            <a:pPr marL="457200" lvl="1" indent="0">
              <a:buNone/>
            </a:pPr>
            <a:endParaRPr lang="en-CA" dirty="0">
              <a:latin typeface="Calibri" panose="020F0502020204030204" pitchFamily="34" charset="0"/>
            </a:endParaRPr>
          </a:p>
          <a:p>
            <a:pPr marL="457200" lvl="1" indent="0">
              <a:buNone/>
            </a:pPr>
            <a:endParaRPr lang="en-US" dirty="0">
              <a:latin typeface="Calibri" panose="020F0502020204030204" pitchFamily="34" charset="0"/>
            </a:endParaRPr>
          </a:p>
          <a:p>
            <a:pPr marL="457200" lvl="1" indent="0">
              <a:buNone/>
            </a:pPr>
            <a:endParaRPr lang="en-CA" dirty="0">
              <a:latin typeface="Calibri" panose="020F0502020204030204" pitchFamily="34" charset="0"/>
            </a:endParaRPr>
          </a:p>
          <a:p>
            <a:pPr marL="457200" lvl="1" indent="0">
              <a:buNone/>
            </a:pPr>
            <a:endParaRPr lang="en-CA" dirty="0" smtClean="0">
              <a:latin typeface="Calibri" panose="020F0502020204030204" pitchFamily="34" charset="0"/>
            </a:endParaRPr>
          </a:p>
          <a:p>
            <a:pPr marL="457200" lvl="1" indent="0">
              <a:buNone/>
            </a:pPr>
            <a:endParaRPr lang="en-US" dirty="0">
              <a:latin typeface="Calibri" panose="020F0502020204030204" pitchFamily="34" charset="0"/>
            </a:endParaRPr>
          </a:p>
          <a:p>
            <a:pPr marL="457200" lvl="1" indent="0">
              <a:buNone/>
            </a:pPr>
            <a:endParaRPr lang="en-CA" dirty="0">
              <a:latin typeface="Calibri" panose="020F0502020204030204" pitchFamily="34" charset="0"/>
            </a:endParaRPr>
          </a:p>
        </p:txBody>
      </p:sp>
    </p:spTree>
    <p:extLst>
      <p:ext uri="{BB962C8B-B14F-4D97-AF65-F5344CB8AC3E}">
        <p14:creationId xmlns:p14="http://schemas.microsoft.com/office/powerpoint/2010/main" xmlns="" val="234683284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txDef>
      <a:spPr/>
      <a:bodyPr/>
      <a:lstStyle>
        <a:defPPr marL="0" marR="0" indent="0" algn="l" defTabSz="914400" rtl="0" eaLnBrk="1" fontAlgn="base" latinLnBrk="0" hangingPunct="1">
          <a:lnSpc>
            <a:spcPct val="100000"/>
          </a:lnSpc>
          <a:spcBef>
            <a:spcPct val="20000"/>
          </a:spcBef>
          <a:spcAft>
            <a:spcPct val="0"/>
          </a:spcAft>
          <a:buClrTx/>
          <a:buSzTx/>
          <a:buFontTx/>
          <a:buNone/>
          <a:tabLst/>
          <a:defRPr kumimoji="0" sz="32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TotalTime>
  <Words>502</Words>
  <Application>Microsoft Office PowerPoint</Application>
  <PresentationFormat>On-screen Show (4:3)</PresentationFormat>
  <Paragraphs>102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Slide 1</vt:lpstr>
      <vt:lpstr>MPI Toronto Chapter Value Proposition</vt:lpstr>
      <vt:lpstr>MPI Toronto Chapter Value Proposition</vt:lpstr>
      <vt:lpstr>MPI Toronto Chapter Value Proposition</vt:lpstr>
      <vt:lpstr>MPI Toronto Chapter Value Proposition</vt:lpstr>
      <vt:lpstr>Communication Tool - Volunteers</vt:lpstr>
      <vt:lpstr>Communication Tool - Volunteers</vt:lpstr>
      <vt:lpstr>Communication Tool - Volunteers</vt:lpstr>
      <vt:lpstr>Communication Tool - Volunteers</vt:lpstr>
      <vt:lpstr>Communication/Marketing Tool  - Member                      </vt:lpstr>
      <vt:lpstr>MPI Toronto Chapter Event Icons  </vt:lpstr>
      <vt:lpstr>MPI Toronto Chapter Event Icons</vt:lpstr>
      <vt:lpstr>MPI Toronto Chapter Event Icons</vt:lpstr>
      <vt:lpstr>MPI Toronto Chapter Event Icons</vt:lpstr>
      <vt:lpstr>MPI Toronto Chapter Event Icons</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Stuart Taylor</cp:lastModifiedBy>
  <cp:revision>99</cp:revision>
  <cp:lastPrinted>2014-07-25T17:21:14Z</cp:lastPrinted>
  <dcterms:created xsi:type="dcterms:W3CDTF">2011-08-17T18:01:24Z</dcterms:created>
  <dcterms:modified xsi:type="dcterms:W3CDTF">2014-07-28T20:08:25Z</dcterms:modified>
</cp:coreProperties>
</file>