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70" r:id="rId5"/>
    <p:sldId id="271" r:id="rId6"/>
    <p:sldId id="272" r:id="rId7"/>
    <p:sldId id="276" r:id="rId8"/>
    <p:sldId id="278" r:id="rId9"/>
    <p:sldId id="279" r:id="rId10"/>
    <p:sldId id="280" r:id="rId11"/>
    <p:sldId id="275" r:id="rId12"/>
    <p:sldId id="281" r:id="rId13"/>
    <p:sldId id="282" r:id="rId14"/>
    <p:sldId id="293" r:id="rId15"/>
    <p:sldId id="283" r:id="rId16"/>
    <p:sldId id="284" r:id="rId17"/>
    <p:sldId id="285" r:id="rId18"/>
    <p:sldId id="286" r:id="rId19"/>
    <p:sldId id="288" r:id="rId20"/>
    <p:sldId id="287" r:id="rId21"/>
    <p:sldId id="289" r:id="rId22"/>
    <p:sldId id="290" r:id="rId23"/>
    <p:sldId id="291" r:id="rId24"/>
    <p:sldId id="292" r:id="rId25"/>
    <p:sldId id="274" r:id="rId26"/>
    <p:sldId id="273" r:id="rId27"/>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A9A"/>
    <a:srgbClr val="0CF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65" autoAdjust="0"/>
    <p:restoredTop sz="62877" autoAdjust="0"/>
  </p:normalViewPr>
  <p:slideViewPr>
    <p:cSldViewPr>
      <p:cViewPr varScale="1">
        <p:scale>
          <a:sx n="55" d="100"/>
          <a:sy n="55" d="100"/>
        </p:scale>
        <p:origin x="1114" y="53"/>
      </p:cViewPr>
      <p:guideLst>
        <p:guide orient="horz" pos="2160"/>
        <p:guide pos="2880"/>
      </p:guideLst>
    </p:cSldViewPr>
  </p:slideViewPr>
  <p:notesTextViewPr>
    <p:cViewPr>
      <p:scale>
        <a:sx n="1" d="1"/>
        <a:sy n="1" d="1"/>
      </p:scale>
      <p:origin x="0" y="0"/>
    </p:cViewPr>
  </p:notesTextViewPr>
  <p:sorterViewPr>
    <p:cViewPr>
      <p:scale>
        <a:sx n="100" d="100"/>
        <a:sy n="100" d="100"/>
      </p:scale>
      <p:origin x="0" y="101964"/>
    </p:cViewPr>
  </p:sorterViewPr>
  <p:notesViewPr>
    <p:cSldViewPr>
      <p:cViewPr varScale="1">
        <p:scale>
          <a:sx n="77" d="100"/>
          <a:sy n="77" d="100"/>
        </p:scale>
        <p:origin x="24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498BE1-DB7F-49E5-979A-62BD7C6732F4}" type="datetimeFigureOut">
              <a:rPr lang="en-US" smtClean="0"/>
              <a:t>8/10/2015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8BFFAB-1870-47D5-AF33-14E531C4E3BB}" type="slidenum">
              <a:rPr lang="en-US" smtClean="0"/>
              <a:t>‹#›</a:t>
            </a:fld>
            <a:endParaRPr lang="en-US" dirty="0"/>
          </a:p>
        </p:txBody>
      </p:sp>
    </p:spTree>
    <p:extLst>
      <p:ext uri="{BB962C8B-B14F-4D97-AF65-F5344CB8AC3E}">
        <p14:creationId xmlns:p14="http://schemas.microsoft.com/office/powerpoint/2010/main" val="14636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0B86F-D16B-4D79-A5DB-8027A37703A4}" type="datetimeFigureOut">
              <a:rPr lang="en-US" smtClean="0"/>
              <a:t>8/10/2015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CBA5A-83A9-453E-B6E3-FAADB2280EEC}" type="slidenum">
              <a:rPr lang="en-US" smtClean="0"/>
              <a:t>‹#›</a:t>
            </a:fld>
            <a:endParaRPr lang="en-US" dirty="0"/>
          </a:p>
        </p:txBody>
      </p:sp>
    </p:spTree>
    <p:extLst>
      <p:ext uri="{BB962C8B-B14F-4D97-AF65-F5344CB8AC3E}">
        <p14:creationId xmlns:p14="http://schemas.microsoft.com/office/powerpoint/2010/main" val="254179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0587"/>
          </a:xfrm>
        </p:spPr>
      </p:sp>
      <p:sp>
        <p:nvSpPr>
          <p:cNvPr id="3" name="Notes Placeholder 2"/>
          <p:cNvSpPr>
            <a:spLocks noGrp="1"/>
          </p:cNvSpPr>
          <p:nvPr>
            <p:ph type="body" idx="1"/>
          </p:nvPr>
        </p:nvSpPr>
        <p:spPr/>
        <p:txBody>
          <a:bodyPr>
            <a:normAutofit/>
          </a:bodyPr>
          <a:lstStyle/>
          <a:p>
            <a:r>
              <a:rPr lang="en-US" dirty="0" smtClean="0"/>
              <a:t>Slide Timing: 0 minutes</a:t>
            </a:r>
          </a:p>
          <a:p>
            <a:r>
              <a:rPr lang="en-US" baseline="0" dirty="0" smtClean="0"/>
              <a:t>Total Time: 0 minutes</a:t>
            </a:r>
          </a:p>
          <a:p>
            <a:r>
              <a:rPr lang="en-US" baseline="0" dirty="0" smtClean="0"/>
              <a:t>Talking Points: None – have this slide on screen as participants gather.</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554434EE-8F78-45BA-BB6B-9B50DF024018}" type="slidenum">
              <a:rPr lang="en-US" smtClean="0">
                <a:solidFill>
                  <a:prstClr val="black"/>
                </a:solidFill>
              </a:rPr>
              <a:pPr/>
              <a:t>1</a:t>
            </a:fld>
            <a:endParaRPr lang="en-US" dirty="0">
              <a:solidFill>
                <a:prstClr val="black"/>
              </a:solidFill>
            </a:endParaRPr>
          </a:p>
        </p:txBody>
      </p:sp>
      <p:sp>
        <p:nvSpPr>
          <p:cNvPr id="5" name="Header Placeholder 1"/>
          <p:cNvSpPr>
            <a:spLocks noGrp="1"/>
          </p:cNvSpPr>
          <p:nvPr>
            <p:ph type="hdr" sz="quarter"/>
          </p:nvPr>
        </p:nvSpPr>
        <p:spPr>
          <a:xfrm>
            <a:off x="2" y="4680"/>
            <a:ext cx="2971800" cy="457201"/>
          </a:xfrm>
          <a:prstGeom prst="rect">
            <a:avLst/>
          </a:prstGeom>
        </p:spPr>
        <p:txBody>
          <a:bodyPr vert="horz" lIns="91431" tIns="45716" rIns="91431" bIns="45716" rtlCol="0"/>
          <a:lstStyle>
            <a:lvl1pPr algn="l">
              <a:defRPr sz="1200"/>
            </a:lvl1pPr>
          </a:lstStyle>
          <a:p>
            <a:r>
              <a:rPr lang="en-US" i="1" dirty="0" smtClean="0">
                <a:solidFill>
                  <a:prstClr val="black"/>
                </a:solidFill>
              </a:rPr>
              <a:t>Meeting Essentials² </a:t>
            </a:r>
            <a:r>
              <a:rPr lang="en-US" dirty="0" smtClean="0">
                <a:solidFill>
                  <a:prstClr val="black"/>
                </a:solidFill>
              </a:rPr>
              <a:t>Instructor Manual</a:t>
            </a:r>
          </a:p>
        </p:txBody>
      </p:sp>
      <p:sp>
        <p:nvSpPr>
          <p:cNvPr id="6" name="Date Placeholder 2"/>
          <p:cNvSpPr>
            <a:spLocks noGrp="1"/>
          </p:cNvSpPr>
          <p:nvPr>
            <p:ph type="dt" idx="1"/>
          </p:nvPr>
        </p:nvSpPr>
        <p:spPr>
          <a:xfrm>
            <a:off x="3884615" y="4680"/>
            <a:ext cx="2971800" cy="457201"/>
          </a:xfrm>
          <a:prstGeom prst="rect">
            <a:avLst/>
          </a:prstGeom>
        </p:spPr>
        <p:txBody>
          <a:bodyPr vert="horz" lIns="91431" tIns="45716" rIns="91431" bIns="45716" rtlCol="0"/>
          <a:lstStyle>
            <a:lvl1pPr algn="r">
              <a:defRPr sz="1200"/>
            </a:lvl1pPr>
          </a:lstStyle>
          <a:p>
            <a:r>
              <a:rPr lang="en-US" dirty="0" smtClean="0">
                <a:solidFill>
                  <a:prstClr val="black"/>
                </a:solidFill>
              </a:rPr>
              <a:t>MPI</a:t>
            </a:r>
            <a:endParaRPr lang="en-US" dirty="0">
              <a:solidFill>
                <a:prstClr val="black"/>
              </a:solidFill>
            </a:endParaRPr>
          </a:p>
        </p:txBody>
      </p:sp>
      <p:sp>
        <p:nvSpPr>
          <p:cNvPr id="7" name="Footer Placeholder 5"/>
          <p:cNvSpPr>
            <a:spLocks noGrp="1"/>
          </p:cNvSpPr>
          <p:nvPr>
            <p:ph type="ftr" sz="quarter" idx="4"/>
          </p:nvPr>
        </p:nvSpPr>
        <p:spPr>
          <a:xfrm>
            <a:off x="2" y="8689892"/>
            <a:ext cx="2971800" cy="457201"/>
          </a:xfrm>
          <a:prstGeom prst="rect">
            <a:avLst/>
          </a:prstGeom>
        </p:spPr>
        <p:txBody>
          <a:bodyPr vert="horz" lIns="91431" tIns="45716" rIns="91431" bIns="45716" rtlCol="0" anchor="b"/>
          <a:lstStyle>
            <a:lvl1pPr algn="l">
              <a:defRPr sz="1200"/>
            </a:lvl1pPr>
          </a:lstStyle>
          <a:p>
            <a:r>
              <a:rPr lang="en-US" dirty="0" smtClean="0">
                <a:solidFill>
                  <a:prstClr val="black"/>
                </a:solidFill>
              </a:rPr>
              <a:t>Rev. 001</a:t>
            </a:r>
            <a:endParaRPr lang="en-US" dirty="0">
              <a:solidFill>
                <a:prstClr val="black"/>
              </a:solidFill>
            </a:endParaRPr>
          </a:p>
        </p:txBody>
      </p:sp>
    </p:spTree>
    <p:extLst>
      <p:ext uri="{BB962C8B-B14F-4D97-AF65-F5344CB8AC3E}">
        <p14:creationId xmlns:p14="http://schemas.microsoft.com/office/powerpoint/2010/main" val="53320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11 minutes</a:t>
            </a:r>
          </a:p>
          <a:p>
            <a:r>
              <a:rPr lang="en-US" baseline="0" dirty="0" smtClean="0"/>
              <a:t>Total Time: 25 minutes</a:t>
            </a:r>
          </a:p>
          <a:p>
            <a:r>
              <a:rPr lang="en-US" baseline="0" dirty="0" smtClean="0"/>
              <a:t>Talking Points: </a:t>
            </a:r>
            <a:r>
              <a:rPr lang="en-GB" baseline="0" dirty="0" smtClean="0"/>
              <a:t>Please view the video </a:t>
            </a:r>
            <a:r>
              <a:rPr lang="en-GB" b="0" baseline="0" dirty="0" smtClean="0"/>
              <a:t>“</a:t>
            </a:r>
            <a:r>
              <a:rPr lang="en-US" sz="1200" b="0" i="0" u="none" strike="noStrike" kern="1200" baseline="0" dirty="0" smtClean="0">
                <a:solidFill>
                  <a:schemeClr val="tx1"/>
                </a:solidFill>
                <a:latin typeface="+mn-lt"/>
                <a:ea typeface="+mn-ea"/>
                <a:cs typeface="+mn-cs"/>
              </a:rPr>
              <a:t>Defining Your Outcomes” from Sue Tinnish, a consultant and assistant</a:t>
            </a:r>
          </a:p>
          <a:p>
            <a:r>
              <a:rPr lang="en-US" sz="1200" b="0" i="0" u="none" strike="noStrike" kern="1200" baseline="0" dirty="0" smtClean="0">
                <a:solidFill>
                  <a:schemeClr val="tx1"/>
                </a:solidFill>
                <a:latin typeface="+mn-lt"/>
                <a:ea typeface="+mn-ea"/>
                <a:cs typeface="+mn-cs"/>
              </a:rPr>
              <a:t>professor at Kendall College. This is from the Business Value of Meetings: Defining Your Objectives Whitepaper. Click the video icon on the screen or visit </a:t>
            </a:r>
            <a:r>
              <a:rPr lang="en-US" sz="1200" b="1" i="0" u="none" strike="noStrike" kern="1200" baseline="0" dirty="0" smtClean="0">
                <a:solidFill>
                  <a:schemeClr val="tx1"/>
                </a:solidFill>
                <a:latin typeface="+mn-lt"/>
                <a:ea typeface="+mn-ea"/>
                <a:cs typeface="+mn-cs"/>
              </a:rPr>
              <a:t>http://youtu.be/aHoCDQwFUY4 </a:t>
            </a:r>
            <a:endParaRPr lang="en-GB" sz="1200" kern="120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4ACBA5A-83A9-453E-B6E3-FAADB2280EEC}" type="slidenum">
              <a:rPr lang="en-US" smtClean="0"/>
              <a:t>10</a:t>
            </a:fld>
            <a:endParaRPr lang="en-US" dirty="0"/>
          </a:p>
        </p:txBody>
      </p:sp>
    </p:spTree>
    <p:extLst>
      <p:ext uri="{BB962C8B-B14F-4D97-AF65-F5344CB8AC3E}">
        <p14:creationId xmlns:p14="http://schemas.microsoft.com/office/powerpoint/2010/main" val="43207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2 minutes</a:t>
            </a:r>
          </a:p>
          <a:p>
            <a:r>
              <a:rPr lang="en-US" baseline="0" dirty="0" smtClean="0"/>
              <a:t>Total Time: 27 minutes</a:t>
            </a:r>
          </a:p>
          <a:p>
            <a:r>
              <a:rPr lang="en-US" baseline="0" dirty="0" smtClean="0"/>
              <a:t>Talking Points: </a:t>
            </a:r>
            <a:r>
              <a:rPr lang="en-GB" baseline="0" dirty="0" smtClean="0"/>
              <a:t>In establishing an SMM program, practitioners emphasize the importance of aligning meetings to the strategic objectives of the organization hosting the meetings. </a:t>
            </a:r>
            <a:r>
              <a:rPr lang="en-GB" sz="1200" kern="1200" dirty="0" smtClean="0">
                <a:solidFill>
                  <a:schemeClr val="tx1"/>
                </a:solidFill>
                <a:effectLst/>
                <a:latin typeface="+mn-lt"/>
                <a:ea typeface="+mn-ea"/>
                <a:cs typeface="+mn-cs"/>
              </a:rPr>
              <a:t>Angie Duncan of Carlson Wagonlit Travel Meetings &amp; Events believes SMM takes meetings into the business environment by introducing transparency and visibility on spend, however the events themselves are all about the participant experience. SMM can be very process driven, tied to financials and business acumen, so you need to understand how you incorporate elements that provide value to the participants and deliver a quality experience. </a:t>
            </a:r>
          </a:p>
          <a:p>
            <a:r>
              <a:rPr lang="en-GB" sz="1200" kern="1200" dirty="0" smtClean="0">
                <a:solidFill>
                  <a:schemeClr val="tx1"/>
                </a:solidFill>
                <a:effectLst/>
                <a:latin typeface="+mn-lt"/>
                <a:ea typeface="+mn-ea"/>
                <a:cs typeface="+mn-cs"/>
              </a:rPr>
              <a:t>If you are aware of your objectives, you can build meeting content which has been designed with these objectives in mind. However, events and meetings often have numerous purposes, and as a result the purpose may be unclear to participants. Understanding what stakeholders wish to achieve from the event is the first step towards improving meeting quality.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Linking meetings to strategic objectives means that each meeting has a specific purpose and contributes to the business. However this linking also provides the participants with a sense of purpose for the meeting. Previous research by the MPI Foundation suggests that setting realistic expectations for participants and providing them with adequate information is a key factor in improving their experiences. Event management textbooks often refer to the need for objectives to be SMART – Specific, Measurable, Achievable, Realistic and Timely. Making sure objectives are clearly set out will help to justify the purpose of the meeting to participants. </a:t>
            </a:r>
            <a:endParaRPr lang="en-GB"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11</a:t>
            </a:fld>
            <a:endParaRPr lang="en-US" dirty="0"/>
          </a:p>
        </p:txBody>
      </p:sp>
    </p:spTree>
    <p:extLst>
      <p:ext uri="{BB962C8B-B14F-4D97-AF65-F5344CB8AC3E}">
        <p14:creationId xmlns:p14="http://schemas.microsoft.com/office/powerpoint/2010/main" val="333454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5 minutes</a:t>
            </a:r>
          </a:p>
          <a:p>
            <a:r>
              <a:rPr lang="en-US" baseline="0" dirty="0" smtClean="0"/>
              <a:t>Total Time: 32 minutes</a:t>
            </a:r>
          </a:p>
          <a:p>
            <a:r>
              <a:rPr lang="en-US" baseline="0" dirty="0" smtClean="0"/>
              <a:t>Talking Points: </a:t>
            </a:r>
            <a:r>
              <a:rPr lang="en-GB" dirty="0" smtClean="0"/>
              <a:t>Consider this:</a:t>
            </a:r>
            <a:r>
              <a:rPr lang="en-GB" baseline="0" dirty="0" smtClean="0"/>
              <a:t> </a:t>
            </a:r>
            <a:r>
              <a:rPr lang="en-US" sz="1200" kern="1200" dirty="0" smtClean="0">
                <a:solidFill>
                  <a:schemeClr val="tx1"/>
                </a:solidFill>
                <a:latin typeface="+mn-lt"/>
                <a:ea typeface="+mn-ea"/>
                <a:cs typeface="+mn-cs"/>
              </a:rPr>
              <a:t>Office workers spend an average of four hours per week in meetings. They feel more than half of that time is wasted (Opinion Matters, for Epson and the Centre for Economics &amp; Business Research, May 2012).</a:t>
            </a:r>
            <a:r>
              <a:rPr lang="en-US" sz="1200" kern="1200" baseline="0" dirty="0" smtClean="0">
                <a:solidFill>
                  <a:schemeClr val="tx1"/>
                </a:solidFill>
                <a:latin typeface="+mn-lt"/>
                <a:ea typeface="+mn-ea"/>
                <a:cs typeface="+mn-cs"/>
              </a:rPr>
              <a:t> Indeed, u</a:t>
            </a:r>
            <a:r>
              <a:rPr lang="en-US" sz="1200" kern="1200" dirty="0" smtClean="0">
                <a:solidFill>
                  <a:schemeClr val="tx1"/>
                </a:solidFill>
                <a:latin typeface="+mn-lt"/>
                <a:ea typeface="+mn-ea"/>
                <a:cs typeface="+mn-cs"/>
              </a:rPr>
              <a:t>nnecessary meetings cost U.S. businesses tens of billions a year (U.S. Bureau of Labor Statistics).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Consider how that would change if workers truly understood</a:t>
            </a:r>
            <a:r>
              <a:rPr lang="en-US" sz="1200" kern="1200" baseline="0" dirty="0" smtClean="0">
                <a:solidFill>
                  <a:schemeClr val="tx1"/>
                </a:solidFill>
                <a:latin typeface="+mn-lt"/>
                <a:ea typeface="+mn-ea"/>
                <a:cs typeface="+mn-cs"/>
              </a:rPr>
              <a:t> the need for the meetings they attend, and if planners and managers only scheduled meetings that met organizational objectives. Now, extrapolate that to all of your meetings. The attendee experience is drastically different.</a:t>
            </a:r>
            <a:r>
              <a:rPr lang="en-US" sz="1200" kern="1200" dirty="0" smtClean="0">
                <a:solidFill>
                  <a:schemeClr val="tx1"/>
                </a:solidFill>
                <a:latin typeface="+mn-lt"/>
                <a:ea typeface="+mn-ea"/>
                <a:cs typeface="+mn-cs"/>
              </a:rPr>
              <a:t> So, I want you to think about three specific meetings at</a:t>
            </a:r>
            <a:r>
              <a:rPr lang="en-US" sz="1200" kern="1200" baseline="0" dirty="0" smtClean="0">
                <a:solidFill>
                  <a:schemeClr val="tx1"/>
                </a:solidFill>
                <a:latin typeface="+mn-lt"/>
                <a:ea typeface="+mn-ea"/>
                <a:cs typeface="+mn-cs"/>
              </a:rPr>
              <a:t> your organization that you have participated in—one small, one medium and one large. [Conduct exercise.] Now, apply these thoughts to meetings with SMM.</a:t>
            </a:r>
            <a:endParaRPr lang="en-GB" dirty="0" smtClean="0"/>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12</a:t>
            </a:fld>
            <a:endParaRPr lang="en-US" dirty="0"/>
          </a:p>
        </p:txBody>
      </p:sp>
    </p:spTree>
    <p:extLst>
      <p:ext uri="{BB962C8B-B14F-4D97-AF65-F5344CB8AC3E}">
        <p14:creationId xmlns:p14="http://schemas.microsoft.com/office/powerpoint/2010/main" val="11135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1 minute</a:t>
            </a:r>
          </a:p>
          <a:p>
            <a:r>
              <a:rPr lang="en-US" baseline="0" dirty="0" smtClean="0"/>
              <a:t>Total Time: 33 minutes</a:t>
            </a:r>
          </a:p>
          <a:p>
            <a:r>
              <a:rPr lang="en-US" baseline="0" dirty="0" smtClean="0"/>
              <a:t>Talking Points: </a:t>
            </a:r>
          </a:p>
          <a:p>
            <a:pPr>
              <a:spcBef>
                <a:spcPts val="768"/>
              </a:spcBef>
              <a:defRPr/>
            </a:pPr>
            <a:r>
              <a:rPr lang="en-US" sz="1200" kern="1200" baseline="0" dirty="0" smtClean="0">
                <a:solidFill>
                  <a:schemeClr val="tx1"/>
                </a:solidFill>
                <a:effectLst/>
                <a:latin typeface="+mn-lt"/>
                <a:ea typeface="+mn-ea"/>
                <a:cs typeface="+mn-cs"/>
              </a:rPr>
              <a:t>In summary, the best practices for enhancing the participant experience through objectives is to </a:t>
            </a:r>
            <a:r>
              <a:rPr lang="en-GB" dirty="0" smtClean="0"/>
              <a:t>build meeting content with business objectives in mind,</a:t>
            </a:r>
            <a:r>
              <a:rPr lang="en-GB" baseline="0" dirty="0" smtClean="0"/>
              <a:t> p</a:t>
            </a:r>
            <a:r>
              <a:rPr lang="en-GB" dirty="0" smtClean="0"/>
              <a:t>rioritize your events,</a:t>
            </a:r>
            <a:r>
              <a:rPr lang="en-GB" baseline="0" dirty="0" smtClean="0"/>
              <a:t> and c</a:t>
            </a:r>
            <a:r>
              <a:rPr lang="en-GB" dirty="0" smtClean="0"/>
              <a:t>onsider who attends and why.</a:t>
            </a:r>
          </a:p>
          <a:p>
            <a:r>
              <a:rPr lang="en-GB" sz="1200" kern="1200" dirty="0" smtClean="0">
                <a:solidFill>
                  <a:schemeClr val="tx1"/>
                </a:solidFill>
                <a:effectLst/>
                <a:latin typeface="+mn-lt"/>
                <a:ea typeface="+mn-ea"/>
                <a:cs typeface="+mn-cs"/>
              </a:rPr>
              <a:t>Clarify the purpose of the meeting and communicate this to participants so they understand the relevance.</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Use creativity and meeting design to engage participants - engaging meetings leads to business success!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13</a:t>
            </a:fld>
            <a:endParaRPr lang="en-US" dirty="0"/>
          </a:p>
        </p:txBody>
      </p:sp>
    </p:spTree>
    <p:extLst>
      <p:ext uri="{BB962C8B-B14F-4D97-AF65-F5344CB8AC3E}">
        <p14:creationId xmlns:p14="http://schemas.microsoft.com/office/powerpoint/2010/main" val="3333466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2 minutes</a:t>
            </a:r>
          </a:p>
          <a:p>
            <a:r>
              <a:rPr lang="en-US" baseline="0" dirty="0" smtClean="0"/>
              <a:t>Total Time: 35 minutes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Talking Points: </a:t>
            </a:r>
            <a:r>
              <a:rPr lang="en-GB" sz="1200" kern="1200" dirty="0" smtClean="0">
                <a:solidFill>
                  <a:schemeClr val="tx1"/>
                </a:solidFill>
                <a:effectLst/>
                <a:latin typeface="+mn-lt"/>
                <a:ea typeface="+mn-ea"/>
                <a:cs typeface="+mn-cs"/>
              </a:rPr>
              <a:t>According to previous research all clients want to know ROI, and data and reporting is the key to this. Data mining and interpreting data is a key practice to identify trends, look for areas for synergies or savings, and explore ways that can improve processes and meeting effectiveness. Each of these are areas that impact upon the participants and the meetings they will have to attend. It is important to understand the actual outcomes for participants as this provides information which can be used to make improvements. </a:t>
            </a:r>
            <a:r>
              <a:rPr lang="en-GB" sz="1200" kern="1200" dirty="0" smtClean="0">
                <a:solidFill>
                  <a:schemeClr val="tx1"/>
                </a:solidFill>
                <a:latin typeface="+mn-lt"/>
                <a:ea typeface="+mn-ea"/>
                <a:cs typeface="+mn-cs"/>
              </a:rPr>
              <a:t>MPI research into the measuring</a:t>
            </a:r>
            <a:r>
              <a:rPr lang="en-GB" sz="1200" kern="1200" baseline="0" dirty="0" smtClean="0">
                <a:solidFill>
                  <a:schemeClr val="tx1"/>
                </a:solidFill>
                <a:latin typeface="+mn-lt"/>
                <a:ea typeface="+mn-ea"/>
                <a:cs typeface="+mn-cs"/>
              </a:rPr>
              <a:t> the business value of meetings </a:t>
            </a:r>
            <a:r>
              <a:rPr lang="en-GB" sz="1200" kern="1200" dirty="0" smtClean="0">
                <a:solidFill>
                  <a:schemeClr val="tx1"/>
                </a:solidFill>
                <a:latin typeface="+mn-lt"/>
                <a:ea typeface="+mn-ea"/>
                <a:cs typeface="+mn-cs"/>
              </a:rPr>
              <a:t>shows that valuable data can be found from</a:t>
            </a:r>
            <a:r>
              <a:rPr lang="en-GB" sz="1200" kern="1200" baseline="0" dirty="0" smtClean="0">
                <a:solidFill>
                  <a:schemeClr val="tx1"/>
                </a:solidFill>
                <a:latin typeface="+mn-lt"/>
                <a:ea typeface="+mn-ea"/>
                <a:cs typeface="+mn-cs"/>
              </a:rPr>
              <a:t> internal resources </a:t>
            </a:r>
            <a:r>
              <a:rPr lang="en-GB" sz="1200" kern="1200" dirty="0" smtClean="0">
                <a:solidFill>
                  <a:schemeClr val="tx1"/>
                </a:solidFill>
                <a:latin typeface="+mn-lt"/>
                <a:ea typeface="+mn-ea"/>
                <a:cs typeface="+mn-cs"/>
              </a:rPr>
              <a:t>(employee turnover reports, employee satisfaction reports) and external resources (online surveys, interviews, focus groups). Questions should be specific to ensure that quality data is produced. Most organizations ask quantitative questions to gain quick responses. Qualitative questions can gain more in-depth data, however they take longer to interpret.</a:t>
            </a:r>
            <a:endParaRPr lang="en-GB" dirty="0" smtClean="0"/>
          </a:p>
        </p:txBody>
      </p:sp>
      <p:sp>
        <p:nvSpPr>
          <p:cNvPr id="4" name="Slide Number Placeholder 3"/>
          <p:cNvSpPr>
            <a:spLocks noGrp="1"/>
          </p:cNvSpPr>
          <p:nvPr>
            <p:ph type="sldNum" sz="quarter" idx="10"/>
          </p:nvPr>
        </p:nvSpPr>
        <p:spPr/>
        <p:txBody>
          <a:bodyPr/>
          <a:lstStyle/>
          <a:p>
            <a:fld id="{E4ACBA5A-83A9-453E-B6E3-FAADB2280EEC}" type="slidenum">
              <a:rPr lang="en-US" smtClean="0"/>
              <a:t>14</a:t>
            </a:fld>
            <a:endParaRPr lang="en-US" dirty="0"/>
          </a:p>
        </p:txBody>
      </p:sp>
    </p:spTree>
    <p:extLst>
      <p:ext uri="{BB962C8B-B14F-4D97-AF65-F5344CB8AC3E}">
        <p14:creationId xmlns:p14="http://schemas.microsoft.com/office/powerpoint/2010/main" val="732554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5 minutes</a:t>
            </a:r>
          </a:p>
          <a:p>
            <a:r>
              <a:rPr lang="en-US" baseline="0" dirty="0" smtClean="0"/>
              <a:t>Total Time: 40 minutes</a:t>
            </a:r>
          </a:p>
          <a:p>
            <a:r>
              <a:rPr lang="en-US" baseline="0" dirty="0" smtClean="0"/>
              <a:t>Talking Points: </a:t>
            </a:r>
            <a:r>
              <a:rPr lang="en-GB" sz="1200" kern="1200" baseline="0" dirty="0" smtClean="0">
                <a:solidFill>
                  <a:schemeClr val="tx1"/>
                </a:solidFill>
                <a:latin typeface="+mn-lt"/>
                <a:ea typeface="+mn-ea"/>
                <a:cs typeface="+mn-cs"/>
              </a:rPr>
              <a:t>Spend a couple minutes writing down what internal and external measurements your organization collects. Then share those with 2-3 people nearest you and see if you can gain a new measurement from what your peers share. </a:t>
            </a:r>
            <a:endParaRPr lang="en-GB" dirty="0" smtClean="0"/>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15</a:t>
            </a:fld>
            <a:endParaRPr lang="en-US" dirty="0"/>
          </a:p>
        </p:txBody>
      </p:sp>
    </p:spTree>
    <p:extLst>
      <p:ext uri="{BB962C8B-B14F-4D97-AF65-F5344CB8AC3E}">
        <p14:creationId xmlns:p14="http://schemas.microsoft.com/office/powerpoint/2010/main" val="710298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1 minute</a:t>
            </a:r>
          </a:p>
          <a:p>
            <a:r>
              <a:rPr lang="en-US" baseline="0" dirty="0" smtClean="0"/>
              <a:t>Total Time: 41 minutes</a:t>
            </a:r>
          </a:p>
          <a:p>
            <a:r>
              <a:rPr lang="en-US" baseline="0" dirty="0" smtClean="0"/>
              <a:t>Talking Points: </a:t>
            </a:r>
            <a:r>
              <a:rPr lang="en-GB" sz="1200" kern="1200" dirty="0" smtClean="0">
                <a:solidFill>
                  <a:schemeClr val="tx1"/>
                </a:solidFill>
                <a:latin typeface="+mn-lt"/>
                <a:ea typeface="+mn-ea"/>
                <a:cs typeface="+mn-cs"/>
              </a:rPr>
              <a:t>Important to remember that measurement is not just about proving the worth</a:t>
            </a:r>
            <a:r>
              <a:rPr lang="en-GB" sz="1200" kern="1200" baseline="0" dirty="0" smtClean="0">
                <a:solidFill>
                  <a:schemeClr val="tx1"/>
                </a:solidFill>
                <a:latin typeface="+mn-lt"/>
                <a:ea typeface="+mn-ea"/>
                <a:cs typeface="+mn-cs"/>
              </a:rPr>
              <a:t> of your event to superiors or saving costs. It is about improving the attendee experience and all three of these things are connected. </a:t>
            </a:r>
            <a:r>
              <a:rPr lang="en-GB" sz="1200" kern="1200" dirty="0" smtClean="0">
                <a:solidFill>
                  <a:schemeClr val="tx1"/>
                </a:solidFill>
                <a:latin typeface="+mn-lt"/>
                <a:ea typeface="+mn-ea"/>
                <a:cs typeface="+mn-cs"/>
              </a:rPr>
              <a:t>Numerous methods can be used to gather data on your</a:t>
            </a:r>
            <a:r>
              <a:rPr lang="en-GB" sz="1200" kern="1200" baseline="0" dirty="0" smtClean="0">
                <a:solidFill>
                  <a:schemeClr val="tx1"/>
                </a:solidFill>
                <a:latin typeface="+mn-lt"/>
                <a:ea typeface="+mn-ea"/>
                <a:cs typeface="+mn-cs"/>
              </a:rPr>
              <a:t> ROI and ROO—but crucial for the attendee experience is </a:t>
            </a:r>
            <a:r>
              <a:rPr lang="en-GB" sz="1200" kern="1200" dirty="0" smtClean="0">
                <a:solidFill>
                  <a:schemeClr val="tx1"/>
                </a:solidFill>
                <a:latin typeface="+mn-lt"/>
                <a:ea typeface="+mn-ea"/>
                <a:cs typeface="+mn-cs"/>
              </a:rPr>
              <a:t>emotional ROI,</a:t>
            </a:r>
            <a:r>
              <a:rPr lang="en-GB" sz="1200" kern="1200" baseline="0" dirty="0" smtClean="0">
                <a:solidFill>
                  <a:schemeClr val="tx1"/>
                </a:solidFill>
                <a:latin typeface="+mn-lt"/>
                <a:ea typeface="+mn-ea"/>
                <a:cs typeface="+mn-cs"/>
              </a:rPr>
              <a:t> which can be measured</a:t>
            </a:r>
            <a:r>
              <a:rPr lang="en-GB" sz="1200" kern="1200" dirty="0" smtClean="0">
                <a:solidFill>
                  <a:schemeClr val="tx1"/>
                </a:solidFill>
                <a:latin typeface="+mn-lt"/>
                <a:ea typeface="+mn-ea"/>
                <a:cs typeface="+mn-cs"/>
              </a:rPr>
              <a:t> with post-event satisfaction surveys, repeat registrations, social media presence, blog and website comments, and post-event portals to understand critical themes. How are you</a:t>
            </a:r>
            <a:r>
              <a:rPr lang="en-GB" sz="1200" kern="1200" baseline="0" dirty="0" smtClean="0">
                <a:solidFill>
                  <a:schemeClr val="tx1"/>
                </a:solidFill>
                <a:latin typeface="+mn-lt"/>
                <a:ea typeface="+mn-ea"/>
                <a:cs typeface="+mn-cs"/>
              </a:rPr>
              <a:t> addressing these in your meetings and how are you measuring those outcomes. </a:t>
            </a:r>
            <a:endParaRPr lang="en-GB" baseline="0" dirty="0" smtClean="0"/>
          </a:p>
          <a:p>
            <a:r>
              <a:rPr lang="en-GB" sz="1200" kern="1200" dirty="0" smtClean="0">
                <a:solidFill>
                  <a:schemeClr val="tx1"/>
                </a:solidFill>
                <a:effectLst/>
                <a:latin typeface="+mn-lt"/>
                <a:ea typeface="+mn-ea"/>
                <a:cs typeface="+mn-cs"/>
              </a:rPr>
              <a:t>Dwyer found that best-in-class organizations are 46% more likely to track satisfaction of participants than others. This information can be centred on the quality of events and can help organizations to identify elements that will enhance the participant’s experience.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16</a:t>
            </a:fld>
            <a:endParaRPr lang="en-US" dirty="0"/>
          </a:p>
        </p:txBody>
      </p:sp>
    </p:spTree>
    <p:extLst>
      <p:ext uri="{BB962C8B-B14F-4D97-AF65-F5344CB8AC3E}">
        <p14:creationId xmlns:p14="http://schemas.microsoft.com/office/powerpoint/2010/main" val="2570578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1 minute</a:t>
            </a:r>
          </a:p>
          <a:p>
            <a:r>
              <a:rPr lang="en-US" baseline="0" dirty="0" smtClean="0"/>
              <a:t>Total Time: 42 minutes</a:t>
            </a:r>
          </a:p>
          <a:p>
            <a:r>
              <a:rPr lang="en-US" baseline="0" dirty="0" smtClean="0"/>
              <a:t>Talking Points: </a:t>
            </a:r>
            <a:r>
              <a:rPr lang="en-GB" baseline="0" dirty="0" smtClean="0"/>
              <a:t>Consider these best practices when trying to improve your attendee experience with measurement and evaluation. </a:t>
            </a:r>
            <a:r>
              <a:rPr lang="en-GB" sz="1200" kern="1200" dirty="0" smtClean="0">
                <a:solidFill>
                  <a:schemeClr val="tx1"/>
                </a:solidFill>
                <a:effectLst/>
                <a:latin typeface="+mn-lt"/>
                <a:ea typeface="+mn-ea"/>
                <a:cs typeface="+mn-cs"/>
              </a:rPr>
              <a:t>Design effective methods of gaining data to evaluate participant’s experiences.</a:t>
            </a:r>
            <a:r>
              <a:rPr lang="en-GB" sz="1200" kern="1200" baseline="0" dirty="0" smtClean="0">
                <a:solidFill>
                  <a:schemeClr val="tx1"/>
                </a:solidFill>
                <a:effectLst/>
                <a:latin typeface="+mn-lt"/>
                <a:ea typeface="+mn-ea"/>
                <a:cs typeface="+mn-cs"/>
              </a:rPr>
              <a:t> This includes collecting data through internal and external resources. Consider quantitative data for a quick response and collect qualitative data for in-depth analysis. Use the data to identify ways to improve, and channel that feedback back to participants so they are reassured that their voices were heard.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ACBA5A-83A9-453E-B6E3-FAADB2280EEC}" type="slidenum">
              <a:rPr lang="en-US" smtClean="0"/>
              <a:t>17</a:t>
            </a:fld>
            <a:endParaRPr lang="en-US" dirty="0"/>
          </a:p>
        </p:txBody>
      </p:sp>
    </p:spTree>
    <p:extLst>
      <p:ext uri="{BB962C8B-B14F-4D97-AF65-F5344CB8AC3E}">
        <p14:creationId xmlns:p14="http://schemas.microsoft.com/office/powerpoint/2010/main" val="817855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2 minutes</a:t>
            </a:r>
          </a:p>
          <a:p>
            <a:r>
              <a:rPr lang="en-US" baseline="0" dirty="0" smtClean="0"/>
              <a:t>Total Time: 44 minutes</a:t>
            </a:r>
          </a:p>
          <a:p>
            <a:r>
              <a:rPr lang="en-US" baseline="0" dirty="0" smtClean="0"/>
              <a:t>Talking Points: </a:t>
            </a:r>
            <a:r>
              <a:rPr lang="en-GB" sz="1200" kern="1200" dirty="0" smtClean="0">
                <a:solidFill>
                  <a:schemeClr val="tx1"/>
                </a:solidFill>
                <a:latin typeface="+mn-lt"/>
                <a:ea typeface="+mn-ea"/>
                <a:cs typeface="+mn-cs"/>
              </a:rPr>
              <a:t>Technology platforms are used to communicate across all levels of your organization. They can help provide information to participants and keep them up-to-date on the meeting. They can create transparency across all stakeholders with a view to enhancing the participant experience. </a:t>
            </a:r>
          </a:p>
          <a:p>
            <a:r>
              <a:rPr lang="en-GB" sz="1200" kern="1200" dirty="0" smtClean="0">
                <a:solidFill>
                  <a:schemeClr val="tx1"/>
                </a:solidFill>
                <a:effectLst/>
                <a:latin typeface="+mn-lt"/>
                <a:ea typeface="+mn-ea"/>
                <a:cs typeface="+mn-cs"/>
              </a:rPr>
              <a:t>Technology can be used to the advantage of meetings professionals in many ways. This includes utilization of social media, mobile apps and portals to engage participants. Dwyer found that 38% of best-in-class organizations use social media compared with 16% of all others. Best-in-class organizations also use mobile apps and portals to engage participants. Best-in-class SMMP’s have been found to engage pre and post event; leveraging social media to engage attendees and using social media as an engagement tactic.</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of the most common uses of technology to enhance the participants experience is online registrations. Technology providers such as StarCite, CVent and Ungerboeck can be used for attendee management and meeting tracking. Online registration is a process that standardizes and streamlines the process for</a:t>
            </a:r>
            <a:r>
              <a:rPr lang="en-GB" sz="1200" kern="1200" baseline="0" dirty="0" smtClean="0">
                <a:solidFill>
                  <a:schemeClr val="tx1"/>
                </a:solidFill>
                <a:effectLst/>
                <a:latin typeface="+mn-lt"/>
                <a:ea typeface="+mn-ea"/>
                <a:cs typeface="+mn-cs"/>
              </a:rPr>
              <a:t> participants</a:t>
            </a:r>
            <a:r>
              <a:rPr lang="en-GB" sz="1200" kern="1200" dirty="0" smtClean="0">
                <a:solidFill>
                  <a:schemeClr val="tx1"/>
                </a:solidFill>
                <a:effectLst/>
                <a:latin typeface="+mn-lt"/>
                <a:ea typeface="+mn-ea"/>
                <a:cs typeface="+mn-cs"/>
              </a:rPr>
              <a:t>. It is a process that can save time as</a:t>
            </a:r>
            <a:r>
              <a:rPr lang="en-GB" sz="1200" kern="1200" baseline="0" dirty="0" smtClean="0">
                <a:solidFill>
                  <a:schemeClr val="tx1"/>
                </a:solidFill>
                <a:effectLst/>
                <a:latin typeface="+mn-lt"/>
                <a:ea typeface="+mn-ea"/>
                <a:cs typeface="+mn-cs"/>
              </a:rPr>
              <a:t> people </a:t>
            </a:r>
            <a:r>
              <a:rPr lang="en-GB" sz="1200" kern="1200" dirty="0" smtClean="0">
                <a:solidFill>
                  <a:schemeClr val="tx1"/>
                </a:solidFill>
                <a:effectLst/>
                <a:latin typeface="+mn-lt"/>
                <a:ea typeface="+mn-ea"/>
                <a:cs typeface="+mn-cs"/>
              </a:rPr>
              <a:t>are able to go online and register at any time of the day and are not restricted to certain hours as manual or phone registration would traditionally require. This is particularly beneficial for meetings in which participants are registering from all around the world because it overcomes the issue of time differences.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18</a:t>
            </a:fld>
            <a:endParaRPr lang="en-US" dirty="0"/>
          </a:p>
        </p:txBody>
      </p:sp>
    </p:spTree>
    <p:extLst>
      <p:ext uri="{BB962C8B-B14F-4D97-AF65-F5344CB8AC3E}">
        <p14:creationId xmlns:p14="http://schemas.microsoft.com/office/powerpoint/2010/main" val="1776464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5 minutes</a:t>
            </a:r>
          </a:p>
          <a:p>
            <a:r>
              <a:rPr lang="en-US" baseline="0" dirty="0" smtClean="0"/>
              <a:t>Total Time: 49 minutes</a:t>
            </a:r>
          </a:p>
          <a:p>
            <a:r>
              <a:rPr lang="en-US" baseline="0" dirty="0" smtClean="0"/>
              <a:t>Talking Points: </a:t>
            </a:r>
            <a:r>
              <a:rPr lang="en-GB" sz="1200" kern="1200" dirty="0" smtClean="0">
                <a:solidFill>
                  <a:schemeClr val="tx1"/>
                </a:solidFill>
                <a:latin typeface="+mn-lt"/>
                <a:ea typeface="+mn-ea"/>
                <a:cs typeface="+mn-cs"/>
              </a:rPr>
              <a:t>Many meetings catering for large numbers of delegates implement technologies, such as apps, to make information sharing with the delegate easier. People attend to participate and engage, and this can help them gain value from the experience. This can be done through technologies such as Twitter-feeds and other feedback tools. </a:t>
            </a:r>
            <a:r>
              <a:rPr lang="en-GB" dirty="0" smtClean="0"/>
              <a:t>Think</a:t>
            </a:r>
            <a:r>
              <a:rPr lang="en-GB" baseline="0" dirty="0" smtClean="0"/>
              <a:t> about what</a:t>
            </a:r>
            <a:r>
              <a:rPr lang="en-GB" dirty="0" smtClean="0"/>
              <a:t> technology</a:t>
            </a:r>
            <a:r>
              <a:rPr lang="en-GB" baseline="0" dirty="0" smtClean="0"/>
              <a:t> </a:t>
            </a:r>
            <a:r>
              <a:rPr lang="en-GB" dirty="0" smtClean="0"/>
              <a:t>platforms you use at your organization for</a:t>
            </a:r>
            <a:r>
              <a:rPr lang="en-GB" baseline="0" dirty="0" smtClean="0"/>
              <a:t> your meetings and events. How can you direct technology and communication to enhance the participant experience? [Conduct Activity.]</a:t>
            </a:r>
          </a:p>
          <a:p>
            <a:r>
              <a:rPr lang="en-GB" baseline="0" dirty="0" smtClean="0"/>
              <a:t>Remember, </a:t>
            </a:r>
            <a:r>
              <a:rPr lang="en-GB" dirty="0" smtClean="0"/>
              <a:t>technology is an enabler which means that helps</a:t>
            </a:r>
            <a:r>
              <a:rPr lang="en-GB" baseline="0" dirty="0" smtClean="0"/>
              <a:t> </a:t>
            </a:r>
            <a:r>
              <a:rPr lang="en-GB" dirty="0" smtClean="0"/>
              <a:t>organizations achieve their </a:t>
            </a:r>
            <a:r>
              <a:rPr lang="en-GB" baseline="0" dirty="0" smtClean="0"/>
              <a:t>goals. </a:t>
            </a:r>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19</a:t>
            </a:fld>
            <a:endParaRPr lang="en-US" dirty="0"/>
          </a:p>
        </p:txBody>
      </p:sp>
    </p:spTree>
    <p:extLst>
      <p:ext uri="{BB962C8B-B14F-4D97-AF65-F5344CB8AC3E}">
        <p14:creationId xmlns:p14="http://schemas.microsoft.com/office/powerpoint/2010/main" val="19286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3 minutes</a:t>
            </a:r>
          </a:p>
          <a:p>
            <a:r>
              <a:rPr lang="en-US" baseline="0" dirty="0" smtClean="0"/>
              <a:t>Total Time: 3 minutes</a:t>
            </a:r>
          </a:p>
          <a:p>
            <a:r>
              <a:rPr lang="en-US" dirty="0" smtClean="0"/>
              <a:t>Talking Points:</a:t>
            </a:r>
            <a:r>
              <a:rPr lang="en-US" baseline="0" dirty="0" smtClean="0"/>
              <a:t> </a:t>
            </a:r>
          </a:p>
          <a:p>
            <a:r>
              <a:rPr lang="en-US" baseline="0" dirty="0" smtClean="0"/>
              <a:t>Welcome to this session, Strategic Meetings Management: Adding Value to the Participant Experience. This session will last approximately one hour. </a:t>
            </a:r>
          </a:p>
          <a:p>
            <a:r>
              <a:rPr lang="en-US" baseline="0" dirty="0" smtClean="0"/>
              <a:t>Introduce yourself to the participants. Share name, title, organization, background/experience on this topic and a couple personal aspects (to build a relationship of trust with the participants). </a:t>
            </a:r>
          </a:p>
          <a:p>
            <a:r>
              <a:rPr lang="en-US" baseline="0" dirty="0" smtClean="0"/>
              <a:t>If the group is small enough, ask all participants to introduce themselves as well. If the group is large, ask them to introduce themselves to two people seated near them and share their professional background and one personal fact. </a:t>
            </a:r>
          </a:p>
          <a:p>
            <a:r>
              <a:rPr lang="en-US" baseline="0" dirty="0" smtClean="0"/>
              <a:t>Go over the Ground Rules.</a:t>
            </a:r>
          </a:p>
          <a:p>
            <a:r>
              <a:rPr lang="en-US" baseline="0" dirty="0" smtClean="0"/>
              <a:t>Be here now – Remind all participants to give their full attention to this session. Put away mobile devices.</a:t>
            </a:r>
          </a:p>
          <a:p>
            <a:r>
              <a:rPr lang="en-US" baseline="0" dirty="0" smtClean="0"/>
              <a:t>Respect all others – What is shared in the session should be kept in confidence. Allow others to share their ideas. Do not have side conversations.</a:t>
            </a:r>
          </a:p>
          <a:p>
            <a:r>
              <a:rPr lang="en-US" baseline="0" dirty="0" smtClean="0"/>
              <a:t>Logistics – Share where restrooms are located.</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2</a:t>
            </a:fld>
            <a:endParaRPr lang="en-US" dirty="0"/>
          </a:p>
        </p:txBody>
      </p:sp>
    </p:spTree>
    <p:extLst>
      <p:ext uri="{BB962C8B-B14F-4D97-AF65-F5344CB8AC3E}">
        <p14:creationId xmlns:p14="http://schemas.microsoft.com/office/powerpoint/2010/main" val="1059432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1 minute</a:t>
            </a:r>
          </a:p>
          <a:p>
            <a:r>
              <a:rPr lang="en-US" baseline="0" dirty="0" smtClean="0"/>
              <a:t>Total Time: 50 minutes</a:t>
            </a:r>
          </a:p>
          <a:p>
            <a:r>
              <a:rPr lang="en-US" baseline="0" dirty="0" smtClean="0"/>
              <a:t>Talking Points: </a:t>
            </a:r>
            <a:r>
              <a:rPr lang="en-GB" dirty="0" smtClean="0"/>
              <a:t>In communicating to a large, international , disparate audience,</a:t>
            </a:r>
            <a:r>
              <a:rPr lang="en-GB" baseline="0" dirty="0" smtClean="0"/>
              <a:t> </a:t>
            </a:r>
            <a:r>
              <a:rPr lang="en-GB" dirty="0" smtClean="0"/>
              <a:t>mobile apps are considered to be the most effective medium. For more personalized communication,</a:t>
            </a:r>
            <a:r>
              <a:rPr lang="en-GB" baseline="0" dirty="0" smtClean="0"/>
              <a:t> T</a:t>
            </a:r>
            <a:r>
              <a:rPr lang="en-GB" dirty="0" smtClean="0"/>
              <a:t>witter and audience response feedback tools are considered the most effective medium.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Technology is</a:t>
            </a:r>
            <a:r>
              <a:rPr lang="en-GB" baseline="0" dirty="0" smtClean="0"/>
              <a:t> not the be all, end all and trials of the different platforms of technology should be considered to match the needs of your organization.  Technology is an enabler, but not a replacement for people.</a:t>
            </a:r>
            <a:endParaRPr lang="en-GB" dirty="0" smtClean="0"/>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20</a:t>
            </a:fld>
            <a:endParaRPr lang="en-US" dirty="0"/>
          </a:p>
        </p:txBody>
      </p:sp>
    </p:spTree>
    <p:extLst>
      <p:ext uri="{BB962C8B-B14F-4D97-AF65-F5344CB8AC3E}">
        <p14:creationId xmlns:p14="http://schemas.microsoft.com/office/powerpoint/2010/main" val="655390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2 minutes</a:t>
            </a:r>
          </a:p>
          <a:p>
            <a:r>
              <a:rPr lang="en-US" baseline="0" dirty="0" smtClean="0"/>
              <a:t>Total Time: 52 minutes</a:t>
            </a:r>
          </a:p>
          <a:p>
            <a:r>
              <a:rPr lang="en-US" baseline="0" dirty="0" smtClean="0"/>
              <a:t>Talking Points: </a:t>
            </a:r>
            <a:r>
              <a:rPr lang="en-US" dirty="0" smtClean="0"/>
              <a:t>We have now discussed three ways in which</a:t>
            </a:r>
            <a:r>
              <a:rPr lang="en-US" baseline="0" dirty="0" smtClean="0"/>
              <a:t> the participant experience can be enhanced. Take a minute and write down one thing that you will take back to your organization. </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21</a:t>
            </a:fld>
            <a:endParaRPr lang="en-US" dirty="0"/>
          </a:p>
        </p:txBody>
      </p:sp>
    </p:spTree>
    <p:extLst>
      <p:ext uri="{BB962C8B-B14F-4D97-AF65-F5344CB8AC3E}">
        <p14:creationId xmlns:p14="http://schemas.microsoft.com/office/powerpoint/2010/main" val="1302775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7 minutes </a:t>
            </a:r>
          </a:p>
          <a:p>
            <a:r>
              <a:rPr lang="en-US" baseline="0" dirty="0" smtClean="0"/>
              <a:t>Total Time: 59 minutes</a:t>
            </a:r>
          </a:p>
          <a:p>
            <a:r>
              <a:rPr lang="en-US" baseline="0" dirty="0" smtClean="0"/>
              <a:t>Talking Points: </a:t>
            </a:r>
          </a:p>
          <a:p>
            <a:r>
              <a:rPr lang="en-US" dirty="0" smtClean="0"/>
              <a:t>Review the learning objectives on the screen. Ask the participants what questions they have and ask them to share one way that they will apply something that they have learned in this session. </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22</a:t>
            </a:fld>
            <a:endParaRPr lang="en-US" dirty="0"/>
          </a:p>
        </p:txBody>
      </p:sp>
    </p:spTree>
    <p:extLst>
      <p:ext uri="{BB962C8B-B14F-4D97-AF65-F5344CB8AC3E}">
        <p14:creationId xmlns:p14="http://schemas.microsoft.com/office/powerpoint/2010/main" val="2535409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1 minute</a:t>
            </a:r>
          </a:p>
          <a:p>
            <a:r>
              <a:rPr lang="en-US" baseline="0" dirty="0" smtClean="0"/>
              <a:t>Total Time: 60 minutes</a:t>
            </a:r>
          </a:p>
          <a:p>
            <a:r>
              <a:rPr lang="en-US" baseline="0" dirty="0" smtClean="0"/>
              <a:t>Talking Points: </a:t>
            </a:r>
          </a:p>
          <a:p>
            <a:r>
              <a:rPr lang="en-US" dirty="0" smtClean="0"/>
              <a:t>This concludes our session. Thank you all again for participating. You are encouraged to reach out</a:t>
            </a:r>
            <a:r>
              <a:rPr lang="en-US" baseline="0" dirty="0" smtClean="0"/>
              <a:t> to fellow participants and myself with additional questions as you think of them. </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23</a:t>
            </a:fld>
            <a:endParaRPr lang="en-US" dirty="0"/>
          </a:p>
        </p:txBody>
      </p:sp>
    </p:spTree>
    <p:extLst>
      <p:ext uri="{BB962C8B-B14F-4D97-AF65-F5344CB8AC3E}">
        <p14:creationId xmlns:p14="http://schemas.microsoft.com/office/powerpoint/2010/main" val="325396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2 minutes</a:t>
            </a:r>
          </a:p>
          <a:p>
            <a:r>
              <a:rPr lang="en-US" baseline="0" dirty="0" smtClean="0"/>
              <a:t>Total Time: 5 minutes</a:t>
            </a:r>
          </a:p>
          <a:p>
            <a:r>
              <a:rPr lang="en-US" baseline="0" dirty="0" smtClean="0"/>
              <a:t>Talking Points: </a:t>
            </a:r>
          </a:p>
          <a:p>
            <a:r>
              <a:rPr lang="en-US" sz="1200" kern="1200" dirty="0" smtClean="0">
                <a:solidFill>
                  <a:schemeClr val="tx1"/>
                </a:solidFill>
                <a:effectLst/>
                <a:latin typeface="+mn-lt"/>
                <a:ea typeface="+mn-ea"/>
                <a:cs typeface="+mn-cs"/>
              </a:rPr>
              <a:t>You may think that your strategic meetings management program has little to do with the end experience. After all, the main goal is to save money, right?</a:t>
            </a:r>
            <a:r>
              <a:rPr lang="en-US" sz="1200" kern="1200" baseline="0" dirty="0" smtClean="0">
                <a:solidFill>
                  <a:schemeClr val="tx1"/>
                </a:solidFill>
                <a:effectLst/>
                <a:latin typeface="+mn-lt"/>
                <a:ea typeface="+mn-ea"/>
                <a:cs typeface="+mn-cs"/>
              </a:rPr>
              <a:t> SMM is more than just cost savings.</a:t>
            </a:r>
            <a:r>
              <a:rPr lang="en-US" sz="1200" kern="1200" dirty="0" smtClean="0">
                <a:solidFill>
                  <a:schemeClr val="tx1"/>
                </a:solidFill>
                <a:effectLst/>
                <a:latin typeface="+mn-lt"/>
                <a:ea typeface="+mn-ea"/>
                <a:cs typeface="+mn-cs"/>
              </a:rPr>
              <a:t> In this session, consider how strategic meetings management can help enhance the experience of all of your participants and discuss strategies for capitalizing on these efforts with your peers. Many of the findings presented in this session are based</a:t>
            </a:r>
            <a:r>
              <a:rPr lang="en-US" sz="1200" kern="1200" baseline="0" dirty="0" smtClean="0">
                <a:solidFill>
                  <a:schemeClr val="tx1"/>
                </a:solidFill>
                <a:effectLst/>
                <a:latin typeface="+mn-lt"/>
                <a:ea typeface="+mn-ea"/>
                <a:cs typeface="+mn-cs"/>
              </a:rPr>
              <a:t> on a review of literature and interviews with 29 SMM experts.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a:t>
            </a:r>
            <a:r>
              <a:rPr lang="en-US" sz="1200" kern="1200" baseline="0" dirty="0" smtClean="0">
                <a:solidFill>
                  <a:schemeClr val="tx1"/>
                </a:solidFill>
                <a:effectLst/>
                <a:latin typeface="+mn-lt"/>
                <a:ea typeface="+mn-ea"/>
                <a:cs typeface="+mn-cs"/>
              </a:rPr>
              <a:t> for a volunteer to read the session learning objectives from the screen.</a:t>
            </a:r>
          </a:p>
          <a:p>
            <a:r>
              <a:rPr lang="en-US" sz="1200" kern="1200" baseline="0" dirty="0" smtClean="0">
                <a:solidFill>
                  <a:schemeClr val="tx1"/>
                </a:solidFill>
                <a:effectLst/>
                <a:latin typeface="+mn-lt"/>
                <a:ea typeface="+mn-ea"/>
                <a:cs typeface="+mn-cs"/>
              </a:rPr>
              <a:t>Ask if anyone has any questions before we begin.</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3</a:t>
            </a:fld>
            <a:endParaRPr lang="en-US" dirty="0"/>
          </a:p>
        </p:txBody>
      </p:sp>
    </p:spTree>
    <p:extLst>
      <p:ext uri="{BB962C8B-B14F-4D97-AF65-F5344CB8AC3E}">
        <p14:creationId xmlns:p14="http://schemas.microsoft.com/office/powerpoint/2010/main" val="1218355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2 minutes</a:t>
            </a:r>
          </a:p>
          <a:p>
            <a:r>
              <a:rPr lang="en-US" baseline="0" dirty="0" smtClean="0"/>
              <a:t>Total Time: 7 minutes</a:t>
            </a:r>
          </a:p>
          <a:p>
            <a:r>
              <a:rPr lang="en-US" baseline="0" dirty="0" smtClean="0"/>
              <a:t>Talking Points: </a:t>
            </a:r>
            <a:r>
              <a:rPr lang="en-US" dirty="0" smtClean="0"/>
              <a:t>Let’s begin b</a:t>
            </a:r>
            <a:r>
              <a:rPr lang="en-US" baseline="0" dirty="0" smtClean="0"/>
              <a:t>y reviewing what strategic meetings management is. </a:t>
            </a:r>
            <a:r>
              <a:rPr lang="en-US" i="0" baseline="0" dirty="0" smtClean="0">
                <a:solidFill>
                  <a:schemeClr val="accent3"/>
                </a:solidFill>
              </a:rPr>
              <a:t>Here is the definition developed several years ago by the Global Business Travel Association and MPI. </a:t>
            </a:r>
          </a:p>
          <a:p>
            <a:r>
              <a:rPr lang="en-US" i="0" baseline="0" dirty="0" smtClean="0">
                <a:solidFill>
                  <a:schemeClr val="accent3"/>
                </a:solidFill>
              </a:rPr>
              <a:t>Ask for someone to read the definition on screen.</a:t>
            </a:r>
          </a:p>
          <a:p>
            <a:r>
              <a:rPr lang="en-US" dirty="0" smtClean="0"/>
              <a:t>Now, recent research by MPI shows</a:t>
            </a:r>
            <a:r>
              <a:rPr lang="en-US" baseline="0" dirty="0" smtClean="0"/>
              <a:t> that this definition needs to be updated, as it can seem quite complex. For those who want to get started with an SMM program, it can be quite daunting and it can seem like a rigorous concept. However, it should be acknowledged that organizations have different objectives, and therefore, the approach to SMM can differ. </a:t>
            </a:r>
          </a:p>
          <a:p>
            <a:r>
              <a:rPr lang="en-US" baseline="0" dirty="0" smtClean="0"/>
              <a:t>Some would argue that centralized processes, </a:t>
            </a:r>
            <a:r>
              <a:rPr lang="en-GB" sz="1200" kern="1200" dirty="0" smtClean="0">
                <a:solidFill>
                  <a:schemeClr val="tx1"/>
                </a:solidFill>
                <a:effectLst/>
                <a:latin typeface="+mn-lt"/>
                <a:ea typeface="+mn-ea"/>
                <a:cs typeface="+mn-cs"/>
              </a:rPr>
              <a:t>or at least the use of consistent systems to register attendance, source suppliers, book venues and travel and maintain more general meetings information </a:t>
            </a:r>
            <a:r>
              <a:rPr lang="en-US" baseline="0" dirty="0" smtClean="0"/>
              <a:t>is missing from this definition. </a:t>
            </a:r>
            <a:r>
              <a:rPr lang="en-GB" sz="1200" kern="1200" dirty="0" smtClean="0">
                <a:solidFill>
                  <a:schemeClr val="tx1"/>
                </a:solidFill>
                <a:effectLst/>
                <a:latin typeface="+mn-lt"/>
                <a:ea typeface="+mn-ea"/>
                <a:cs typeface="+mn-cs"/>
              </a:rPr>
              <a:t>Centralization is understood as central to meeting consolidation.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chemeClr val="accent3"/>
              </a:solidFill>
            </a:endParaRPr>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4</a:t>
            </a:fld>
            <a:endParaRPr lang="en-US" dirty="0"/>
          </a:p>
        </p:txBody>
      </p:sp>
    </p:spTree>
    <p:extLst>
      <p:ext uri="{BB962C8B-B14F-4D97-AF65-F5344CB8AC3E}">
        <p14:creationId xmlns:p14="http://schemas.microsoft.com/office/powerpoint/2010/main" val="370344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1 minute</a:t>
            </a:r>
          </a:p>
          <a:p>
            <a:r>
              <a:rPr lang="en-US" baseline="0" dirty="0" smtClean="0"/>
              <a:t>Total Time: 8 minutes</a:t>
            </a:r>
          </a:p>
          <a:p>
            <a:r>
              <a:rPr lang="en-US" baseline="0" dirty="0" smtClean="0"/>
              <a:t>Talking Points: </a:t>
            </a:r>
            <a:r>
              <a:rPr lang="en-US" altLang="en-US" dirty="0" smtClean="0"/>
              <a:t>In times of economic pressure, organizations focused on value for money and reducing costs. Organizations realized that strategic planning of meetings could help achieve those goals. Standardized buying and approval processes reduced costs through preferred agreements with suppliers, making it more efficient and less costly to have meetings. For example, a preferred hotel agreement means that buyers can negotiate a good price and know the quality of the product they will receive due to their relationships with hotels. SMM can also provide greater ROI through implementing systems that increase value and reduce cost. By acknowledging objectives and being strategic about meetings, an organization can also achieve greater value and quality, designing events to suit its needs.</a:t>
            </a:r>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5</a:t>
            </a:fld>
            <a:endParaRPr lang="en-US" dirty="0"/>
          </a:p>
        </p:txBody>
      </p:sp>
    </p:spTree>
    <p:extLst>
      <p:ext uri="{BB962C8B-B14F-4D97-AF65-F5344CB8AC3E}">
        <p14:creationId xmlns:p14="http://schemas.microsoft.com/office/powerpoint/2010/main" val="3279538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3 minutes</a:t>
            </a:r>
          </a:p>
          <a:p>
            <a:r>
              <a:rPr lang="en-US" baseline="0" dirty="0" smtClean="0"/>
              <a:t>Total Time: 10 minutes</a:t>
            </a:r>
          </a:p>
          <a:p>
            <a:r>
              <a:rPr lang="en-US" baseline="0" dirty="0" smtClean="0"/>
              <a:t>Talking Points: </a:t>
            </a:r>
            <a:r>
              <a:rPr lang="en-GB" altLang="en-US" dirty="0" smtClean="0"/>
              <a:t>A survey for MPI of 1,302 respondents found that the following practices are most frequently implemented by practitioners. </a:t>
            </a:r>
          </a:p>
          <a:p>
            <a:r>
              <a:rPr lang="en-GB" altLang="en-US" dirty="0" smtClean="0"/>
              <a:t>Ask</a:t>
            </a:r>
            <a:r>
              <a:rPr lang="en-GB" altLang="en-US" baseline="0" dirty="0" smtClean="0"/>
              <a:t> someone to read the first few, someone else to read the next few, and so on until they have all been read. </a:t>
            </a:r>
            <a:r>
              <a:rPr lang="en-GB" altLang="en-US" dirty="0" smtClean="0"/>
              <a:t>Ask the participants if anyone else has a driver that they would like to share.</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6</a:t>
            </a:fld>
            <a:endParaRPr lang="en-US" dirty="0"/>
          </a:p>
        </p:txBody>
      </p:sp>
    </p:spTree>
    <p:extLst>
      <p:ext uri="{BB962C8B-B14F-4D97-AF65-F5344CB8AC3E}">
        <p14:creationId xmlns:p14="http://schemas.microsoft.com/office/powerpoint/2010/main" val="1868865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2 minutes</a:t>
            </a:r>
          </a:p>
          <a:p>
            <a:r>
              <a:rPr lang="en-US" baseline="0" dirty="0" smtClean="0"/>
              <a:t>Total Time: 12 minutes</a:t>
            </a:r>
          </a:p>
          <a:p>
            <a:r>
              <a:rPr lang="en-US" baseline="0" dirty="0" smtClean="0"/>
              <a:t>Talking Points: </a:t>
            </a:r>
            <a:r>
              <a:rPr lang="en-US" dirty="0" smtClean="0"/>
              <a:t>What are some components of SMM that your organization has implemented? Think to yourself about</a:t>
            </a:r>
            <a:r>
              <a:rPr lang="en-US" baseline="0" dirty="0" smtClean="0"/>
              <a:t> if your organization has implemented any of the practices on the screen, and write down any others that come to mind. </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7</a:t>
            </a:fld>
            <a:endParaRPr lang="en-US" dirty="0"/>
          </a:p>
        </p:txBody>
      </p:sp>
    </p:spTree>
    <p:extLst>
      <p:ext uri="{BB962C8B-B14F-4D97-AF65-F5344CB8AC3E}">
        <p14:creationId xmlns:p14="http://schemas.microsoft.com/office/powerpoint/2010/main" val="416849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1 minute</a:t>
            </a:r>
          </a:p>
          <a:p>
            <a:r>
              <a:rPr lang="en-US" baseline="0" dirty="0" smtClean="0"/>
              <a:t>Total Time: 13 minutes</a:t>
            </a:r>
          </a:p>
          <a:p>
            <a:r>
              <a:rPr lang="en-US" baseline="0" dirty="0" smtClean="0"/>
              <a:t>Talking Points: </a:t>
            </a:r>
            <a:r>
              <a:rPr lang="en-GB" baseline="0" dirty="0" smtClean="0"/>
              <a:t>T</a:t>
            </a:r>
            <a:r>
              <a:rPr lang="en-GB" dirty="0" smtClean="0"/>
              <a:t>hink about the meetings and programs</a:t>
            </a:r>
            <a:r>
              <a:rPr lang="en-GB" baseline="0" dirty="0" smtClean="0"/>
              <a:t> you are involved with and who are the participants. It is important to consider the number of participants and their backgrounds. Think about what their current experience looks like. Put yourself in their shoes and try to imagine how they feel. It is important to understand the types of participants you serve, and how to enhance their experience. This can then be discussed in relation to either existing SMM programs, or how you can build into future SMM programs.</a:t>
            </a:r>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8</a:t>
            </a:fld>
            <a:endParaRPr lang="en-US" dirty="0"/>
          </a:p>
        </p:txBody>
      </p:sp>
    </p:spTree>
    <p:extLst>
      <p:ext uri="{BB962C8B-B14F-4D97-AF65-F5344CB8AC3E}">
        <p14:creationId xmlns:p14="http://schemas.microsoft.com/office/powerpoint/2010/main" val="289130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Timing: 1 minute</a:t>
            </a:r>
          </a:p>
          <a:p>
            <a:r>
              <a:rPr lang="en-US" baseline="0" dirty="0" smtClean="0"/>
              <a:t>Total Time: 14 minutes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Talking Points: </a:t>
            </a:r>
            <a:r>
              <a:rPr lang="en-GB" dirty="0" smtClean="0"/>
              <a:t>Now, think about</a:t>
            </a:r>
            <a:r>
              <a:rPr lang="en-GB" baseline="0" dirty="0" smtClean="0"/>
              <a:t> what you know about SMM. What components do you think tie to the participant experience? </a:t>
            </a:r>
            <a:r>
              <a:rPr lang="en-GB" sz="1200" kern="1200" baseline="0" dirty="0" smtClean="0">
                <a:solidFill>
                  <a:schemeClr val="tx1"/>
                </a:solidFill>
                <a:latin typeface="+mn-lt"/>
                <a:ea typeface="+mn-ea"/>
                <a:cs typeface="+mn-cs"/>
              </a:rPr>
              <a:t>When MPI did a taxonomy of all the available research and papers, e</a:t>
            </a:r>
            <a:r>
              <a:rPr lang="en-GB" sz="1200" kern="1200" dirty="0" smtClean="0">
                <a:solidFill>
                  <a:schemeClr val="tx1"/>
                </a:solidFill>
                <a:latin typeface="+mn-lt"/>
                <a:ea typeface="+mn-ea"/>
                <a:cs typeface="+mn-cs"/>
              </a:rPr>
              <a:t>ngaging participants and enhancing meeting quality were found to be key areas of SMM. The research suggests that there are numerous practices that could be put in place, from the establishment of an SMM program through to the delivery and evaluation of meetings that can enhance the experience of the participants. </a:t>
            </a:r>
            <a:r>
              <a:rPr lang="en-US" dirty="0" smtClean="0"/>
              <a:t>Today we will focus on three ways in which to enhance the participant experience. First, we will explore the importance of </a:t>
            </a:r>
            <a:r>
              <a:rPr lang="en-GB" sz="1200" kern="1200" dirty="0" smtClean="0">
                <a:solidFill>
                  <a:schemeClr val="tx1"/>
                </a:solidFill>
                <a:latin typeface="+mn-lt"/>
                <a:ea typeface="+mn-ea"/>
                <a:cs typeface="+mn-cs"/>
              </a:rPr>
              <a:t>aligning meetings to the strategic objectives of the organization hosting the meetings and the impact this has on the attendee experience. Next,</a:t>
            </a:r>
            <a:r>
              <a:rPr lang="en-GB" sz="1200" kern="1200" baseline="0" dirty="0" smtClean="0">
                <a:solidFill>
                  <a:schemeClr val="tx1"/>
                </a:solidFill>
                <a:latin typeface="+mn-lt"/>
                <a:ea typeface="+mn-ea"/>
                <a:cs typeface="+mn-cs"/>
              </a:rPr>
              <a:t> we will explore evaluation and reporting </a:t>
            </a:r>
            <a:r>
              <a:rPr lang="en-GB" sz="1200" kern="1200" dirty="0" smtClean="0">
                <a:solidFill>
                  <a:schemeClr val="tx1"/>
                </a:solidFill>
                <a:latin typeface="+mn-lt"/>
                <a:ea typeface="+mn-ea"/>
                <a:cs typeface="+mn-cs"/>
              </a:rPr>
              <a:t>of participant experiences through data mining and the interpretation of data as</a:t>
            </a:r>
            <a:r>
              <a:rPr lang="en-GB" sz="1200" kern="1200" baseline="0" dirty="0" smtClean="0">
                <a:solidFill>
                  <a:schemeClr val="tx1"/>
                </a:solidFill>
                <a:latin typeface="+mn-lt"/>
                <a:ea typeface="+mn-ea"/>
                <a:cs typeface="+mn-cs"/>
              </a:rPr>
              <a:t> a tool to </a:t>
            </a:r>
            <a:r>
              <a:rPr lang="en-GB" sz="1200" kern="1200" dirty="0" smtClean="0">
                <a:solidFill>
                  <a:schemeClr val="tx1"/>
                </a:solidFill>
                <a:latin typeface="+mn-lt"/>
                <a:ea typeface="+mn-ea"/>
                <a:cs typeface="+mn-cs"/>
              </a:rPr>
              <a:t>identify trends, look for areas for synergies or savings, and explore ways that can improve processes and meeting effectiveness. Lastly, we will explore the use of technology.</a:t>
            </a:r>
            <a:r>
              <a:rPr lang="en-GB" sz="1200"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9</a:t>
            </a:fld>
            <a:endParaRPr lang="en-US" dirty="0"/>
          </a:p>
        </p:txBody>
      </p:sp>
    </p:spTree>
    <p:extLst>
      <p:ext uri="{BB962C8B-B14F-4D97-AF65-F5344CB8AC3E}">
        <p14:creationId xmlns:p14="http://schemas.microsoft.com/office/powerpoint/2010/main" val="1824372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2"/>
            <a:ext cx="8229600" cy="685801"/>
          </a:xfrm>
          <a:prstGeom prst="rect">
            <a:avLst/>
          </a:prstGeom>
        </p:spPr>
        <p:txBody>
          <a:bodyPr/>
          <a:lstStyle>
            <a:lvl1pPr algn="l">
              <a:defRPr sz="4000" b="1">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495800"/>
          </a:xfrm>
          <a:prstGeom prst="rect">
            <a:avLst/>
          </a:prstGeom>
          <a:noFill/>
        </p:spPr>
        <p:txBody>
          <a:bodyPr/>
          <a:lstStyle>
            <a:lvl1pPr>
              <a:spcBef>
                <a:spcPts val="1200"/>
              </a:spcBef>
              <a:buClr>
                <a:schemeClr val="tx1"/>
              </a:buClr>
              <a:defRPr sz="2800">
                <a:solidFill>
                  <a:schemeClr val="accent6"/>
                </a:solidFill>
              </a:defRPr>
            </a:lvl1pPr>
            <a:lvl2pPr>
              <a:spcBef>
                <a:spcPts val="1200"/>
              </a:spcBef>
              <a:buClr>
                <a:schemeClr val="tx1"/>
              </a:buClr>
              <a:defRPr sz="2400">
                <a:solidFill>
                  <a:schemeClr val="accent6"/>
                </a:solidFill>
              </a:defRPr>
            </a:lvl2pPr>
            <a:lvl3pPr>
              <a:spcBef>
                <a:spcPts val="1200"/>
              </a:spcBef>
              <a:buClr>
                <a:schemeClr val="tx1"/>
              </a:buClr>
              <a:defRPr sz="2000">
                <a:solidFill>
                  <a:schemeClr val="accent6"/>
                </a:solidFill>
              </a:defRPr>
            </a:lvl3pPr>
            <a:lvl4pPr>
              <a:spcBef>
                <a:spcPts val="1200"/>
              </a:spcBef>
              <a:buClr>
                <a:schemeClr val="tx1"/>
              </a:buClr>
              <a:defRPr>
                <a:solidFill>
                  <a:schemeClr val="accent6"/>
                </a:solidFill>
              </a:defRPr>
            </a:lvl4pPr>
            <a:lvl5pPr>
              <a:spcBef>
                <a:spcPts val="1200"/>
              </a:spcBef>
              <a:buClr>
                <a:schemeClr val="tx1"/>
              </a:buCl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GeneralMPI-PPT_v1-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41042" t="85000"/>
          <a:stretch/>
        </p:blipFill>
        <p:spPr>
          <a:xfrm>
            <a:off x="3752853" y="5829302"/>
            <a:ext cx="5391151" cy="1028700"/>
          </a:xfrm>
          <a:prstGeom prst="rect">
            <a:avLst/>
          </a:prstGeom>
        </p:spPr>
      </p:pic>
      <p:sp>
        <p:nvSpPr>
          <p:cNvPr id="6" name="Rectangle 5"/>
          <p:cNvSpPr/>
          <p:nvPr userDrawn="1"/>
        </p:nvSpPr>
        <p:spPr bwMode="auto">
          <a:xfrm>
            <a:off x="0" y="5829302"/>
            <a:ext cx="3752853" cy="10286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64" charset="-128"/>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6019800"/>
            <a:ext cx="1447800" cy="597218"/>
          </a:xfrm>
          <a:prstGeom prst="rect">
            <a:avLst/>
          </a:prstGeom>
        </p:spPr>
      </p:pic>
    </p:spTree>
    <p:custDataLst>
      <p:tags r:id="rId1"/>
    </p:custDataLst>
    <p:extLst>
      <p:ext uri="{BB962C8B-B14F-4D97-AF65-F5344CB8AC3E}">
        <p14:creationId xmlns:p14="http://schemas.microsoft.com/office/powerpoint/2010/main" val="8478694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descr="GeneralMPI-PPT_v1-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41042" t="85000"/>
          <a:stretch/>
        </p:blipFill>
        <p:spPr>
          <a:xfrm>
            <a:off x="3752853" y="5829302"/>
            <a:ext cx="5391151" cy="1028700"/>
          </a:xfrm>
          <a:prstGeom prst="rect">
            <a:avLst/>
          </a:prstGeom>
        </p:spPr>
      </p:pic>
      <p:sp>
        <p:nvSpPr>
          <p:cNvPr id="7" name="Title 1"/>
          <p:cNvSpPr>
            <a:spLocks noGrp="1"/>
          </p:cNvSpPr>
          <p:nvPr>
            <p:ph type="title"/>
          </p:nvPr>
        </p:nvSpPr>
        <p:spPr>
          <a:xfrm>
            <a:off x="457200" y="304802"/>
            <a:ext cx="8229600" cy="685801"/>
          </a:xfrm>
          <a:prstGeom prst="rect">
            <a:avLst/>
          </a:prstGeom>
        </p:spPr>
        <p:txBody>
          <a:bodyPr/>
          <a:lstStyle>
            <a:lvl1pPr algn="l">
              <a:defRPr sz="4000" b="1">
                <a:solidFill>
                  <a:schemeClr val="accent2"/>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143000"/>
            <a:ext cx="8229600" cy="4495800"/>
          </a:xfrm>
          <a:prstGeom prst="rect">
            <a:avLst/>
          </a:prstGeom>
          <a:noFill/>
        </p:spPr>
        <p:txBody>
          <a:bodyPr/>
          <a:lstStyle>
            <a:lvl1pPr>
              <a:spcBef>
                <a:spcPts val="1200"/>
              </a:spcBef>
              <a:buClr>
                <a:schemeClr val="tx1"/>
              </a:buClr>
              <a:defRPr sz="2800">
                <a:solidFill>
                  <a:schemeClr val="accent6"/>
                </a:solidFill>
              </a:defRPr>
            </a:lvl1pPr>
            <a:lvl2pPr>
              <a:spcBef>
                <a:spcPts val="1200"/>
              </a:spcBef>
              <a:buClr>
                <a:schemeClr val="tx1"/>
              </a:buClr>
              <a:defRPr sz="2400">
                <a:solidFill>
                  <a:schemeClr val="accent6"/>
                </a:solidFill>
              </a:defRPr>
            </a:lvl2pPr>
            <a:lvl3pPr>
              <a:spcBef>
                <a:spcPts val="1200"/>
              </a:spcBef>
              <a:buClr>
                <a:schemeClr val="tx1"/>
              </a:buClr>
              <a:defRPr sz="2000">
                <a:solidFill>
                  <a:schemeClr val="accent6"/>
                </a:solidFill>
              </a:defRPr>
            </a:lvl3pPr>
            <a:lvl4pPr>
              <a:spcBef>
                <a:spcPts val="1200"/>
              </a:spcBef>
              <a:buClr>
                <a:schemeClr val="tx1"/>
              </a:buClr>
              <a:defRPr>
                <a:solidFill>
                  <a:schemeClr val="accent6"/>
                </a:solidFill>
              </a:defRPr>
            </a:lvl4pPr>
            <a:lvl5pPr>
              <a:spcBef>
                <a:spcPts val="1200"/>
              </a:spcBef>
              <a:buClr>
                <a:schemeClr val="tx1"/>
              </a:buCl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bwMode="auto">
          <a:xfrm>
            <a:off x="0" y="5829302"/>
            <a:ext cx="3752853" cy="10286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64" charset="-128"/>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6019800"/>
            <a:ext cx="1447800" cy="597218"/>
          </a:xfrm>
          <a:prstGeom prst="rect">
            <a:avLst/>
          </a:prstGeom>
        </p:spPr>
      </p:pic>
    </p:spTree>
    <p:custDataLst>
      <p:tags r:id="rId1"/>
    </p:custDataLst>
    <p:extLst>
      <p:ext uri="{BB962C8B-B14F-4D97-AF65-F5344CB8AC3E}">
        <p14:creationId xmlns:p14="http://schemas.microsoft.com/office/powerpoint/2010/main" val="2209033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GeneralMPI-PPT_v1-1.jpg"/>
          <p:cNvPicPr>
            <a:picLocks noChangeAspect="1"/>
          </p:cNvPicPr>
          <p:nvPr userDrawn="1"/>
        </p:nvPicPr>
        <p:blipFill rotWithShape="1">
          <a:blip r:embed="rId5" cstate="print">
            <a:extLst>
              <a:ext uri="{28A0092B-C50C-407E-A947-70E740481C1C}">
                <a14:useLocalDpi xmlns:a14="http://schemas.microsoft.com/office/drawing/2010/main" val="0"/>
              </a:ext>
            </a:extLst>
          </a:blip>
          <a:srcRect b="77222"/>
          <a:stretch/>
        </p:blipFill>
        <p:spPr>
          <a:xfrm>
            <a:off x="0" y="2"/>
            <a:ext cx="9144000" cy="1562100"/>
          </a:xfrm>
          <a:prstGeom prst="rect">
            <a:avLst/>
          </a:prstGeom>
        </p:spPr>
      </p:pic>
    </p:spTree>
    <p:custDataLst>
      <p:tags r:id="rId4"/>
    </p:custDataLst>
    <p:extLst>
      <p:ext uri="{BB962C8B-B14F-4D97-AF65-F5344CB8AC3E}">
        <p14:creationId xmlns:p14="http://schemas.microsoft.com/office/powerpoint/2010/main" val="233742427"/>
      </p:ext>
    </p:extLst>
  </p:cSld>
  <p:clrMap bg1="lt1" tx1="dk1" bg2="lt2" tx2="dk2" accent1="accent1" accent2="accent2" accent3="accent3" accent4="accent4" accent5="accent5" accent6="accent6" hlink="hlink" folHlink="folHlink"/>
  <p:sldLayoutIdLst>
    <p:sldLayoutId id="2147483663" r:id="rId1"/>
    <p:sldLayoutId id="2147483661" r:id="rId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64" charset="-128"/>
        </a:defRPr>
      </a:lvl2pPr>
      <a:lvl3pPr algn="ctr" rtl="0" fontAlgn="base">
        <a:spcBef>
          <a:spcPct val="0"/>
        </a:spcBef>
        <a:spcAft>
          <a:spcPct val="0"/>
        </a:spcAft>
        <a:defRPr sz="4400">
          <a:solidFill>
            <a:schemeClr val="tx2"/>
          </a:solidFill>
          <a:latin typeface="Arial" charset="0"/>
          <a:ea typeface="ＭＳ Ｐゴシック" pitchFamily="-64" charset="-128"/>
        </a:defRPr>
      </a:lvl3pPr>
      <a:lvl4pPr algn="ctr" rtl="0" fontAlgn="base">
        <a:spcBef>
          <a:spcPct val="0"/>
        </a:spcBef>
        <a:spcAft>
          <a:spcPct val="0"/>
        </a:spcAft>
        <a:defRPr sz="4400">
          <a:solidFill>
            <a:schemeClr val="tx2"/>
          </a:solidFill>
          <a:latin typeface="Arial" charset="0"/>
          <a:ea typeface="ＭＳ Ｐゴシック" pitchFamily="-64" charset="-128"/>
        </a:defRPr>
      </a:lvl4pPr>
      <a:lvl5pPr algn="ctr" rtl="0" fontAlgn="base">
        <a:spcBef>
          <a:spcPct val="0"/>
        </a:spcBef>
        <a:spcAft>
          <a:spcPct val="0"/>
        </a:spcAft>
        <a:defRPr sz="4400">
          <a:solidFill>
            <a:schemeClr val="tx2"/>
          </a:solidFill>
          <a:latin typeface="Arial" charset="0"/>
          <a:ea typeface="ＭＳ Ｐゴシック" pitchFamily="-64" charset="-128"/>
        </a:defRPr>
      </a:lvl5pPr>
      <a:lvl6pPr marL="457200" algn="ctr" rtl="0" fontAlgn="base">
        <a:spcBef>
          <a:spcPct val="0"/>
        </a:spcBef>
        <a:spcAft>
          <a:spcPct val="0"/>
        </a:spcAft>
        <a:defRPr sz="4400">
          <a:solidFill>
            <a:schemeClr val="tx2"/>
          </a:solidFill>
          <a:latin typeface="Arial" charset="0"/>
          <a:ea typeface="ＭＳ Ｐゴシック" pitchFamily="-64" charset="-128"/>
        </a:defRPr>
      </a:lvl6pPr>
      <a:lvl7pPr marL="914400" algn="ctr" rtl="0" fontAlgn="base">
        <a:spcBef>
          <a:spcPct val="0"/>
        </a:spcBef>
        <a:spcAft>
          <a:spcPct val="0"/>
        </a:spcAft>
        <a:defRPr sz="4400">
          <a:solidFill>
            <a:schemeClr val="tx2"/>
          </a:solidFill>
          <a:latin typeface="Arial" charset="0"/>
          <a:ea typeface="ＭＳ Ｐゴシック" pitchFamily="-64" charset="-128"/>
        </a:defRPr>
      </a:lvl7pPr>
      <a:lvl8pPr marL="1371600" algn="ctr" rtl="0" fontAlgn="base">
        <a:spcBef>
          <a:spcPct val="0"/>
        </a:spcBef>
        <a:spcAft>
          <a:spcPct val="0"/>
        </a:spcAft>
        <a:defRPr sz="4400">
          <a:solidFill>
            <a:schemeClr val="tx2"/>
          </a:solidFill>
          <a:latin typeface="Arial" charset="0"/>
          <a:ea typeface="ＭＳ Ｐゴシック" pitchFamily="-64" charset="-128"/>
        </a:defRPr>
      </a:lvl8pPr>
      <a:lvl9pPr marL="1828800" algn="ctr" rtl="0" fontAlgn="base">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youtu.be/aHoCDQwFUY4"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eralMPI-PPT_v1-1.jpg"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ctrTitle"/>
          </p:nvPr>
        </p:nvSpPr>
        <p:spPr>
          <a:xfrm>
            <a:off x="304800" y="1828800"/>
            <a:ext cx="8382000" cy="2133600"/>
          </a:xfrm>
          <a:prstGeom prst="rect">
            <a:avLst/>
          </a:prstGeom>
        </p:spPr>
        <p:txBody>
          <a:bodyPr/>
          <a:lstStyle/>
          <a:p>
            <a:pPr algn="ctr"/>
            <a:r>
              <a:rPr lang="en-US" dirty="0" smtClean="0">
                <a:solidFill>
                  <a:schemeClr val="accent2">
                    <a:lumMod val="75000"/>
                  </a:schemeClr>
                </a:solidFill>
              </a:rPr>
              <a:t>Strategic Meetings Management:</a:t>
            </a:r>
            <a:br>
              <a:rPr lang="en-US" dirty="0" smtClean="0">
                <a:solidFill>
                  <a:schemeClr val="accent2">
                    <a:lumMod val="75000"/>
                  </a:schemeClr>
                </a:solidFill>
              </a:rPr>
            </a:br>
            <a:r>
              <a:rPr lang="en-US" dirty="0" smtClean="0">
                <a:solidFill>
                  <a:schemeClr val="accent1"/>
                </a:solidFill>
              </a:rPr>
              <a:t>Adding Value to the Participant Experience</a:t>
            </a:r>
            <a:r>
              <a:rPr lang="en-US" dirty="0" smtClean="0"/>
              <a:t/>
            </a:r>
            <a:br>
              <a:rPr lang="en-US" dirty="0" smtClean="0"/>
            </a:br>
            <a:endParaRPr lang="en-US" dirty="0"/>
          </a:p>
        </p:txBody>
      </p:sp>
      <p:sp>
        <p:nvSpPr>
          <p:cNvPr id="7" name="Subtitle 6"/>
          <p:cNvSpPr>
            <a:spLocks noGrp="1"/>
          </p:cNvSpPr>
          <p:nvPr>
            <p:ph type="subTitle" idx="4294967295"/>
          </p:nvPr>
        </p:nvSpPr>
        <p:spPr>
          <a:xfrm>
            <a:off x="304800" y="3726695"/>
            <a:ext cx="8382000" cy="2445505"/>
          </a:xfrm>
          <a:prstGeom prst="rect">
            <a:avLst/>
          </a:prstGeom>
        </p:spPr>
        <p:txBody>
          <a:bodyPr/>
          <a:lstStyle/>
          <a:p>
            <a:pPr marL="0" indent="0" algn="ctr">
              <a:buNone/>
            </a:pPr>
            <a:r>
              <a:rPr lang="en-US" sz="2800" dirty="0" smtClean="0"/>
              <a:t>Presented By:</a:t>
            </a:r>
          </a:p>
          <a:p>
            <a:pPr marL="0" indent="0" algn="ctr">
              <a:buNone/>
            </a:pPr>
            <a:r>
              <a:rPr lang="en-US" sz="2800" dirty="0" smtClean="0">
                <a:solidFill>
                  <a:schemeClr val="tx2"/>
                </a:solidFill>
              </a:rPr>
              <a:t>Name</a:t>
            </a:r>
          </a:p>
          <a:p>
            <a:pPr marL="0" indent="0" algn="ctr">
              <a:buNone/>
            </a:pPr>
            <a:r>
              <a:rPr lang="en-US" sz="2800" dirty="0" smtClean="0">
                <a:solidFill>
                  <a:schemeClr val="tx2"/>
                </a:solidFill>
              </a:rPr>
              <a:t>Title</a:t>
            </a:r>
          </a:p>
          <a:p>
            <a:pPr marL="0" indent="0" algn="ctr">
              <a:buNone/>
            </a:pPr>
            <a:r>
              <a:rPr lang="en-US" sz="2800" dirty="0" smtClean="0">
                <a:solidFill>
                  <a:schemeClr val="tx2"/>
                </a:solidFill>
              </a:rPr>
              <a:t>Organization</a:t>
            </a:r>
            <a:endParaRPr lang="en-US" sz="2800" dirty="0">
              <a:solidFill>
                <a:schemeClr val="tx2"/>
              </a:solidFill>
            </a:endParaRPr>
          </a:p>
        </p:txBody>
      </p:sp>
      <p:pic>
        <p:nvPicPr>
          <p:cNvPr id="5" name="Picture 4" descr="GeneralMPI-PPT_v1-1.jpg"/>
          <p:cNvPicPr>
            <a:picLocks noChangeAspect="1"/>
          </p:cNvPicPr>
          <p:nvPr/>
        </p:nvPicPr>
        <p:blipFill rotWithShape="1">
          <a:blip r:embed="rId4" cstate="print">
            <a:extLst>
              <a:ext uri="{28A0092B-C50C-407E-A947-70E740481C1C}">
                <a14:useLocalDpi xmlns:a14="http://schemas.microsoft.com/office/drawing/2010/main" val="0"/>
              </a:ext>
            </a:extLst>
          </a:blip>
          <a:srcRect b="77222"/>
          <a:stretch/>
        </p:blipFill>
        <p:spPr>
          <a:xfrm>
            <a:off x="0" y="2"/>
            <a:ext cx="9144000" cy="1562100"/>
          </a:xfrm>
          <a:prstGeom prst="rect">
            <a:avLst/>
          </a:prstGeom>
        </p:spPr>
      </p:pic>
    </p:spTree>
    <p:custDataLst>
      <p:tags r:id="rId1"/>
    </p:custDataLst>
    <p:extLst>
      <p:ext uri="{BB962C8B-B14F-4D97-AF65-F5344CB8AC3E}">
        <p14:creationId xmlns:p14="http://schemas.microsoft.com/office/powerpoint/2010/main" val="3871230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Objectives</a:t>
            </a:r>
            <a:endParaRPr lang="en-US" dirty="0"/>
          </a:p>
        </p:txBody>
      </p:sp>
      <p:sp>
        <p:nvSpPr>
          <p:cNvPr id="4" name="Action Button: Movie 3">
            <a:hlinkClick r:id="rId3" highlightClick="1"/>
          </p:cNvPr>
          <p:cNvSpPr/>
          <p:nvPr/>
        </p:nvSpPr>
        <p:spPr bwMode="auto">
          <a:xfrm>
            <a:off x="457200" y="990603"/>
            <a:ext cx="8229600" cy="4648197"/>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11108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Objectives</a:t>
            </a:r>
            <a:endParaRPr lang="en-US" dirty="0"/>
          </a:p>
        </p:txBody>
      </p:sp>
      <p:sp>
        <p:nvSpPr>
          <p:cNvPr id="3" name="Content Placeholder 2"/>
          <p:cNvSpPr>
            <a:spLocks noGrp="1"/>
          </p:cNvSpPr>
          <p:nvPr>
            <p:ph idx="1"/>
          </p:nvPr>
        </p:nvSpPr>
        <p:spPr/>
        <p:txBody>
          <a:bodyPr/>
          <a:lstStyle/>
          <a:p>
            <a:r>
              <a:rPr lang="en-US" dirty="0" smtClean="0"/>
              <a:t>Align meetings to Strategic Objectives</a:t>
            </a:r>
          </a:p>
          <a:p>
            <a:r>
              <a:rPr lang="en-US" dirty="0" smtClean="0"/>
              <a:t>Design meeting with objectives in mind</a:t>
            </a:r>
          </a:p>
          <a:p>
            <a:r>
              <a:rPr lang="en-US" dirty="0" smtClean="0"/>
              <a:t>Ensure purpose is clear to participants</a:t>
            </a:r>
          </a:p>
          <a:p>
            <a:r>
              <a:rPr lang="en-US" dirty="0" smtClean="0"/>
              <a:t>Set realistic expectations </a:t>
            </a:r>
          </a:p>
          <a:p>
            <a:r>
              <a:rPr lang="en-US" dirty="0" smtClean="0"/>
              <a:t>SMART objectives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505200"/>
            <a:ext cx="4605130" cy="1982764"/>
          </a:xfrm>
          <a:prstGeom prst="rect">
            <a:avLst/>
          </a:prstGeom>
        </p:spPr>
      </p:pic>
    </p:spTree>
    <p:extLst>
      <p:ext uri="{BB962C8B-B14F-4D97-AF65-F5344CB8AC3E}">
        <p14:creationId xmlns:p14="http://schemas.microsoft.com/office/powerpoint/2010/main" val="2088660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The Missing Link</a:t>
            </a:r>
            <a:endParaRPr lang="en-US" dirty="0"/>
          </a:p>
        </p:txBody>
      </p:sp>
      <p:sp>
        <p:nvSpPr>
          <p:cNvPr id="3" name="Content Placeholder 2"/>
          <p:cNvSpPr>
            <a:spLocks noGrp="1"/>
          </p:cNvSpPr>
          <p:nvPr>
            <p:ph idx="1"/>
          </p:nvPr>
        </p:nvSpPr>
        <p:spPr/>
        <p:txBody>
          <a:bodyPr/>
          <a:lstStyle/>
          <a:p>
            <a:r>
              <a:rPr lang="en-GB" dirty="0"/>
              <a:t>Think about three specific meetings at your organization—one small, one medium and one large.</a:t>
            </a:r>
          </a:p>
          <a:p>
            <a:r>
              <a:rPr lang="en-GB" dirty="0"/>
              <a:t>Who is responsible for making sure that each links to your organizational goals?</a:t>
            </a:r>
          </a:p>
          <a:p>
            <a:r>
              <a:rPr lang="en-GB" dirty="0"/>
              <a:t>If they don’t have an owner, who should it be?</a:t>
            </a:r>
          </a:p>
          <a:p>
            <a:r>
              <a:rPr lang="en-GB" dirty="0"/>
              <a:t>How would knowing the link between meeting and goals improve the attendee experience?</a:t>
            </a:r>
          </a:p>
          <a:p>
            <a:endParaRPr lang="en-US" dirty="0"/>
          </a:p>
        </p:txBody>
      </p:sp>
    </p:spTree>
    <p:extLst>
      <p:ext uri="{BB962C8B-B14F-4D97-AF65-F5344CB8AC3E}">
        <p14:creationId xmlns:p14="http://schemas.microsoft.com/office/powerpoint/2010/main" val="88233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Best Practices</a:t>
            </a:r>
            <a:endParaRPr lang="en-US" dirty="0"/>
          </a:p>
        </p:txBody>
      </p:sp>
      <p:sp>
        <p:nvSpPr>
          <p:cNvPr id="3" name="Content Placeholder 2"/>
          <p:cNvSpPr>
            <a:spLocks noGrp="1"/>
          </p:cNvSpPr>
          <p:nvPr>
            <p:ph idx="1"/>
          </p:nvPr>
        </p:nvSpPr>
        <p:spPr/>
        <p:txBody>
          <a:bodyPr/>
          <a:lstStyle/>
          <a:p>
            <a:pPr>
              <a:spcBef>
                <a:spcPts val="768"/>
              </a:spcBef>
              <a:defRPr/>
            </a:pPr>
            <a:r>
              <a:rPr lang="en-GB" dirty="0"/>
              <a:t>Build meeting content with business objectives in mind.</a:t>
            </a:r>
          </a:p>
          <a:p>
            <a:pPr>
              <a:spcBef>
                <a:spcPts val="768"/>
              </a:spcBef>
              <a:defRPr/>
            </a:pPr>
            <a:r>
              <a:rPr lang="en-GB" dirty="0"/>
              <a:t>Prioritize your events. </a:t>
            </a:r>
          </a:p>
          <a:p>
            <a:pPr>
              <a:spcBef>
                <a:spcPts val="768"/>
              </a:spcBef>
              <a:defRPr/>
            </a:pPr>
            <a:r>
              <a:rPr lang="en-GB" dirty="0"/>
              <a:t>Consider who attends and why.</a:t>
            </a:r>
          </a:p>
          <a:p>
            <a:endParaRPr lang="en-US" dirty="0"/>
          </a:p>
        </p:txBody>
      </p:sp>
    </p:spTree>
    <p:extLst>
      <p:ext uri="{BB962C8B-B14F-4D97-AF65-F5344CB8AC3E}">
        <p14:creationId xmlns:p14="http://schemas.microsoft.com/office/powerpoint/2010/main" val="170213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&amp; Reporting</a:t>
            </a:r>
            <a:endParaRPr lang="en-US" dirty="0"/>
          </a:p>
        </p:txBody>
      </p:sp>
      <p:sp>
        <p:nvSpPr>
          <p:cNvPr id="3" name="Content Placeholder 2"/>
          <p:cNvSpPr>
            <a:spLocks noGrp="1"/>
          </p:cNvSpPr>
          <p:nvPr>
            <p:ph idx="1"/>
          </p:nvPr>
        </p:nvSpPr>
        <p:spPr/>
        <p:txBody>
          <a:bodyPr/>
          <a:lstStyle/>
          <a:p>
            <a:r>
              <a:rPr lang="en-GB" dirty="0" smtClean="0"/>
              <a:t>Identify ROI</a:t>
            </a:r>
          </a:p>
          <a:p>
            <a:pPr lvl="1"/>
            <a:r>
              <a:rPr lang="en-GB" dirty="0" smtClean="0"/>
              <a:t>Internal Resources</a:t>
            </a:r>
          </a:p>
          <a:p>
            <a:pPr lvl="2"/>
            <a:r>
              <a:rPr lang="en-GB" dirty="0" smtClean="0"/>
              <a:t>Turnover Reports</a:t>
            </a:r>
          </a:p>
          <a:p>
            <a:pPr lvl="2"/>
            <a:r>
              <a:rPr lang="en-GB" dirty="0" smtClean="0"/>
              <a:t>Satisfaction Reports</a:t>
            </a:r>
          </a:p>
          <a:p>
            <a:pPr lvl="1"/>
            <a:r>
              <a:rPr lang="en-GB" dirty="0" smtClean="0"/>
              <a:t>External Resources</a:t>
            </a:r>
          </a:p>
          <a:p>
            <a:pPr lvl="2"/>
            <a:r>
              <a:rPr lang="en-GB" dirty="0" smtClean="0"/>
              <a:t>Surveys</a:t>
            </a:r>
          </a:p>
          <a:p>
            <a:pPr lvl="2"/>
            <a:r>
              <a:rPr lang="en-GB" dirty="0" smtClean="0"/>
              <a:t>Interviews</a:t>
            </a:r>
          </a:p>
          <a:p>
            <a:pPr lvl="2"/>
            <a:r>
              <a:rPr lang="en-GB" dirty="0" smtClean="0"/>
              <a:t>Focus Groups</a:t>
            </a:r>
          </a:p>
          <a:p>
            <a:r>
              <a:rPr lang="en-GB" dirty="0" smtClean="0"/>
              <a:t>Quantitative &amp; Qualitative</a:t>
            </a:r>
            <a:endParaRPr lang="en-GB" dirty="0"/>
          </a:p>
          <a:p>
            <a:endParaRPr lang="en-US" dirty="0"/>
          </a:p>
        </p:txBody>
      </p:sp>
      <p:pic>
        <p:nvPicPr>
          <p:cNvPr id="4" name="Picture 3"/>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000875" y="3657600"/>
            <a:ext cx="2143125" cy="2133600"/>
          </a:xfrm>
          <a:prstGeom prst="rect">
            <a:avLst/>
          </a:prstGeom>
        </p:spPr>
      </p:pic>
    </p:spTree>
    <p:extLst>
      <p:ext uri="{BB962C8B-B14F-4D97-AF65-F5344CB8AC3E}">
        <p14:creationId xmlns:p14="http://schemas.microsoft.com/office/powerpoint/2010/main" val="1787211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Your Measurements</a:t>
            </a:r>
            <a:endParaRPr lang="en-US" dirty="0"/>
          </a:p>
        </p:txBody>
      </p:sp>
      <p:sp>
        <p:nvSpPr>
          <p:cNvPr id="3" name="Content Placeholder 2"/>
          <p:cNvSpPr>
            <a:spLocks noGrp="1"/>
          </p:cNvSpPr>
          <p:nvPr>
            <p:ph idx="1"/>
          </p:nvPr>
        </p:nvSpPr>
        <p:spPr/>
        <p:txBody>
          <a:bodyPr/>
          <a:lstStyle/>
          <a:p>
            <a:r>
              <a:rPr lang="en-GB" dirty="0"/>
              <a:t>Write down what internal and external measurements you currently collect as an organization. </a:t>
            </a:r>
          </a:p>
          <a:p>
            <a:r>
              <a:rPr lang="en-GB" dirty="0"/>
              <a:t>Share your current </a:t>
            </a:r>
            <a:r>
              <a:rPr lang="en-GB" dirty="0" smtClean="0"/>
              <a:t>measurements. </a:t>
            </a:r>
            <a:r>
              <a:rPr lang="en-GB" dirty="0"/>
              <a:t>Come up with at least one new measurement you could use to enhance attendee experience.</a:t>
            </a:r>
          </a:p>
          <a:p>
            <a:endParaRPr lang="en-US" dirty="0"/>
          </a:p>
        </p:txBody>
      </p:sp>
    </p:spTree>
    <p:extLst>
      <p:ext uri="{BB962C8B-B14F-4D97-AF65-F5344CB8AC3E}">
        <p14:creationId xmlns:p14="http://schemas.microsoft.com/office/powerpoint/2010/main" val="50491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ROI</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524" y="1600201"/>
            <a:ext cx="3214876" cy="2438400"/>
          </a:xfrm>
          <a:prstGeom prst="rect">
            <a:avLst/>
          </a:prstGeom>
          <a:ln>
            <a:noFill/>
          </a:ln>
          <a:effectLst>
            <a:outerShdw blurRad="292100" dist="139700" dir="2700000" algn="tl" rotWithShape="0">
              <a:srgbClr val="333333">
                <a:alpha val="65000"/>
              </a:srgbClr>
            </a:outerShdw>
          </a:effectLst>
        </p:spPr>
      </p:pic>
      <p:sp>
        <p:nvSpPr>
          <p:cNvPr id="5" name="Content Placeholder 2"/>
          <p:cNvSpPr>
            <a:spLocks noGrp="1"/>
          </p:cNvSpPr>
          <p:nvPr>
            <p:ph idx="1"/>
          </p:nvPr>
        </p:nvSpPr>
        <p:spPr>
          <a:xfrm>
            <a:off x="457200" y="1143000"/>
            <a:ext cx="5029200" cy="4495800"/>
          </a:xfrm>
        </p:spPr>
        <p:txBody>
          <a:bodyPr/>
          <a:lstStyle/>
          <a:p>
            <a:r>
              <a:rPr lang="en-US" dirty="0" smtClean="0"/>
              <a:t>Emotions are what drive decisions</a:t>
            </a:r>
          </a:p>
          <a:p>
            <a:r>
              <a:rPr lang="en-US" dirty="0" smtClean="0"/>
              <a:t>Emotional ROI is a true measure of the attendee experience</a:t>
            </a:r>
          </a:p>
          <a:p>
            <a:pPr lvl="1"/>
            <a:r>
              <a:rPr lang="en-US" dirty="0" smtClean="0"/>
              <a:t>Satisfaction Surveys</a:t>
            </a:r>
          </a:p>
          <a:p>
            <a:pPr lvl="1"/>
            <a:r>
              <a:rPr lang="en-US" dirty="0" smtClean="0"/>
              <a:t>Repeat Registrations</a:t>
            </a:r>
          </a:p>
          <a:p>
            <a:pPr lvl="1"/>
            <a:r>
              <a:rPr lang="en-US" dirty="0" smtClean="0"/>
              <a:t>Social Media Participation</a:t>
            </a:r>
            <a:endParaRPr lang="en-US" dirty="0"/>
          </a:p>
        </p:txBody>
      </p:sp>
    </p:spTree>
    <p:extLst>
      <p:ext uri="{BB962C8B-B14F-4D97-AF65-F5344CB8AC3E}">
        <p14:creationId xmlns:p14="http://schemas.microsoft.com/office/powerpoint/2010/main" val="397120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Best Practices</a:t>
            </a:r>
            <a:endParaRPr lang="en-US" dirty="0"/>
          </a:p>
        </p:txBody>
      </p:sp>
      <p:sp>
        <p:nvSpPr>
          <p:cNvPr id="3" name="Content Placeholder 2"/>
          <p:cNvSpPr>
            <a:spLocks noGrp="1"/>
          </p:cNvSpPr>
          <p:nvPr>
            <p:ph idx="1"/>
          </p:nvPr>
        </p:nvSpPr>
        <p:spPr/>
        <p:txBody>
          <a:bodyPr/>
          <a:lstStyle/>
          <a:p>
            <a:r>
              <a:rPr lang="en-GB" dirty="0"/>
              <a:t>Collect data through internal and external resources.</a:t>
            </a:r>
          </a:p>
          <a:p>
            <a:r>
              <a:rPr lang="en-GB" dirty="0"/>
              <a:t>Consider quantitative data for a quick response.</a:t>
            </a:r>
          </a:p>
          <a:p>
            <a:r>
              <a:rPr lang="en-GB" dirty="0"/>
              <a:t>Collect qualitative data for in-depth analysis.</a:t>
            </a:r>
          </a:p>
          <a:p>
            <a:r>
              <a:rPr lang="en-GB" dirty="0"/>
              <a:t>Identify ways for improvement.</a:t>
            </a:r>
          </a:p>
          <a:p>
            <a:endParaRPr lang="en-US" dirty="0"/>
          </a:p>
        </p:txBody>
      </p:sp>
    </p:spTree>
    <p:extLst>
      <p:ext uri="{BB962C8B-B14F-4D97-AF65-F5344CB8AC3E}">
        <p14:creationId xmlns:p14="http://schemas.microsoft.com/office/powerpoint/2010/main" val="411441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idx="1"/>
          </p:nvPr>
        </p:nvSpPr>
        <p:spPr/>
        <p:txBody>
          <a:bodyPr/>
          <a:lstStyle/>
          <a:p>
            <a:r>
              <a:rPr lang="en-GB" dirty="0" smtClean="0"/>
              <a:t>Used for Communication</a:t>
            </a:r>
          </a:p>
          <a:p>
            <a:r>
              <a:rPr lang="en-US" dirty="0" smtClean="0"/>
              <a:t>Create Transparency</a:t>
            </a:r>
          </a:p>
          <a:p>
            <a:r>
              <a:rPr lang="en-US" dirty="0" smtClean="0"/>
              <a:t>Social Media</a:t>
            </a:r>
          </a:p>
          <a:p>
            <a:r>
              <a:rPr lang="en-US" dirty="0" smtClean="0"/>
              <a:t>Pre &amp; Post-Event</a:t>
            </a:r>
          </a:p>
          <a:p>
            <a:r>
              <a:rPr lang="en-US" dirty="0" smtClean="0"/>
              <a:t>Online Registration</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057400"/>
            <a:ext cx="4480560" cy="3211877"/>
          </a:xfrm>
          <a:prstGeom prst="rect">
            <a:avLst/>
          </a:prstGeom>
        </p:spPr>
      </p:pic>
    </p:spTree>
    <p:extLst>
      <p:ext uri="{BB962C8B-B14F-4D97-AF65-F5344CB8AC3E}">
        <p14:creationId xmlns:p14="http://schemas.microsoft.com/office/powerpoint/2010/main" val="209854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Tech Platforms</a:t>
            </a:r>
            <a:endParaRPr lang="en-US" dirty="0"/>
          </a:p>
        </p:txBody>
      </p:sp>
      <p:sp>
        <p:nvSpPr>
          <p:cNvPr id="3" name="Content Placeholder 2"/>
          <p:cNvSpPr>
            <a:spLocks noGrp="1"/>
          </p:cNvSpPr>
          <p:nvPr>
            <p:ph idx="1"/>
          </p:nvPr>
        </p:nvSpPr>
        <p:spPr/>
        <p:txBody>
          <a:bodyPr/>
          <a:lstStyle/>
          <a:p>
            <a:r>
              <a:rPr lang="en-US" dirty="0" smtClean="0"/>
              <a:t>What technology platforms are used at your organization?</a:t>
            </a:r>
          </a:p>
          <a:p>
            <a:r>
              <a:rPr lang="en-US" dirty="0" smtClean="0"/>
              <a:t>How can you direct technology to enhance the participant experience?</a:t>
            </a:r>
          </a:p>
          <a:p>
            <a:r>
              <a:rPr lang="en-US" dirty="0" smtClean="0"/>
              <a:t>Share these thoughts with your neighbors</a:t>
            </a:r>
            <a:endParaRPr lang="en-US" dirty="0"/>
          </a:p>
        </p:txBody>
      </p:sp>
    </p:spTree>
    <p:extLst>
      <p:ext uri="{BB962C8B-B14F-4D97-AF65-F5344CB8AC3E}">
        <p14:creationId xmlns:p14="http://schemas.microsoft.com/office/powerpoint/2010/main" val="3609972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Presenter Introduction</a:t>
            </a:r>
          </a:p>
          <a:p>
            <a:r>
              <a:rPr lang="en-US" dirty="0" smtClean="0"/>
              <a:t>Participants Introductions</a:t>
            </a:r>
          </a:p>
          <a:p>
            <a:r>
              <a:rPr lang="en-US" dirty="0" smtClean="0"/>
              <a:t>Ground Rules</a:t>
            </a:r>
          </a:p>
          <a:p>
            <a:pPr lvl="1"/>
            <a:r>
              <a:rPr lang="en-US" dirty="0" smtClean="0"/>
              <a:t>Be here now</a:t>
            </a:r>
          </a:p>
          <a:p>
            <a:pPr lvl="1"/>
            <a:r>
              <a:rPr lang="en-US" dirty="0" smtClean="0"/>
              <a:t>Respect all others</a:t>
            </a:r>
          </a:p>
          <a:p>
            <a:pPr lvl="1"/>
            <a:r>
              <a:rPr lang="en-US" dirty="0" smtClean="0"/>
              <a:t>Logistics</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0000" y1="10778" x2="10000" y2="10778"/>
                        <a14:foregroundMark x1="10000" y1="21557" x2="10000" y2="21557"/>
                        <a14:foregroundMark x1="22000" y1="28743" x2="22000" y2="28743"/>
                        <a14:foregroundMark x1="25200" y1="45509" x2="25200" y2="45509"/>
                        <a14:foregroundMark x1="25200" y1="45509" x2="25200" y2="45509"/>
                        <a14:foregroundMark x1="11600" y1="47904" x2="11600" y2="47904"/>
                        <a14:foregroundMark x1="8800" y1="49102" x2="8800" y2="49102"/>
                        <a14:foregroundMark x1="9200" y1="64072" x2="9200" y2="64072"/>
                        <a14:foregroundMark x1="6000" y1="71856" x2="6000" y2="71856"/>
                        <a14:foregroundMark x1="8400" y1="77844" x2="8400" y2="77844"/>
                        <a14:foregroundMark x1="10800" y1="81437" x2="10800" y2="81437"/>
                        <a14:foregroundMark x1="10400" y1="69461" x2="10400" y2="69461"/>
                        <a14:foregroundMark x1="8400" y1="35329" x2="8400" y2="35329"/>
                        <a14:foregroundMark x1="11200" y1="7186" x2="11200" y2="7186"/>
                        <a14:foregroundMark x1="10800" y1="3593" x2="10800" y2="3593"/>
                        <a14:foregroundMark x1="15200" y1="7186" x2="15200" y2="7186"/>
                        <a14:foregroundMark x1="20400" y1="7784" x2="20400" y2="7784"/>
                        <a14:foregroundMark x1="25600" y1="7784" x2="25600" y2="7784"/>
                        <a14:foregroundMark x1="33200" y1="7784" x2="33200" y2="7784"/>
                        <a14:foregroundMark x1="38800" y1="7784" x2="38800" y2="7784"/>
                        <a14:foregroundMark x1="48400" y1="7186" x2="48400" y2="7186"/>
                        <a14:foregroundMark x1="56000" y1="7784" x2="56000" y2="7784"/>
                        <a14:foregroundMark x1="63200" y1="8383" x2="63200" y2="8383"/>
                        <a14:foregroundMark x1="72400" y1="7784" x2="72400" y2="7784"/>
                        <a14:foregroundMark x1="80400" y1="7784" x2="80400" y2="7784"/>
                        <a14:foregroundMark x1="88000" y1="9581" x2="88000" y2="9581"/>
                        <a14:foregroundMark x1="91200" y1="16168" x2="91200" y2="16168"/>
                        <a14:foregroundMark x1="90800" y1="8982" x2="90800" y2="8982"/>
                        <a14:foregroundMark x1="91200" y1="10778" x2="91200" y2="10778"/>
                        <a14:foregroundMark x1="89200" y1="15569" x2="89200" y2="15569"/>
                        <a14:foregroundMark x1="90400" y1="25749" x2="90400" y2="25749"/>
                        <a14:foregroundMark x1="90400" y1="31737" x2="90400" y2="31737"/>
                        <a14:foregroundMark x1="90000" y1="41317" x2="90000" y2="41317"/>
                        <a14:foregroundMark x1="89600" y1="50299" x2="89600" y2="50299"/>
                        <a14:foregroundMark x1="89200" y1="72455" x2="89200" y2="72455"/>
                        <a14:foregroundMark x1="92000" y1="56287" x2="92000" y2="56287"/>
                        <a14:foregroundMark x1="91200" y1="61078" x2="91200" y2="61078"/>
                        <a14:foregroundMark x1="91200" y1="72455" x2="91200" y2="72455"/>
                        <a14:foregroundMark x1="88400" y1="87425" x2="88400" y2="87425"/>
                        <a14:foregroundMark x1="88400" y1="93413" x2="88400" y2="93413"/>
                        <a14:foregroundMark x1="91200" y1="89820" x2="91200" y2="89820"/>
                        <a14:foregroundMark x1="93200" y1="83234" x2="93200" y2="83234"/>
                        <a14:foregroundMark x1="84400" y1="93413" x2="84400" y2="93413"/>
                        <a14:foregroundMark x1="79200" y1="91617" x2="79200" y2="91617"/>
                        <a14:foregroundMark x1="74800" y1="91617" x2="74800" y2="91617"/>
                        <a14:foregroundMark x1="70800" y1="91018" x2="70800" y2="91018"/>
                        <a14:foregroundMark x1="67600" y1="91018" x2="67600" y2="91018"/>
                        <a14:foregroundMark x1="64000" y1="91018" x2="64000" y2="91018"/>
                        <a14:foregroundMark x1="60400" y1="91018" x2="60400" y2="91018"/>
                        <a14:foregroundMark x1="55200" y1="92216" x2="55200" y2="92216"/>
                        <a14:foregroundMark x1="51200" y1="91617" x2="51200" y2="91617"/>
                        <a14:foregroundMark x1="45600" y1="91617" x2="45600" y2="91617"/>
                        <a14:foregroundMark x1="40000" y1="91617" x2="40000" y2="91617"/>
                        <a14:foregroundMark x1="42800" y1="94012" x2="42800" y2="94012"/>
                        <a14:foregroundMark x1="37200" y1="93413" x2="37200" y2="93413"/>
                        <a14:foregroundMark x1="32400" y1="93413" x2="32400" y2="93413"/>
                        <a14:foregroundMark x1="28800" y1="92216" x2="28800" y2="92216"/>
                        <a14:foregroundMark x1="24000" y1="91617" x2="24000" y2="91617"/>
                        <a14:foregroundMark x1="20800" y1="91617" x2="20800" y2="91617"/>
                        <a14:foregroundMark x1="17600" y1="91617" x2="17600" y2="91617"/>
                        <a14:foregroundMark x1="13200" y1="91018" x2="13200" y2="91018"/>
                        <a14:foregroundMark x1="18400" y1="2395" x2="18400" y2="2395"/>
                        <a14:foregroundMark x1="24000" y1="2395" x2="24000" y2="2395"/>
                        <a14:foregroundMark x1="31200" y1="2395" x2="31200" y2="2395"/>
                        <a14:foregroundMark x1="36000" y1="2395" x2="36000" y2="2395"/>
                        <a14:foregroundMark x1="43600" y1="2395" x2="43600" y2="2395"/>
                        <a14:foregroundMark x1="39200" y1="2395" x2="39200" y2="2395"/>
                      </a14:backgroundRemoval>
                    </a14:imgEffect>
                  </a14:imgLayer>
                </a14:imgProps>
              </a:ext>
              <a:ext uri="{28A0092B-C50C-407E-A947-70E740481C1C}">
                <a14:useLocalDpi xmlns:a14="http://schemas.microsoft.com/office/drawing/2010/main" val="0"/>
              </a:ext>
            </a:extLst>
          </a:blip>
          <a:stretch>
            <a:fillRect/>
          </a:stretch>
        </p:blipFill>
        <p:spPr>
          <a:xfrm>
            <a:off x="5029200" y="2362200"/>
            <a:ext cx="3657600" cy="2443277"/>
          </a:xfrm>
          <a:prstGeom prst="rect">
            <a:avLst/>
          </a:prstGeom>
        </p:spPr>
      </p:pic>
    </p:spTree>
    <p:extLst>
      <p:ext uri="{BB962C8B-B14F-4D97-AF65-F5344CB8AC3E}">
        <p14:creationId xmlns:p14="http://schemas.microsoft.com/office/powerpoint/2010/main" val="1473615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Best Practices</a:t>
            </a:r>
            <a:endParaRPr lang="en-US" dirty="0"/>
          </a:p>
        </p:txBody>
      </p:sp>
      <p:sp>
        <p:nvSpPr>
          <p:cNvPr id="3" name="Content Placeholder 2"/>
          <p:cNvSpPr>
            <a:spLocks noGrp="1"/>
          </p:cNvSpPr>
          <p:nvPr>
            <p:ph idx="1"/>
          </p:nvPr>
        </p:nvSpPr>
        <p:spPr/>
        <p:txBody>
          <a:bodyPr/>
          <a:lstStyle/>
          <a:p>
            <a:r>
              <a:rPr lang="en-GB" dirty="0"/>
              <a:t>Use mobile apps for online content, onsite meeting management and data collection.</a:t>
            </a:r>
          </a:p>
          <a:p>
            <a:r>
              <a:rPr lang="en-GB" dirty="0"/>
              <a:t>Use online technology for timely feedback, rapid response and individual engagement.</a:t>
            </a:r>
          </a:p>
          <a:p>
            <a:r>
              <a:rPr lang="en-GB" dirty="0"/>
              <a:t>Trial technology to see what fits best for your organization.</a:t>
            </a:r>
          </a:p>
          <a:p>
            <a:r>
              <a:rPr lang="en-GB" dirty="0"/>
              <a:t>See technology as an enabler, but remember people are required to manage the process. </a:t>
            </a:r>
          </a:p>
          <a:p>
            <a:endParaRPr lang="en-US" dirty="0"/>
          </a:p>
        </p:txBody>
      </p:sp>
    </p:spTree>
    <p:extLst>
      <p:ext uri="{BB962C8B-B14F-4D97-AF65-F5344CB8AC3E}">
        <p14:creationId xmlns:p14="http://schemas.microsoft.com/office/powerpoint/2010/main" val="306375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a:t>Organization Objectives</a:t>
            </a:r>
          </a:p>
          <a:p>
            <a:r>
              <a:rPr lang="en-US" dirty="0"/>
              <a:t>Evaluation &amp; Reporting</a:t>
            </a:r>
          </a:p>
          <a:p>
            <a:r>
              <a:rPr lang="en-US" dirty="0"/>
              <a:t>Technology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927860"/>
            <a:ext cx="2926080" cy="292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46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Review &amp; Questions</a:t>
            </a:r>
            <a:endParaRPr lang="en-US" dirty="0"/>
          </a:p>
        </p:txBody>
      </p:sp>
      <p:sp>
        <p:nvSpPr>
          <p:cNvPr id="3" name="Content Placeholder 2"/>
          <p:cNvSpPr>
            <a:spLocks noGrp="1"/>
          </p:cNvSpPr>
          <p:nvPr>
            <p:ph idx="1"/>
          </p:nvPr>
        </p:nvSpPr>
        <p:spPr/>
        <p:txBody>
          <a:bodyPr/>
          <a:lstStyle/>
          <a:p>
            <a:r>
              <a:rPr lang="en-US" dirty="0" smtClean="0"/>
              <a:t>Review</a:t>
            </a:r>
          </a:p>
          <a:p>
            <a:pPr lvl="1"/>
            <a:r>
              <a:rPr lang="en-US" dirty="0"/>
              <a:t>Understand the value of SMM and its relationship with participant experience. </a:t>
            </a:r>
          </a:p>
          <a:p>
            <a:pPr lvl="1"/>
            <a:r>
              <a:rPr lang="en-US" dirty="0"/>
              <a:t>Identify three ways you can enhance the attendee experience through SMM.</a:t>
            </a:r>
          </a:p>
          <a:p>
            <a:pPr lvl="1"/>
            <a:r>
              <a:rPr lang="en-US" dirty="0"/>
              <a:t>Recognize ways you can implement these methods at your organization.</a:t>
            </a:r>
          </a:p>
          <a:p>
            <a:r>
              <a:rPr lang="en-US" dirty="0" smtClean="0"/>
              <a:t>What questions do you have?</a:t>
            </a:r>
          </a:p>
          <a:p>
            <a:r>
              <a:rPr lang="en-US" dirty="0" smtClean="0"/>
              <a:t>What is one way that you will apply what you have learned today?</a:t>
            </a:r>
            <a:endParaRPr lang="en-US" dirty="0"/>
          </a:p>
        </p:txBody>
      </p:sp>
    </p:spTree>
    <p:extLst>
      <p:ext uri="{BB962C8B-B14F-4D97-AF65-F5344CB8AC3E}">
        <p14:creationId xmlns:p14="http://schemas.microsoft.com/office/powerpoint/2010/main" val="3784542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2"/>
            <a:ext cx="8229600" cy="3809998"/>
          </a:xfrm>
        </p:spPr>
        <p:txBody>
          <a:bodyPr/>
          <a:lstStyle/>
          <a:p>
            <a:pPr algn="ctr"/>
            <a:r>
              <a:rPr lang="en-US" sz="11500" dirty="0" smtClean="0"/>
              <a:t>Thank</a:t>
            </a:r>
            <a:br>
              <a:rPr lang="en-US" sz="11500" dirty="0" smtClean="0"/>
            </a:br>
            <a:r>
              <a:rPr lang="en-US" sz="11500" dirty="0" smtClean="0"/>
              <a:t> You!</a:t>
            </a:r>
            <a:endParaRPr lang="en-US" sz="11500" dirty="0"/>
          </a:p>
        </p:txBody>
      </p:sp>
      <p:pic>
        <p:nvPicPr>
          <p:cNvPr id="4" name="Picture 3" descr="GeneralMPI-PPT_v1-1.jpg"/>
          <p:cNvPicPr>
            <a:picLocks noChangeAspect="1"/>
          </p:cNvPicPr>
          <p:nvPr/>
        </p:nvPicPr>
        <p:blipFill rotWithShape="1">
          <a:blip r:embed="rId3" cstate="print">
            <a:extLst>
              <a:ext uri="{28A0092B-C50C-407E-A947-70E740481C1C}">
                <a14:useLocalDpi xmlns:a14="http://schemas.microsoft.com/office/drawing/2010/main" val="0"/>
              </a:ext>
            </a:extLst>
          </a:blip>
          <a:srcRect b="77222"/>
          <a:stretch/>
        </p:blipFill>
        <p:spPr>
          <a:xfrm>
            <a:off x="0" y="2"/>
            <a:ext cx="9144000" cy="1562100"/>
          </a:xfrm>
          <a:prstGeom prst="rect">
            <a:avLst/>
          </a:prstGeom>
        </p:spPr>
      </p:pic>
    </p:spTree>
    <p:extLst>
      <p:ext uri="{BB962C8B-B14F-4D97-AF65-F5344CB8AC3E}">
        <p14:creationId xmlns:p14="http://schemas.microsoft.com/office/powerpoint/2010/main" val="390307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Upon completion of this session, you will be able to:</a:t>
            </a:r>
          </a:p>
          <a:p>
            <a:pPr lvl="1"/>
            <a:r>
              <a:rPr lang="en-US" dirty="0" smtClean="0"/>
              <a:t>Understand </a:t>
            </a:r>
            <a:r>
              <a:rPr lang="en-US" dirty="0"/>
              <a:t>the value of SMM and its relationship with participant experience. </a:t>
            </a:r>
          </a:p>
          <a:p>
            <a:pPr lvl="1"/>
            <a:r>
              <a:rPr lang="en-US" dirty="0" smtClean="0"/>
              <a:t>Identify </a:t>
            </a:r>
            <a:r>
              <a:rPr lang="en-US" dirty="0"/>
              <a:t>three ways you can enhance the attendee experience through SMM.</a:t>
            </a:r>
          </a:p>
          <a:p>
            <a:pPr lvl="1"/>
            <a:r>
              <a:rPr lang="en-US" dirty="0" smtClean="0"/>
              <a:t>Recognize ways </a:t>
            </a:r>
            <a:r>
              <a:rPr lang="en-US" dirty="0"/>
              <a:t>you can implement these methods at your organization.</a:t>
            </a:r>
          </a:p>
          <a:p>
            <a:pPr lvl="1"/>
            <a:endParaRPr lang="en-US" dirty="0" smtClean="0"/>
          </a:p>
        </p:txBody>
      </p:sp>
    </p:spTree>
    <p:extLst>
      <p:ext uri="{BB962C8B-B14F-4D97-AF65-F5344CB8AC3E}">
        <p14:creationId xmlns:p14="http://schemas.microsoft.com/office/powerpoint/2010/main" val="156445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143000"/>
            <a:ext cx="7391400" cy="4495800"/>
          </a:xfrm>
        </p:spPr>
        <p:txBody>
          <a:bodyPr/>
          <a:lstStyle/>
          <a:p>
            <a:pPr marL="0" indent="0" algn="ctr">
              <a:buNone/>
            </a:pPr>
            <a:r>
              <a:rPr lang="en-US" i="1" dirty="0" smtClean="0"/>
              <a:t>A </a:t>
            </a:r>
            <a:r>
              <a:rPr lang="en-US" i="1" dirty="0" smtClean="0">
                <a:solidFill>
                  <a:schemeClr val="tx1"/>
                </a:solidFill>
              </a:rPr>
              <a:t>disciplined approach </a:t>
            </a:r>
            <a:r>
              <a:rPr lang="en-US" i="1" dirty="0" smtClean="0"/>
              <a:t>to </a:t>
            </a:r>
          </a:p>
          <a:p>
            <a:pPr marL="0" indent="0" algn="ctr">
              <a:buNone/>
            </a:pPr>
            <a:r>
              <a:rPr lang="en-US" i="1" dirty="0" smtClean="0"/>
              <a:t>managing </a:t>
            </a:r>
            <a:r>
              <a:rPr lang="en-US" i="1" dirty="0" smtClean="0">
                <a:solidFill>
                  <a:schemeClr val="tx1"/>
                </a:solidFill>
              </a:rPr>
              <a:t>enterprise-wide meetings, </a:t>
            </a:r>
          </a:p>
          <a:p>
            <a:pPr marL="0" indent="0" algn="ctr">
              <a:buNone/>
            </a:pPr>
            <a:r>
              <a:rPr lang="en-US" i="1" dirty="0" smtClean="0">
                <a:solidFill>
                  <a:schemeClr val="tx1"/>
                </a:solidFill>
              </a:rPr>
              <a:t>processes and data </a:t>
            </a:r>
            <a:r>
              <a:rPr lang="en-US" i="1" dirty="0" smtClean="0"/>
              <a:t>in order to </a:t>
            </a:r>
          </a:p>
          <a:p>
            <a:pPr marL="0" indent="0" algn="ctr">
              <a:buNone/>
            </a:pPr>
            <a:r>
              <a:rPr lang="en-US" i="1" dirty="0" smtClean="0"/>
              <a:t>achieve </a:t>
            </a:r>
            <a:r>
              <a:rPr lang="en-US" i="1" dirty="0" smtClean="0">
                <a:solidFill>
                  <a:schemeClr val="tx1"/>
                </a:solidFill>
              </a:rPr>
              <a:t>measurable business objectives </a:t>
            </a:r>
            <a:r>
              <a:rPr lang="en-US" i="1" dirty="0" smtClean="0"/>
              <a:t>that</a:t>
            </a:r>
          </a:p>
          <a:p>
            <a:pPr marL="0" indent="0" algn="ctr">
              <a:buNone/>
            </a:pPr>
            <a:r>
              <a:rPr lang="en-US" i="1" dirty="0" smtClean="0"/>
              <a:t> align with the </a:t>
            </a:r>
            <a:r>
              <a:rPr lang="en-US" i="1" dirty="0" smtClean="0">
                <a:solidFill>
                  <a:schemeClr val="tx1"/>
                </a:solidFill>
              </a:rPr>
              <a:t>organization’s vision </a:t>
            </a:r>
            <a:r>
              <a:rPr lang="en-US" i="1" dirty="0" smtClean="0"/>
              <a:t>and </a:t>
            </a:r>
          </a:p>
          <a:p>
            <a:pPr marL="0" indent="0" algn="ctr">
              <a:buNone/>
            </a:pPr>
            <a:r>
              <a:rPr lang="en-US" i="1" dirty="0" smtClean="0"/>
              <a:t>deliver </a:t>
            </a:r>
            <a:r>
              <a:rPr lang="en-US" i="1" dirty="0" smtClean="0">
                <a:solidFill>
                  <a:schemeClr val="tx1"/>
                </a:solidFill>
              </a:rPr>
              <a:t>value</a:t>
            </a:r>
            <a:r>
              <a:rPr lang="en-US" i="1" dirty="0" smtClean="0"/>
              <a:t> in the form of </a:t>
            </a:r>
          </a:p>
          <a:p>
            <a:pPr marL="0" indent="0" algn="ctr">
              <a:buNone/>
            </a:pPr>
            <a:r>
              <a:rPr lang="en-US" i="1" dirty="0" smtClean="0"/>
              <a:t>quantitative </a:t>
            </a:r>
            <a:r>
              <a:rPr lang="en-US" i="1" dirty="0" smtClean="0">
                <a:solidFill>
                  <a:schemeClr val="tx1"/>
                </a:solidFill>
              </a:rPr>
              <a:t>savings, risk mitigation </a:t>
            </a:r>
          </a:p>
          <a:p>
            <a:pPr marL="0" indent="0" algn="ctr">
              <a:buNone/>
            </a:pPr>
            <a:r>
              <a:rPr lang="en-US" i="1" dirty="0" smtClean="0">
                <a:solidFill>
                  <a:schemeClr val="tx1"/>
                </a:solidFill>
              </a:rPr>
              <a:t>and service quality.</a:t>
            </a:r>
            <a:endParaRPr lang="en-US" i="1" dirty="0">
              <a:solidFill>
                <a:schemeClr val="tx1"/>
              </a:solidFill>
            </a:endParaRPr>
          </a:p>
        </p:txBody>
      </p:sp>
      <p:sp>
        <p:nvSpPr>
          <p:cNvPr id="6" name="Title 1"/>
          <p:cNvSpPr>
            <a:spLocks noGrp="1"/>
          </p:cNvSpPr>
          <p:nvPr>
            <p:ph type="title"/>
          </p:nvPr>
        </p:nvSpPr>
        <p:spPr>
          <a:xfrm>
            <a:off x="457200" y="304802"/>
            <a:ext cx="8229600" cy="685801"/>
          </a:xfrm>
        </p:spPr>
        <p:txBody>
          <a:bodyPr/>
          <a:lstStyle/>
          <a:p>
            <a:r>
              <a:rPr lang="en-US" dirty="0" smtClean="0"/>
              <a:t>Strategic Meetings Management</a:t>
            </a:r>
            <a:endParaRPr lang="en-US" dirty="0"/>
          </a:p>
        </p:txBody>
      </p:sp>
    </p:spTree>
    <p:extLst>
      <p:ext uri="{BB962C8B-B14F-4D97-AF65-F5344CB8AC3E}">
        <p14:creationId xmlns:p14="http://schemas.microsoft.com/office/powerpoint/2010/main" val="350497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SMM Benefits</a:t>
            </a:r>
            <a:endParaRPr lang="en-US" dirty="0"/>
          </a:p>
        </p:txBody>
      </p:sp>
      <p:pic>
        <p:nvPicPr>
          <p:cNvPr id="4" name="Picture 1" descr="iStock_000010012145Small-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8836" y="1143000"/>
            <a:ext cx="774632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22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SMM Drivers</a:t>
            </a:r>
            <a:endParaRPr lang="en-US" dirty="0"/>
          </a:p>
        </p:txBody>
      </p:sp>
      <p:pic>
        <p:nvPicPr>
          <p:cNvPr id="4"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588" y="1295400"/>
            <a:ext cx="296227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3090863" y="1295400"/>
            <a:ext cx="651033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Verdana" pitchFamily="34"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buFontTx/>
              <a:buNone/>
            </a:pPr>
            <a:r>
              <a:rPr lang="en-US" altLang="en-US" sz="1800" b="1" u="sng" dirty="0" smtClean="0"/>
              <a:t>82% </a:t>
            </a:r>
            <a:r>
              <a:rPr lang="en-US" altLang="en-US" sz="1800" b="1" u="sng" dirty="0"/>
              <a:t>Savings/cost avoidance</a:t>
            </a:r>
            <a:endParaRPr lang="en-GB" altLang="en-US" sz="1800" b="1" u="sng" dirty="0"/>
          </a:p>
          <a:p>
            <a:pPr eaLnBrk="1" hangingPunct="1">
              <a:buFontTx/>
              <a:buNone/>
            </a:pPr>
            <a:r>
              <a:rPr lang="en-US" altLang="en-US" sz="1800" dirty="0" smtClean="0"/>
              <a:t>60% </a:t>
            </a:r>
            <a:r>
              <a:rPr lang="en-US" altLang="en-US" sz="1800" dirty="0"/>
              <a:t>Communication across the organization</a:t>
            </a:r>
            <a:endParaRPr lang="en-GB" altLang="en-US" sz="1800" dirty="0"/>
          </a:p>
          <a:p>
            <a:pPr eaLnBrk="1" hangingPunct="1">
              <a:buFontTx/>
              <a:buNone/>
            </a:pPr>
            <a:r>
              <a:rPr lang="en-US" altLang="en-US" sz="1800" dirty="0" smtClean="0"/>
              <a:t>56% </a:t>
            </a:r>
            <a:r>
              <a:rPr lang="en-US" altLang="en-US" sz="1800" dirty="0"/>
              <a:t>Visibility/transparency</a:t>
            </a:r>
            <a:endParaRPr lang="en-GB" altLang="en-US" sz="1800" dirty="0"/>
          </a:p>
          <a:p>
            <a:pPr eaLnBrk="1" hangingPunct="1">
              <a:buFontTx/>
              <a:buNone/>
            </a:pPr>
            <a:r>
              <a:rPr lang="en-US" altLang="en-US" sz="1800" b="1" u="sng" dirty="0" smtClean="0"/>
              <a:t>56% </a:t>
            </a:r>
            <a:r>
              <a:rPr lang="en-US" altLang="en-US" sz="1800" b="1" u="sng" dirty="0"/>
              <a:t>Improve value of meetings management</a:t>
            </a:r>
            <a:endParaRPr lang="en-GB" altLang="en-US" sz="1800" b="1" u="sng" dirty="0"/>
          </a:p>
          <a:p>
            <a:pPr eaLnBrk="1" hangingPunct="1">
              <a:buFontTx/>
              <a:buNone/>
            </a:pPr>
            <a:r>
              <a:rPr lang="en-US" altLang="en-US" sz="1800" b="1" u="sng" dirty="0" smtClean="0"/>
              <a:t>55% </a:t>
            </a:r>
            <a:r>
              <a:rPr lang="en-US" altLang="en-US" sz="1800" b="1" u="sng" dirty="0"/>
              <a:t>Increase productivity</a:t>
            </a:r>
            <a:endParaRPr lang="en-GB" altLang="en-US" sz="1800" b="1" u="sng" dirty="0"/>
          </a:p>
          <a:p>
            <a:pPr eaLnBrk="1" hangingPunct="1">
              <a:buFontTx/>
              <a:buNone/>
            </a:pPr>
            <a:r>
              <a:rPr lang="en-US" altLang="en-US" sz="1800" dirty="0" smtClean="0"/>
              <a:t>48% </a:t>
            </a:r>
            <a:r>
              <a:rPr lang="en-US" altLang="en-US" sz="1800" dirty="0"/>
              <a:t>Need to simplify processes</a:t>
            </a:r>
            <a:endParaRPr lang="en-GB" altLang="en-US" sz="1800" dirty="0"/>
          </a:p>
          <a:p>
            <a:pPr eaLnBrk="1" hangingPunct="1">
              <a:buFontTx/>
              <a:buNone/>
            </a:pPr>
            <a:r>
              <a:rPr lang="en-US" altLang="en-US" sz="1800" dirty="0" smtClean="0"/>
              <a:t>48% </a:t>
            </a:r>
            <a:r>
              <a:rPr lang="en-US" altLang="en-US" sz="1800" dirty="0"/>
              <a:t>Enhance participant experience</a:t>
            </a:r>
            <a:endParaRPr lang="en-GB" altLang="en-US" sz="1800" dirty="0"/>
          </a:p>
          <a:p>
            <a:pPr eaLnBrk="1" hangingPunct="1">
              <a:buFontTx/>
              <a:buNone/>
            </a:pPr>
            <a:r>
              <a:rPr lang="en-US" altLang="en-US" sz="1800" dirty="0" smtClean="0"/>
              <a:t>42% </a:t>
            </a:r>
            <a:r>
              <a:rPr lang="en-US" altLang="en-US" sz="1800" dirty="0"/>
              <a:t>Demonstrate ROI for meetings spend</a:t>
            </a:r>
            <a:endParaRPr lang="en-GB" altLang="en-US" sz="1800" dirty="0"/>
          </a:p>
          <a:p>
            <a:pPr eaLnBrk="1" hangingPunct="1">
              <a:buFontTx/>
              <a:buNone/>
            </a:pPr>
            <a:r>
              <a:rPr lang="en-US" altLang="en-US" sz="1800" dirty="0" smtClean="0"/>
              <a:t>39% </a:t>
            </a:r>
            <a:r>
              <a:rPr lang="en-US" altLang="en-US" sz="1800" dirty="0"/>
              <a:t>Risk management</a:t>
            </a:r>
            <a:endParaRPr lang="en-GB" altLang="en-US" sz="1800" dirty="0"/>
          </a:p>
          <a:p>
            <a:pPr eaLnBrk="1" hangingPunct="1">
              <a:buFontTx/>
              <a:buNone/>
            </a:pPr>
            <a:r>
              <a:rPr lang="en-US" altLang="en-US" sz="1800" dirty="0" smtClean="0"/>
              <a:t>38% </a:t>
            </a:r>
            <a:r>
              <a:rPr lang="en-US" altLang="en-US" sz="1800" dirty="0"/>
              <a:t>Demonstrate ROO for meetings spend</a:t>
            </a:r>
            <a:endParaRPr lang="en-GB" altLang="en-US" sz="1800" dirty="0"/>
          </a:p>
          <a:p>
            <a:pPr eaLnBrk="1" hangingPunct="1">
              <a:buFontTx/>
              <a:buNone/>
            </a:pPr>
            <a:r>
              <a:rPr lang="en-US" altLang="en-US" sz="1800" dirty="0" smtClean="0"/>
              <a:t>35% </a:t>
            </a:r>
            <a:r>
              <a:rPr lang="en-US" altLang="en-US" sz="1800" dirty="0"/>
              <a:t>Leadership buy-in</a:t>
            </a:r>
            <a:endParaRPr lang="en-GB" altLang="en-US" sz="1800" dirty="0"/>
          </a:p>
          <a:p>
            <a:pPr eaLnBrk="1" hangingPunct="1">
              <a:buFontTx/>
              <a:buNone/>
            </a:pPr>
            <a:r>
              <a:rPr lang="en-US" altLang="en-US" sz="1800" dirty="0" smtClean="0"/>
              <a:t>32% </a:t>
            </a:r>
            <a:r>
              <a:rPr lang="en-US" altLang="en-US" sz="1800" dirty="0"/>
              <a:t>Competitive advantage</a:t>
            </a:r>
            <a:endParaRPr lang="en-GB" altLang="en-US" sz="1800" dirty="0"/>
          </a:p>
          <a:p>
            <a:pPr eaLnBrk="1" hangingPunct="1">
              <a:buFontTx/>
              <a:buNone/>
            </a:pPr>
            <a:r>
              <a:rPr lang="en-US" altLang="en-US" sz="1800" dirty="0" smtClean="0"/>
              <a:t>30% </a:t>
            </a:r>
            <a:r>
              <a:rPr lang="en-US" altLang="en-US" sz="1800" dirty="0"/>
              <a:t>Demand for data</a:t>
            </a:r>
            <a:endParaRPr lang="en-GB" altLang="en-US" sz="1800" dirty="0"/>
          </a:p>
          <a:p>
            <a:pPr eaLnBrk="1" hangingPunct="1">
              <a:buFontTx/>
              <a:buNone/>
            </a:pPr>
            <a:endParaRPr lang="en-GB" altLang="en-US" sz="1800" dirty="0"/>
          </a:p>
        </p:txBody>
      </p:sp>
    </p:spTree>
    <p:extLst>
      <p:ext uri="{BB962C8B-B14F-4D97-AF65-F5344CB8AC3E}">
        <p14:creationId xmlns:p14="http://schemas.microsoft.com/office/powerpoint/2010/main" val="167171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SMM Mean to You?</a:t>
            </a:r>
            <a:endParaRPr lang="en-US" dirty="0"/>
          </a:p>
        </p:txBody>
      </p:sp>
      <p:sp>
        <p:nvSpPr>
          <p:cNvPr id="3" name="Content Placeholder 2"/>
          <p:cNvSpPr>
            <a:spLocks noGrp="1"/>
          </p:cNvSpPr>
          <p:nvPr>
            <p:ph idx="1"/>
          </p:nvPr>
        </p:nvSpPr>
        <p:spPr/>
        <p:txBody>
          <a:bodyPr/>
          <a:lstStyle/>
          <a:p>
            <a:pPr lvl="1"/>
            <a:r>
              <a:rPr lang="en-GB" altLang="en-US" dirty="0">
                <a:solidFill>
                  <a:schemeClr val="tx2"/>
                </a:solidFill>
              </a:rPr>
              <a:t>We use standard operating procedures (SOPs).</a:t>
            </a:r>
          </a:p>
          <a:p>
            <a:pPr lvl="1"/>
            <a:r>
              <a:rPr lang="en-GB" altLang="en-US" dirty="0">
                <a:solidFill>
                  <a:schemeClr val="tx2"/>
                </a:solidFill>
              </a:rPr>
              <a:t>We have a master meeting calendar</a:t>
            </a:r>
          </a:p>
          <a:p>
            <a:pPr lvl="1"/>
            <a:r>
              <a:rPr lang="en-GB" altLang="en-US" dirty="0">
                <a:solidFill>
                  <a:schemeClr val="tx2"/>
                </a:solidFill>
              </a:rPr>
              <a:t>We use preferred supplier agreements.</a:t>
            </a:r>
          </a:p>
          <a:p>
            <a:pPr lvl="1"/>
            <a:r>
              <a:rPr lang="en-GB" altLang="en-US" dirty="0">
                <a:solidFill>
                  <a:schemeClr val="tx2"/>
                </a:solidFill>
              </a:rPr>
              <a:t>We use electronic requests for proposals (RFPs).</a:t>
            </a:r>
          </a:p>
          <a:p>
            <a:pPr lvl="1"/>
            <a:r>
              <a:rPr lang="en-GB" altLang="en-US" dirty="0">
                <a:solidFill>
                  <a:schemeClr val="tx2"/>
                </a:solidFill>
              </a:rPr>
              <a:t>We align meeting objectives with our organization’s objectives.</a:t>
            </a:r>
          </a:p>
          <a:p>
            <a:pPr lvl="1"/>
            <a:r>
              <a:rPr lang="en-GB" altLang="en-US" dirty="0">
                <a:solidFill>
                  <a:schemeClr val="tx2"/>
                </a:solidFill>
              </a:rPr>
              <a:t>We use centralized procurement.</a:t>
            </a:r>
          </a:p>
          <a:p>
            <a:pPr lvl="1"/>
            <a:r>
              <a:rPr lang="en-GB" altLang="en-US" dirty="0">
                <a:solidFill>
                  <a:schemeClr val="tx2"/>
                </a:solidFill>
              </a:rPr>
              <a:t>We use third-party or agency sourcing.</a:t>
            </a:r>
          </a:p>
          <a:p>
            <a:pPr marL="0" indent="0">
              <a:buNone/>
            </a:pPr>
            <a:endParaRPr lang="en-US" dirty="0"/>
          </a:p>
        </p:txBody>
      </p:sp>
    </p:spTree>
    <p:extLst>
      <p:ext uri="{BB962C8B-B14F-4D97-AF65-F5344CB8AC3E}">
        <p14:creationId xmlns:p14="http://schemas.microsoft.com/office/powerpoint/2010/main" val="417217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Experience</a:t>
            </a:r>
            <a:endParaRPr lang="en-US" dirty="0"/>
          </a:p>
        </p:txBody>
      </p:sp>
      <p:sp>
        <p:nvSpPr>
          <p:cNvPr id="3" name="Content Placeholder 2"/>
          <p:cNvSpPr>
            <a:spLocks noGrp="1"/>
          </p:cNvSpPr>
          <p:nvPr>
            <p:ph idx="1"/>
          </p:nvPr>
        </p:nvSpPr>
        <p:spPr/>
        <p:txBody>
          <a:bodyPr/>
          <a:lstStyle/>
          <a:p>
            <a:r>
              <a:rPr lang="en-US" dirty="0" smtClean="0"/>
              <a:t>Who are your participants?</a:t>
            </a:r>
          </a:p>
          <a:p>
            <a:r>
              <a:rPr lang="en-US" dirty="0" smtClean="0"/>
              <a:t>Background, Amount</a:t>
            </a:r>
          </a:p>
          <a:p>
            <a:r>
              <a:rPr lang="en-US" dirty="0" smtClean="0"/>
              <a:t>What is the experience of your participants?</a:t>
            </a:r>
          </a:p>
          <a:p>
            <a:r>
              <a:rPr lang="en-US" dirty="0" smtClean="0"/>
              <a:t>Put yourself in their shoes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895600"/>
            <a:ext cx="3219947" cy="2647950"/>
          </a:xfrm>
          <a:prstGeom prst="rect">
            <a:avLst/>
          </a:prstGeom>
        </p:spPr>
      </p:pic>
    </p:spTree>
    <p:extLst>
      <p:ext uri="{BB962C8B-B14F-4D97-AF65-F5344CB8AC3E}">
        <p14:creationId xmlns:p14="http://schemas.microsoft.com/office/powerpoint/2010/main" val="141383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SMM &amp; Participant Experience</a:t>
            </a:r>
            <a:endParaRPr lang="en-US" dirty="0"/>
          </a:p>
        </p:txBody>
      </p:sp>
      <p:sp>
        <p:nvSpPr>
          <p:cNvPr id="3" name="Content Placeholder 2"/>
          <p:cNvSpPr>
            <a:spLocks noGrp="1"/>
          </p:cNvSpPr>
          <p:nvPr>
            <p:ph idx="1"/>
          </p:nvPr>
        </p:nvSpPr>
        <p:spPr/>
        <p:txBody>
          <a:bodyPr/>
          <a:lstStyle/>
          <a:p>
            <a:r>
              <a:rPr lang="en-US" dirty="0" smtClean="0"/>
              <a:t>Engaging Participants  is a key area of SMM</a:t>
            </a:r>
          </a:p>
          <a:p>
            <a:r>
              <a:rPr lang="en-US" dirty="0" smtClean="0"/>
              <a:t>Numerous Practices</a:t>
            </a:r>
          </a:p>
          <a:p>
            <a:pPr lvl="1"/>
            <a:r>
              <a:rPr lang="en-US" dirty="0" smtClean="0"/>
              <a:t>Organization Objectives</a:t>
            </a:r>
          </a:p>
          <a:p>
            <a:pPr lvl="1"/>
            <a:r>
              <a:rPr lang="en-US" dirty="0" smtClean="0"/>
              <a:t>Evaluation &amp; Reporting</a:t>
            </a:r>
          </a:p>
          <a:p>
            <a:pPr lvl="1"/>
            <a:r>
              <a:rPr lang="en-US" dirty="0" smtClean="0"/>
              <a:t>Technology</a:t>
            </a:r>
            <a:endParaRPr lang="en-US" dirty="0"/>
          </a:p>
        </p:txBody>
      </p:sp>
    </p:spTree>
    <p:extLst>
      <p:ext uri="{BB962C8B-B14F-4D97-AF65-F5344CB8AC3E}">
        <p14:creationId xmlns:p14="http://schemas.microsoft.com/office/powerpoint/2010/main" val="2902835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48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Presentation">
  <a:themeElements>
    <a:clrScheme name="MPI">
      <a:dk1>
        <a:srgbClr val="73B84D"/>
      </a:dk1>
      <a:lt1>
        <a:srgbClr val="FFFFFF"/>
      </a:lt1>
      <a:dk2>
        <a:srgbClr val="000000"/>
      </a:dk2>
      <a:lt2>
        <a:srgbClr val="808080"/>
      </a:lt2>
      <a:accent1>
        <a:srgbClr val="01B2EB"/>
      </a:accent1>
      <a:accent2>
        <a:srgbClr val="526DB6"/>
      </a:accent2>
      <a:accent3>
        <a:srgbClr val="C82128"/>
      </a:accent3>
      <a:accent4>
        <a:srgbClr val="E6CF01"/>
      </a:accent4>
      <a:accent5>
        <a:srgbClr val="45BB4E"/>
      </a:accent5>
      <a:accent6>
        <a:srgbClr val="000000"/>
      </a:accent6>
      <a:hlink>
        <a:srgbClr val="FFFFFF"/>
      </a:hlink>
      <a:folHlink>
        <a:srgbClr val="45BB4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txDef>
      <a:spPr/>
      <a:bodyPr/>
      <a:lstStyle>
        <a:defPPr marL="0" marR="0" indent="0" algn="l" defTabSz="914400" rtl="0" eaLnBrk="1" fontAlgn="base" latinLnBrk="0" hangingPunct="1">
          <a:lnSpc>
            <a:spcPct val="100000"/>
          </a:lnSpc>
          <a:spcBef>
            <a:spcPct val="20000"/>
          </a:spcBef>
          <a:spcAft>
            <a:spcPct val="0"/>
          </a:spcAft>
          <a:buClrTx/>
          <a:buSzTx/>
          <a:buFontTx/>
          <a:buNone/>
          <a:tabLst/>
          <a:defRPr kumimoji="0" sz="32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8CBD85D38580428F2D3ED9C5CA35FD" ma:contentTypeVersion="4" ma:contentTypeDescription="Create a new document." ma:contentTypeScope="" ma:versionID="24ea4e28c3bf1410747b95ee67e5d1ad">
  <xsd:schema xmlns:xsd="http://www.w3.org/2001/XMLSchema" xmlns:xs="http://www.w3.org/2001/XMLSchema" xmlns:p="http://schemas.microsoft.com/office/2006/metadata/properties" xmlns:ns1="http://schemas.microsoft.com/sharepoint/v3" xmlns:ns2="e30f141a-3704-496a-ab00-b8daf8f7fed9" xmlns:ns3="40b1418a-77b0-43bb-862e-adfd5d537241" targetNamespace="http://schemas.microsoft.com/office/2006/metadata/properties" ma:root="true" ma:fieldsID="3ff6d628fbb87aefc38f2eee3378b1e2" ns1:_="" ns2:_="" ns3:_="">
    <xsd:import namespace="http://schemas.microsoft.com/sharepoint/v3"/>
    <xsd:import namespace="e30f141a-3704-496a-ab00-b8daf8f7fed9"/>
    <xsd:import namespace="40b1418a-77b0-43bb-862e-adfd5d537241"/>
    <xsd:element name="properties">
      <xsd:complexType>
        <xsd:sequence>
          <xsd:element name="documentManagement">
            <xsd:complexType>
              <xsd:all>
                <xsd:element ref="ns2:SharedWithUsers" minOccurs="0"/>
                <xsd:element ref="ns1:PublishingStartDate" minOccurs="0"/>
                <xsd:element ref="ns1:PublishingExpirationDate" minOccurs="0"/>
                <xsd:element ref="ns2: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f141a-3704-496a-ab00-b8daf8f7fe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b1418a-77b0-43bb-862e-adfd5d537241" elementFormDefault="qualified">
    <xsd:import namespace="http://schemas.microsoft.com/office/2006/documentManagement/types"/>
    <xsd:import namespace="http://schemas.microsoft.com/office/infopath/2007/PartnerControls"/>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7264DF6-C056-43EB-9BD8-DC85D839F910}"/>
</file>

<file path=customXml/itemProps2.xml><?xml version="1.0" encoding="utf-8"?>
<ds:datastoreItem xmlns:ds="http://schemas.openxmlformats.org/officeDocument/2006/customXml" ds:itemID="{1C175726-6361-42DD-9B7E-90F984B08C97}"/>
</file>

<file path=customXml/itemProps3.xml><?xml version="1.0" encoding="utf-8"?>
<ds:datastoreItem xmlns:ds="http://schemas.openxmlformats.org/officeDocument/2006/customXml" ds:itemID="{BECAA88E-AA05-402E-A131-AA414ECA783A}"/>
</file>

<file path=docProps/app.xml><?xml version="1.0" encoding="utf-8"?>
<Properties xmlns="http://schemas.openxmlformats.org/officeDocument/2006/extended-properties" xmlns:vt="http://schemas.openxmlformats.org/officeDocument/2006/docPropsVTypes">
  <TotalTime>28899</TotalTime>
  <Words>3457</Words>
  <Application>Microsoft Office PowerPoint</Application>
  <PresentationFormat>On-screen Show (4:3)</PresentationFormat>
  <Paragraphs>249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ＭＳ Ｐゴシック</vt:lpstr>
      <vt:lpstr>Arial</vt:lpstr>
      <vt:lpstr>Calibri</vt:lpstr>
      <vt:lpstr>Verdana</vt:lpstr>
      <vt:lpstr>Blank Presentation</vt:lpstr>
      <vt:lpstr>Strategic Meetings Management: Adding Value to the Participant Experience </vt:lpstr>
      <vt:lpstr>Introduction</vt:lpstr>
      <vt:lpstr>Learning Objectives</vt:lpstr>
      <vt:lpstr>Strategic Meetings Management</vt:lpstr>
      <vt:lpstr>SMM Benefits</vt:lpstr>
      <vt:lpstr>Key SMM Drivers</vt:lpstr>
      <vt:lpstr>What Does SMM Mean to You?</vt:lpstr>
      <vt:lpstr>Participant Experience</vt:lpstr>
      <vt:lpstr>SMM &amp; Participant Experience</vt:lpstr>
      <vt:lpstr>Organization Objectives</vt:lpstr>
      <vt:lpstr>Organization Objectives</vt:lpstr>
      <vt:lpstr>Activity: The Missing Link</vt:lpstr>
      <vt:lpstr>Objectives Best Practices</vt:lpstr>
      <vt:lpstr>Evaluation &amp; Reporting</vt:lpstr>
      <vt:lpstr>Activity: Your Measurements</vt:lpstr>
      <vt:lpstr>Emotional ROI</vt:lpstr>
      <vt:lpstr>Evaluation Best Practices</vt:lpstr>
      <vt:lpstr>Technology</vt:lpstr>
      <vt:lpstr>Activity: Tech Platforms</vt:lpstr>
      <vt:lpstr>Technology Best Practices</vt:lpstr>
      <vt:lpstr>Implementation</vt:lpstr>
      <vt:lpstr>Session Review &amp; Questions</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Determine Stakeholders</dc:title>
  <dc:creator>Misty Helm</dc:creator>
  <cp:lastModifiedBy>Jessie States</cp:lastModifiedBy>
  <cp:revision>617</cp:revision>
  <dcterms:created xsi:type="dcterms:W3CDTF">2015-02-17T17:44:02Z</dcterms:created>
  <dcterms:modified xsi:type="dcterms:W3CDTF">2015-08-10T14:42:01Z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C81A73AB-D4CC-4DA2-AC33-1C7E210B89A6</vt:lpwstr>
  </property>
  <property fmtid="{D5CDD505-2E9C-101B-9397-08002B2CF9AE}" pid="3" name="ArticulatePath">
    <vt:lpwstr>Presentation1</vt:lpwstr>
  </property>
  <property fmtid="{D5CDD505-2E9C-101B-9397-08002B2CF9AE}" pid="4" name="ContentTypeId">
    <vt:lpwstr>0x0101001A8CBD85D38580428F2D3ED9C5CA35FD</vt:lpwstr>
  </property>
</Properties>
</file>