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handoutMasterIdLst>
    <p:handoutMasterId r:id="rId31"/>
  </p:handoutMasterIdLst>
  <p:sldIdLst>
    <p:sldId id="270" r:id="rId5"/>
    <p:sldId id="310" r:id="rId6"/>
    <p:sldId id="313" r:id="rId7"/>
    <p:sldId id="311" r:id="rId8"/>
    <p:sldId id="312" r:id="rId9"/>
    <p:sldId id="332" r:id="rId10"/>
    <p:sldId id="333" r:id="rId11"/>
    <p:sldId id="334" r:id="rId12"/>
    <p:sldId id="335" r:id="rId13"/>
    <p:sldId id="315" r:id="rId14"/>
    <p:sldId id="316" r:id="rId15"/>
    <p:sldId id="317" r:id="rId16"/>
    <p:sldId id="318" r:id="rId17"/>
    <p:sldId id="319" r:id="rId18"/>
    <p:sldId id="320" r:id="rId19"/>
    <p:sldId id="328" r:id="rId20"/>
    <p:sldId id="329" r:id="rId21"/>
    <p:sldId id="321" r:id="rId22"/>
    <p:sldId id="322" r:id="rId23"/>
    <p:sldId id="323" r:id="rId24"/>
    <p:sldId id="331" r:id="rId25"/>
    <p:sldId id="324" r:id="rId26"/>
    <p:sldId id="325" r:id="rId27"/>
    <p:sldId id="326" r:id="rId28"/>
    <p:sldId id="330" r:id="rId29"/>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A9A"/>
    <a:srgbClr val="0CF4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5" autoAdjust="0"/>
    <p:restoredTop sz="62877" autoAdjust="0"/>
  </p:normalViewPr>
  <p:slideViewPr>
    <p:cSldViewPr>
      <p:cViewPr varScale="1">
        <p:scale>
          <a:sx n="55" d="100"/>
          <a:sy n="55" d="100"/>
        </p:scale>
        <p:origin x="1114" y="53"/>
      </p:cViewPr>
      <p:guideLst>
        <p:guide orient="horz" pos="2160"/>
        <p:guide pos="2880"/>
      </p:guideLst>
    </p:cSldViewPr>
  </p:slideViewPr>
  <p:notesTextViewPr>
    <p:cViewPr>
      <p:scale>
        <a:sx n="1" d="1"/>
        <a:sy n="1" d="1"/>
      </p:scale>
      <p:origin x="0" y="0"/>
    </p:cViewPr>
  </p:notesTextViewPr>
  <p:sorterViewPr>
    <p:cViewPr>
      <p:scale>
        <a:sx n="100" d="100"/>
        <a:sy n="100" d="100"/>
      </p:scale>
      <p:origin x="0" y="101964"/>
    </p:cViewPr>
  </p:sorterViewPr>
  <p:notesViewPr>
    <p:cSldViewPr>
      <p:cViewPr varScale="1">
        <p:scale>
          <a:sx n="77" d="100"/>
          <a:sy n="77" d="100"/>
        </p:scale>
        <p:origin x="242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0A0E88-38CD-4F0B-B5DC-329E79892344}" type="doc">
      <dgm:prSet loTypeId="urn:microsoft.com/office/officeart/2009/layout/CircleArrowProcess" loCatId="cycle" qsTypeId="urn:microsoft.com/office/officeart/2005/8/quickstyle/3d6" qsCatId="3D" csTypeId="urn:microsoft.com/office/officeart/2005/8/colors/colorful2" csCatId="colorful" phldr="1"/>
      <dgm:spPr/>
      <dgm:t>
        <a:bodyPr/>
        <a:lstStyle/>
        <a:p>
          <a:endParaRPr lang="en-US"/>
        </a:p>
      </dgm:t>
    </dgm:pt>
    <dgm:pt modelId="{3E4937A9-62EF-490E-AE82-4D4A72CF2643}">
      <dgm:prSet phldrT="[Text]"/>
      <dgm:spPr/>
      <dgm:t>
        <a:bodyPr/>
        <a:lstStyle/>
        <a:p>
          <a:r>
            <a:rPr lang="en-US" dirty="0" smtClean="0"/>
            <a:t> </a:t>
          </a:r>
          <a:endParaRPr lang="en-US" dirty="0"/>
        </a:p>
      </dgm:t>
    </dgm:pt>
    <dgm:pt modelId="{B76A16D0-FF3D-4E09-8C52-2DB53A87A7BF}" type="parTrans" cxnId="{28E50AA1-0D8A-415B-8771-2A825B01BEB6}">
      <dgm:prSet/>
      <dgm:spPr/>
      <dgm:t>
        <a:bodyPr/>
        <a:lstStyle/>
        <a:p>
          <a:endParaRPr lang="en-US"/>
        </a:p>
      </dgm:t>
    </dgm:pt>
    <dgm:pt modelId="{E9ED827B-2FB7-4B68-8A89-D132144745BD}" type="sibTrans" cxnId="{28E50AA1-0D8A-415B-8771-2A825B01BEB6}">
      <dgm:prSet/>
      <dgm:spPr/>
      <dgm:t>
        <a:bodyPr/>
        <a:lstStyle/>
        <a:p>
          <a:endParaRPr lang="en-US"/>
        </a:p>
      </dgm:t>
    </dgm:pt>
    <dgm:pt modelId="{7B899910-F7EB-4451-A4F0-74E237D1B1F9}">
      <dgm:prSet phldrT="[Text]"/>
      <dgm:spPr/>
      <dgm:t>
        <a:bodyPr/>
        <a:lstStyle/>
        <a:p>
          <a:r>
            <a:rPr lang="en-US" dirty="0" smtClean="0"/>
            <a:t> </a:t>
          </a:r>
          <a:endParaRPr lang="en-US" dirty="0"/>
        </a:p>
      </dgm:t>
    </dgm:pt>
    <dgm:pt modelId="{BF50ACBE-C133-4DF2-956D-911727318860}" type="parTrans" cxnId="{3C6486AC-25F7-41F7-8828-FD77E13F19AC}">
      <dgm:prSet/>
      <dgm:spPr/>
      <dgm:t>
        <a:bodyPr/>
        <a:lstStyle/>
        <a:p>
          <a:endParaRPr lang="en-US"/>
        </a:p>
      </dgm:t>
    </dgm:pt>
    <dgm:pt modelId="{944B73E8-115D-4416-B031-E026B88D6481}" type="sibTrans" cxnId="{3C6486AC-25F7-41F7-8828-FD77E13F19AC}">
      <dgm:prSet/>
      <dgm:spPr/>
      <dgm:t>
        <a:bodyPr/>
        <a:lstStyle/>
        <a:p>
          <a:endParaRPr lang="en-US"/>
        </a:p>
      </dgm:t>
    </dgm:pt>
    <dgm:pt modelId="{B0768E0D-F0BD-4170-A5B0-1199A1714EF6}">
      <dgm:prSet phldrT="[Text]"/>
      <dgm:spPr/>
      <dgm:t>
        <a:bodyPr/>
        <a:lstStyle/>
        <a:p>
          <a:r>
            <a:rPr lang="en-US" dirty="0" smtClean="0"/>
            <a:t> </a:t>
          </a:r>
          <a:endParaRPr lang="en-US" dirty="0"/>
        </a:p>
      </dgm:t>
    </dgm:pt>
    <dgm:pt modelId="{3CA9EBB5-49CB-426B-92E0-81F43B7700E8}" type="parTrans" cxnId="{CF1D0881-3CBE-4C65-B846-D1302418067A}">
      <dgm:prSet/>
      <dgm:spPr/>
      <dgm:t>
        <a:bodyPr/>
        <a:lstStyle/>
        <a:p>
          <a:endParaRPr lang="en-US"/>
        </a:p>
      </dgm:t>
    </dgm:pt>
    <dgm:pt modelId="{4298FDC0-E88F-4E0E-A3D6-50D6A2B85576}" type="sibTrans" cxnId="{CF1D0881-3CBE-4C65-B846-D1302418067A}">
      <dgm:prSet/>
      <dgm:spPr/>
      <dgm:t>
        <a:bodyPr/>
        <a:lstStyle/>
        <a:p>
          <a:endParaRPr lang="en-US"/>
        </a:p>
      </dgm:t>
    </dgm:pt>
    <dgm:pt modelId="{F7BC6C6D-E7FA-4684-9169-5FA254D4373D}">
      <dgm:prSet phldrT="[Text]"/>
      <dgm:spPr/>
      <dgm:t>
        <a:bodyPr/>
        <a:lstStyle/>
        <a:p>
          <a:r>
            <a:rPr lang="en-US" dirty="0" smtClean="0"/>
            <a:t> </a:t>
          </a:r>
          <a:endParaRPr lang="en-US" dirty="0"/>
        </a:p>
      </dgm:t>
    </dgm:pt>
    <dgm:pt modelId="{FA05F810-B788-4115-94D1-211FB52F10D0}" type="parTrans" cxnId="{01C30F99-B8F2-4945-8923-A5C0ED5CA11E}">
      <dgm:prSet/>
      <dgm:spPr/>
      <dgm:t>
        <a:bodyPr/>
        <a:lstStyle/>
        <a:p>
          <a:endParaRPr lang="en-US"/>
        </a:p>
      </dgm:t>
    </dgm:pt>
    <dgm:pt modelId="{A9B052C9-1545-465E-882B-0F2C027C0D6D}" type="sibTrans" cxnId="{01C30F99-B8F2-4945-8923-A5C0ED5CA11E}">
      <dgm:prSet/>
      <dgm:spPr/>
      <dgm:t>
        <a:bodyPr/>
        <a:lstStyle/>
        <a:p>
          <a:endParaRPr lang="en-US"/>
        </a:p>
      </dgm:t>
    </dgm:pt>
    <dgm:pt modelId="{8BB53405-1D87-47D9-8545-DC0A333990CA}" type="pres">
      <dgm:prSet presAssocID="{640A0E88-38CD-4F0B-B5DC-329E79892344}" presName="Name0" presStyleCnt="0">
        <dgm:presLayoutVars>
          <dgm:chMax val="7"/>
          <dgm:chPref val="7"/>
          <dgm:dir/>
          <dgm:animLvl val="lvl"/>
        </dgm:presLayoutVars>
      </dgm:prSet>
      <dgm:spPr/>
      <dgm:t>
        <a:bodyPr/>
        <a:lstStyle/>
        <a:p>
          <a:endParaRPr lang="en-US"/>
        </a:p>
      </dgm:t>
    </dgm:pt>
    <dgm:pt modelId="{5524A0B9-9DFA-4E15-B0C5-296C2E72AA87}" type="pres">
      <dgm:prSet presAssocID="{3E4937A9-62EF-490E-AE82-4D4A72CF2643}" presName="Accent1" presStyleCnt="0"/>
      <dgm:spPr/>
    </dgm:pt>
    <dgm:pt modelId="{C422849F-39C4-4BC5-ABBF-BAFF37C40290}" type="pres">
      <dgm:prSet presAssocID="{3E4937A9-62EF-490E-AE82-4D4A72CF2643}" presName="Accent" presStyleLbl="node1" presStyleIdx="0" presStyleCnt="4"/>
      <dgm:spPr/>
    </dgm:pt>
    <dgm:pt modelId="{EC471565-8C98-4258-9F10-9E0088EC0635}" type="pres">
      <dgm:prSet presAssocID="{3E4937A9-62EF-490E-AE82-4D4A72CF2643}" presName="Parent1" presStyleLbl="revTx" presStyleIdx="0" presStyleCnt="4">
        <dgm:presLayoutVars>
          <dgm:chMax val="1"/>
          <dgm:chPref val="1"/>
          <dgm:bulletEnabled val="1"/>
        </dgm:presLayoutVars>
      </dgm:prSet>
      <dgm:spPr/>
      <dgm:t>
        <a:bodyPr/>
        <a:lstStyle/>
        <a:p>
          <a:endParaRPr lang="en-US"/>
        </a:p>
      </dgm:t>
    </dgm:pt>
    <dgm:pt modelId="{18EA9813-98C6-4FD3-8F8E-DE60ADAD3949}" type="pres">
      <dgm:prSet presAssocID="{7B899910-F7EB-4451-A4F0-74E237D1B1F9}" presName="Accent2" presStyleCnt="0"/>
      <dgm:spPr/>
    </dgm:pt>
    <dgm:pt modelId="{12B8C47F-E451-442A-AE92-05D1A8823F99}" type="pres">
      <dgm:prSet presAssocID="{7B899910-F7EB-4451-A4F0-74E237D1B1F9}" presName="Accent" presStyleLbl="node1" presStyleIdx="1" presStyleCnt="4"/>
      <dgm:spPr/>
    </dgm:pt>
    <dgm:pt modelId="{72BF7C39-AB08-4AE6-8539-14EC8BA5E14B}" type="pres">
      <dgm:prSet presAssocID="{7B899910-F7EB-4451-A4F0-74E237D1B1F9}" presName="Parent2" presStyleLbl="revTx" presStyleIdx="1" presStyleCnt="4">
        <dgm:presLayoutVars>
          <dgm:chMax val="1"/>
          <dgm:chPref val="1"/>
          <dgm:bulletEnabled val="1"/>
        </dgm:presLayoutVars>
      </dgm:prSet>
      <dgm:spPr/>
      <dgm:t>
        <a:bodyPr/>
        <a:lstStyle/>
        <a:p>
          <a:endParaRPr lang="en-US"/>
        </a:p>
      </dgm:t>
    </dgm:pt>
    <dgm:pt modelId="{9D36B467-17DA-4EC1-A44F-9A7B271E4075}" type="pres">
      <dgm:prSet presAssocID="{B0768E0D-F0BD-4170-A5B0-1199A1714EF6}" presName="Accent3" presStyleCnt="0"/>
      <dgm:spPr/>
    </dgm:pt>
    <dgm:pt modelId="{CAF6B85C-668C-4F78-A161-1FBAABA63B91}" type="pres">
      <dgm:prSet presAssocID="{B0768E0D-F0BD-4170-A5B0-1199A1714EF6}" presName="Accent" presStyleLbl="node1" presStyleIdx="2" presStyleCnt="4"/>
      <dgm:spPr/>
    </dgm:pt>
    <dgm:pt modelId="{11238194-8845-4D58-9AE2-9946AFB74672}" type="pres">
      <dgm:prSet presAssocID="{B0768E0D-F0BD-4170-A5B0-1199A1714EF6}" presName="Parent3" presStyleLbl="revTx" presStyleIdx="2" presStyleCnt="4">
        <dgm:presLayoutVars>
          <dgm:chMax val="1"/>
          <dgm:chPref val="1"/>
          <dgm:bulletEnabled val="1"/>
        </dgm:presLayoutVars>
      </dgm:prSet>
      <dgm:spPr/>
      <dgm:t>
        <a:bodyPr/>
        <a:lstStyle/>
        <a:p>
          <a:endParaRPr lang="en-US"/>
        </a:p>
      </dgm:t>
    </dgm:pt>
    <dgm:pt modelId="{836D130E-0BE8-4180-80AC-38FC9AB59E04}" type="pres">
      <dgm:prSet presAssocID="{F7BC6C6D-E7FA-4684-9169-5FA254D4373D}" presName="Accent4" presStyleCnt="0"/>
      <dgm:spPr/>
    </dgm:pt>
    <dgm:pt modelId="{26C9B6DB-A318-4183-A00F-A12CA2C6E2F4}" type="pres">
      <dgm:prSet presAssocID="{F7BC6C6D-E7FA-4684-9169-5FA254D4373D}" presName="Accent" presStyleLbl="node1" presStyleIdx="3" presStyleCnt="4"/>
      <dgm:spPr/>
    </dgm:pt>
    <dgm:pt modelId="{A3499E5F-E7A9-4F19-A82B-5EBB01FADF3C}" type="pres">
      <dgm:prSet presAssocID="{F7BC6C6D-E7FA-4684-9169-5FA254D4373D}" presName="Parent4" presStyleLbl="revTx" presStyleIdx="3" presStyleCnt="4">
        <dgm:presLayoutVars>
          <dgm:chMax val="1"/>
          <dgm:chPref val="1"/>
          <dgm:bulletEnabled val="1"/>
        </dgm:presLayoutVars>
      </dgm:prSet>
      <dgm:spPr/>
      <dgm:t>
        <a:bodyPr/>
        <a:lstStyle/>
        <a:p>
          <a:endParaRPr lang="en-US"/>
        </a:p>
      </dgm:t>
    </dgm:pt>
  </dgm:ptLst>
  <dgm:cxnLst>
    <dgm:cxn modelId="{96E1B465-EEFD-47C1-A95F-32CB66B4966B}" type="presOf" srcId="{640A0E88-38CD-4F0B-B5DC-329E79892344}" destId="{8BB53405-1D87-47D9-8545-DC0A333990CA}" srcOrd="0" destOrd="0" presId="urn:microsoft.com/office/officeart/2009/layout/CircleArrowProcess"/>
    <dgm:cxn modelId="{28E50AA1-0D8A-415B-8771-2A825B01BEB6}" srcId="{640A0E88-38CD-4F0B-B5DC-329E79892344}" destId="{3E4937A9-62EF-490E-AE82-4D4A72CF2643}" srcOrd="0" destOrd="0" parTransId="{B76A16D0-FF3D-4E09-8C52-2DB53A87A7BF}" sibTransId="{E9ED827B-2FB7-4B68-8A89-D132144745BD}"/>
    <dgm:cxn modelId="{FCB4D30B-F401-4CC8-8E7E-EF07BDA5D894}" type="presOf" srcId="{3E4937A9-62EF-490E-AE82-4D4A72CF2643}" destId="{EC471565-8C98-4258-9F10-9E0088EC0635}" srcOrd="0" destOrd="0" presId="urn:microsoft.com/office/officeart/2009/layout/CircleArrowProcess"/>
    <dgm:cxn modelId="{3C8D70A0-1579-4DFA-A76B-963673970778}" type="presOf" srcId="{F7BC6C6D-E7FA-4684-9169-5FA254D4373D}" destId="{A3499E5F-E7A9-4F19-A82B-5EBB01FADF3C}" srcOrd="0" destOrd="0" presId="urn:microsoft.com/office/officeart/2009/layout/CircleArrowProcess"/>
    <dgm:cxn modelId="{842DAB23-9454-4311-A4D6-56C88DA8EEAF}" type="presOf" srcId="{B0768E0D-F0BD-4170-A5B0-1199A1714EF6}" destId="{11238194-8845-4D58-9AE2-9946AFB74672}" srcOrd="0" destOrd="0" presId="urn:microsoft.com/office/officeart/2009/layout/CircleArrowProcess"/>
    <dgm:cxn modelId="{01C30F99-B8F2-4945-8923-A5C0ED5CA11E}" srcId="{640A0E88-38CD-4F0B-B5DC-329E79892344}" destId="{F7BC6C6D-E7FA-4684-9169-5FA254D4373D}" srcOrd="3" destOrd="0" parTransId="{FA05F810-B788-4115-94D1-211FB52F10D0}" sibTransId="{A9B052C9-1545-465E-882B-0F2C027C0D6D}"/>
    <dgm:cxn modelId="{CF1D0881-3CBE-4C65-B846-D1302418067A}" srcId="{640A0E88-38CD-4F0B-B5DC-329E79892344}" destId="{B0768E0D-F0BD-4170-A5B0-1199A1714EF6}" srcOrd="2" destOrd="0" parTransId="{3CA9EBB5-49CB-426B-92E0-81F43B7700E8}" sibTransId="{4298FDC0-E88F-4E0E-A3D6-50D6A2B85576}"/>
    <dgm:cxn modelId="{653533DB-DA92-4A3F-B621-6F831030EBCE}" type="presOf" srcId="{7B899910-F7EB-4451-A4F0-74E237D1B1F9}" destId="{72BF7C39-AB08-4AE6-8539-14EC8BA5E14B}" srcOrd="0" destOrd="0" presId="urn:microsoft.com/office/officeart/2009/layout/CircleArrowProcess"/>
    <dgm:cxn modelId="{3C6486AC-25F7-41F7-8828-FD77E13F19AC}" srcId="{640A0E88-38CD-4F0B-B5DC-329E79892344}" destId="{7B899910-F7EB-4451-A4F0-74E237D1B1F9}" srcOrd="1" destOrd="0" parTransId="{BF50ACBE-C133-4DF2-956D-911727318860}" sibTransId="{944B73E8-115D-4416-B031-E026B88D6481}"/>
    <dgm:cxn modelId="{3EE68937-59F6-40B3-8ED9-E52EBACDFD07}" type="presParOf" srcId="{8BB53405-1D87-47D9-8545-DC0A333990CA}" destId="{5524A0B9-9DFA-4E15-B0C5-296C2E72AA87}" srcOrd="0" destOrd="0" presId="urn:microsoft.com/office/officeart/2009/layout/CircleArrowProcess"/>
    <dgm:cxn modelId="{C762984E-7966-4D9B-AC8F-533FA4CDA7A1}" type="presParOf" srcId="{5524A0B9-9DFA-4E15-B0C5-296C2E72AA87}" destId="{C422849F-39C4-4BC5-ABBF-BAFF37C40290}" srcOrd="0" destOrd="0" presId="urn:microsoft.com/office/officeart/2009/layout/CircleArrowProcess"/>
    <dgm:cxn modelId="{D7BC1AD8-65DB-4E19-A917-49525EEE3553}" type="presParOf" srcId="{8BB53405-1D87-47D9-8545-DC0A333990CA}" destId="{EC471565-8C98-4258-9F10-9E0088EC0635}" srcOrd="1" destOrd="0" presId="urn:microsoft.com/office/officeart/2009/layout/CircleArrowProcess"/>
    <dgm:cxn modelId="{F24B68BB-25E1-4A6E-BD32-4C567F3F0DFF}" type="presParOf" srcId="{8BB53405-1D87-47D9-8545-DC0A333990CA}" destId="{18EA9813-98C6-4FD3-8F8E-DE60ADAD3949}" srcOrd="2" destOrd="0" presId="urn:microsoft.com/office/officeart/2009/layout/CircleArrowProcess"/>
    <dgm:cxn modelId="{1FBB51F4-06EF-4BD8-B69F-170B712FA3BC}" type="presParOf" srcId="{18EA9813-98C6-4FD3-8F8E-DE60ADAD3949}" destId="{12B8C47F-E451-442A-AE92-05D1A8823F99}" srcOrd="0" destOrd="0" presId="urn:microsoft.com/office/officeart/2009/layout/CircleArrowProcess"/>
    <dgm:cxn modelId="{76BA179E-DB32-4C42-BC70-42C5E8025C1D}" type="presParOf" srcId="{8BB53405-1D87-47D9-8545-DC0A333990CA}" destId="{72BF7C39-AB08-4AE6-8539-14EC8BA5E14B}" srcOrd="3" destOrd="0" presId="urn:microsoft.com/office/officeart/2009/layout/CircleArrowProcess"/>
    <dgm:cxn modelId="{E1C0E108-9C3F-40FA-84C4-2FE185DAD1C3}" type="presParOf" srcId="{8BB53405-1D87-47D9-8545-DC0A333990CA}" destId="{9D36B467-17DA-4EC1-A44F-9A7B271E4075}" srcOrd="4" destOrd="0" presId="urn:microsoft.com/office/officeart/2009/layout/CircleArrowProcess"/>
    <dgm:cxn modelId="{7F20F433-C043-44C5-BBF2-1A19179B4883}" type="presParOf" srcId="{9D36B467-17DA-4EC1-A44F-9A7B271E4075}" destId="{CAF6B85C-668C-4F78-A161-1FBAABA63B91}" srcOrd="0" destOrd="0" presId="urn:microsoft.com/office/officeart/2009/layout/CircleArrowProcess"/>
    <dgm:cxn modelId="{19303298-D839-41D4-B23E-A8B933257C03}" type="presParOf" srcId="{8BB53405-1D87-47D9-8545-DC0A333990CA}" destId="{11238194-8845-4D58-9AE2-9946AFB74672}" srcOrd="5" destOrd="0" presId="urn:microsoft.com/office/officeart/2009/layout/CircleArrowProcess"/>
    <dgm:cxn modelId="{D5BF33F1-6700-46CD-8902-E68ABC436F52}" type="presParOf" srcId="{8BB53405-1D87-47D9-8545-DC0A333990CA}" destId="{836D130E-0BE8-4180-80AC-38FC9AB59E04}" srcOrd="6" destOrd="0" presId="urn:microsoft.com/office/officeart/2009/layout/CircleArrowProcess"/>
    <dgm:cxn modelId="{1CE16375-0431-4727-A048-921A267DA92A}" type="presParOf" srcId="{836D130E-0BE8-4180-80AC-38FC9AB59E04}" destId="{26C9B6DB-A318-4183-A00F-A12CA2C6E2F4}" srcOrd="0" destOrd="0" presId="urn:microsoft.com/office/officeart/2009/layout/CircleArrowProcess"/>
    <dgm:cxn modelId="{E63FC4B3-2A00-4A55-A900-D7F8A6DAEF23}" type="presParOf" srcId="{8BB53405-1D87-47D9-8545-DC0A333990CA}" destId="{A3499E5F-E7A9-4F19-A82B-5EBB01FADF3C}" srcOrd="7"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7498BE1-DB7F-49E5-979A-62BD7C6732F4}" type="datetimeFigureOut">
              <a:rPr lang="en-US" smtClean="0"/>
              <a:t>8/10/2015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68BFFAB-1870-47D5-AF33-14E531C4E3BB}" type="slidenum">
              <a:rPr lang="en-US" smtClean="0"/>
              <a:t>‹#›</a:t>
            </a:fld>
            <a:endParaRPr lang="en-US" dirty="0"/>
          </a:p>
        </p:txBody>
      </p:sp>
    </p:spTree>
    <p:extLst>
      <p:ext uri="{BB962C8B-B14F-4D97-AF65-F5344CB8AC3E}">
        <p14:creationId xmlns:p14="http://schemas.microsoft.com/office/powerpoint/2010/main" val="1463602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00B86F-D16B-4D79-A5DB-8027A37703A4}" type="datetimeFigureOut">
              <a:rPr lang="en-US" smtClean="0"/>
              <a:t>8/10/2015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ACBA5A-83A9-453E-B6E3-FAADB2280EEC}" type="slidenum">
              <a:rPr lang="en-US" smtClean="0"/>
              <a:t>‹#›</a:t>
            </a:fld>
            <a:endParaRPr lang="en-US" dirty="0"/>
          </a:p>
        </p:txBody>
      </p:sp>
    </p:spTree>
    <p:extLst>
      <p:ext uri="{BB962C8B-B14F-4D97-AF65-F5344CB8AC3E}">
        <p14:creationId xmlns:p14="http://schemas.microsoft.com/office/powerpoint/2010/main" val="2541799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13" y="684213"/>
            <a:ext cx="4575175" cy="3430587"/>
          </a:xfrm>
        </p:spPr>
      </p:sp>
      <p:sp>
        <p:nvSpPr>
          <p:cNvPr id="3" name="Notes Placeholder 2"/>
          <p:cNvSpPr>
            <a:spLocks noGrp="1"/>
          </p:cNvSpPr>
          <p:nvPr>
            <p:ph type="body" idx="1"/>
          </p:nvPr>
        </p:nvSpPr>
        <p:spPr/>
        <p:txBody>
          <a:bodyPr>
            <a:normAutofit/>
          </a:bodyPr>
          <a:lstStyle/>
          <a:p>
            <a:r>
              <a:rPr lang="en-US" dirty="0" smtClean="0"/>
              <a:t>Slide Timing: 0 minutes</a:t>
            </a:r>
          </a:p>
          <a:p>
            <a:r>
              <a:rPr lang="en-US" baseline="0" dirty="0" smtClean="0"/>
              <a:t>Total Time: 0 minutes</a:t>
            </a:r>
          </a:p>
          <a:p>
            <a:r>
              <a:rPr lang="en-US" baseline="0" dirty="0" smtClean="0"/>
              <a:t>Talking Points: None – have this slide on screen as participants gather.</a:t>
            </a:r>
          </a:p>
          <a:p>
            <a:endParaRPr lang="en-US"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4434EE-8F78-45BA-BB6B-9B50DF024018}" type="slidenum">
              <a:rPr lang="en-US" smtClean="0">
                <a:solidFill>
                  <a:prstClr val="black"/>
                </a:solidFill>
              </a:rPr>
              <a:pPr/>
              <a:t>1</a:t>
            </a:fld>
            <a:endParaRPr lang="en-US" dirty="0">
              <a:solidFill>
                <a:prstClr val="black"/>
              </a:solidFill>
            </a:endParaRPr>
          </a:p>
        </p:txBody>
      </p:sp>
      <p:sp>
        <p:nvSpPr>
          <p:cNvPr id="5" name="Header Placeholder 1"/>
          <p:cNvSpPr>
            <a:spLocks noGrp="1"/>
          </p:cNvSpPr>
          <p:nvPr>
            <p:ph type="hdr" sz="quarter"/>
          </p:nvPr>
        </p:nvSpPr>
        <p:spPr>
          <a:xfrm>
            <a:off x="2" y="4680"/>
            <a:ext cx="2971800" cy="457201"/>
          </a:xfrm>
          <a:prstGeom prst="rect">
            <a:avLst/>
          </a:prstGeom>
        </p:spPr>
        <p:txBody>
          <a:bodyPr vert="horz" lIns="91431" tIns="45716" rIns="91431" bIns="45716" rtlCol="0"/>
          <a:lstStyle>
            <a:lvl1pPr algn="l">
              <a:defRPr sz="1200"/>
            </a:lvl1pPr>
          </a:lstStyle>
          <a:p>
            <a:r>
              <a:rPr lang="en-US" i="1" dirty="0" smtClean="0">
                <a:solidFill>
                  <a:prstClr val="black"/>
                </a:solidFill>
              </a:rPr>
              <a:t>Meeting Essentials² </a:t>
            </a:r>
            <a:r>
              <a:rPr lang="en-US" dirty="0" smtClean="0">
                <a:solidFill>
                  <a:prstClr val="black"/>
                </a:solidFill>
              </a:rPr>
              <a:t>Instructor Manual</a:t>
            </a:r>
          </a:p>
        </p:txBody>
      </p:sp>
      <p:sp>
        <p:nvSpPr>
          <p:cNvPr id="6" name="Date Placeholder 2"/>
          <p:cNvSpPr>
            <a:spLocks noGrp="1"/>
          </p:cNvSpPr>
          <p:nvPr>
            <p:ph type="dt" idx="1"/>
          </p:nvPr>
        </p:nvSpPr>
        <p:spPr>
          <a:xfrm>
            <a:off x="3884615" y="4680"/>
            <a:ext cx="2971800" cy="457201"/>
          </a:xfrm>
          <a:prstGeom prst="rect">
            <a:avLst/>
          </a:prstGeom>
        </p:spPr>
        <p:txBody>
          <a:bodyPr vert="horz" lIns="91431" tIns="45716" rIns="91431" bIns="45716" rtlCol="0"/>
          <a:lstStyle>
            <a:lvl1pPr algn="r">
              <a:defRPr sz="1200"/>
            </a:lvl1pPr>
          </a:lstStyle>
          <a:p>
            <a:r>
              <a:rPr lang="en-US" dirty="0" smtClean="0">
                <a:solidFill>
                  <a:prstClr val="black"/>
                </a:solidFill>
              </a:rPr>
              <a:t>MPI</a:t>
            </a:r>
            <a:endParaRPr lang="en-US" dirty="0">
              <a:solidFill>
                <a:prstClr val="black"/>
              </a:solidFill>
            </a:endParaRPr>
          </a:p>
        </p:txBody>
      </p:sp>
      <p:sp>
        <p:nvSpPr>
          <p:cNvPr id="7" name="Footer Placeholder 5"/>
          <p:cNvSpPr>
            <a:spLocks noGrp="1"/>
          </p:cNvSpPr>
          <p:nvPr>
            <p:ph type="ftr" sz="quarter" idx="4"/>
          </p:nvPr>
        </p:nvSpPr>
        <p:spPr>
          <a:xfrm>
            <a:off x="2" y="8689892"/>
            <a:ext cx="2971800" cy="457201"/>
          </a:xfrm>
          <a:prstGeom prst="rect">
            <a:avLst/>
          </a:prstGeom>
        </p:spPr>
        <p:txBody>
          <a:bodyPr vert="horz" lIns="91431" tIns="45716" rIns="91431" bIns="45716" rtlCol="0" anchor="b"/>
          <a:lstStyle>
            <a:lvl1pPr algn="l">
              <a:defRPr sz="1200"/>
            </a:lvl1pPr>
          </a:lstStyle>
          <a:p>
            <a:r>
              <a:rPr lang="en-US" dirty="0" smtClean="0">
                <a:solidFill>
                  <a:prstClr val="black"/>
                </a:solidFill>
              </a:rPr>
              <a:t>Rev. 001</a:t>
            </a:r>
            <a:endParaRPr lang="en-US" dirty="0">
              <a:solidFill>
                <a:prstClr val="black"/>
              </a:solidFill>
            </a:endParaRPr>
          </a:p>
        </p:txBody>
      </p:sp>
    </p:spTree>
    <p:extLst>
      <p:ext uri="{BB962C8B-B14F-4D97-AF65-F5344CB8AC3E}">
        <p14:creationId xmlns:p14="http://schemas.microsoft.com/office/powerpoint/2010/main" val="533202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4 minutes</a:t>
            </a:r>
          </a:p>
          <a:p>
            <a:r>
              <a:rPr lang="en-US" baseline="0" dirty="0" smtClean="0"/>
              <a:t>Total Time: 19 minutes</a:t>
            </a:r>
          </a:p>
          <a:p>
            <a:r>
              <a:rPr lang="en-US" baseline="0" dirty="0" smtClean="0"/>
              <a:t>Talking Points: </a:t>
            </a:r>
          </a:p>
          <a:p>
            <a:r>
              <a:rPr lang="en-US" baseline="0" dirty="0" smtClean="0"/>
              <a:t>The table on the screen highlights some basic or common data points. In the left column we have the name of the data point, and on the right column we have the topics which that data point can provide insight on. Can someone please read the first few data points. Thank you! Can someone else please read the remaining data points. Can anyone think of any other data points that you may use frequently? </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10</a:t>
            </a:fld>
            <a:endParaRPr lang="en-US" dirty="0"/>
          </a:p>
        </p:txBody>
      </p:sp>
    </p:spTree>
    <p:extLst>
      <p:ext uri="{BB962C8B-B14F-4D97-AF65-F5344CB8AC3E}">
        <p14:creationId xmlns:p14="http://schemas.microsoft.com/office/powerpoint/2010/main" val="1034309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21 minutes</a:t>
            </a:r>
          </a:p>
          <a:p>
            <a:r>
              <a:rPr lang="en-US" baseline="0" dirty="0" smtClean="0"/>
              <a:t>Talking Points: </a:t>
            </a:r>
          </a:p>
          <a:p>
            <a:pPr marL="0" lvl="3" eaLnBrk="1" hangingPunct="1"/>
            <a:r>
              <a:rPr lang="en-US" altLang="en-US" sz="1000" b="0" dirty="0" smtClean="0"/>
              <a:t>A key deliverable for many planning agencies is to show and increase in savings.  Is this your goal for reporting?  If so, are you able to easily report on your results?</a:t>
            </a:r>
          </a:p>
          <a:p>
            <a:pPr marL="0" lvl="3" eaLnBrk="1" hangingPunct="1"/>
            <a:r>
              <a:rPr lang="en-US" altLang="en-US" sz="1000" b="0" dirty="0" smtClean="0"/>
              <a:t>When collecting your meeting financials how are you defining savings?  </a:t>
            </a:r>
          </a:p>
          <a:p>
            <a:pPr marL="0" lvl="3" eaLnBrk="1" hangingPunct="1"/>
            <a:r>
              <a:rPr lang="en-US" altLang="en-US" sz="1000" b="0" dirty="0" smtClean="0"/>
              <a:t>Showing savings as a year over year incremental change is one option.  If you use this method, your savings will be heavily impacted by the state of the market.  Using an incremental savings model you must be showing savings through the roof from year to year in a buyers market.  But watch out when the market recovers.  You may end up with savings numbers “in the red”.</a:t>
            </a:r>
          </a:p>
          <a:p>
            <a:pPr marL="0" lvl="3" eaLnBrk="1" hangingPunct="1"/>
            <a:r>
              <a:rPr lang="en-US" altLang="en-US" sz="1000" b="0" dirty="0" smtClean="0"/>
              <a:t>Cost Avoidance is another model; however, consultation is the responsibility of a planning provider.  Is it considered table stakes to highlight best value scenarios.  Those are soft dollar savings or Cost Avoidance.  </a:t>
            </a:r>
          </a:p>
          <a:p>
            <a:pPr marL="0" lvl="3" eaLnBrk="1" hangingPunct="1"/>
            <a:r>
              <a:rPr lang="en-US" altLang="en-US" sz="1000" b="0" dirty="0" smtClean="0"/>
              <a:t>Our point of view as a best practice is to collect 1</a:t>
            </a:r>
            <a:r>
              <a:rPr lang="en-US" altLang="en-US" sz="1000" b="0" baseline="30000" dirty="0" smtClean="0"/>
              <a:t>st</a:t>
            </a:r>
            <a:r>
              <a:rPr lang="en-US" altLang="en-US" sz="1000" b="0" dirty="0" smtClean="0"/>
              <a:t> Quote rates and compare against final negotiated rates for hard dollar savings amounts.  You can take this savings amount “to the bank” – it is clearly dollars you would have paid if not for price negotiations.  As your program matures you may find savings begin to slow – you have educated the market place and expectations are known.  This is a great opportunity to begin looking at expanding your program.  A Preferred Hotel Program is one option here.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11</a:t>
            </a:fld>
            <a:endParaRPr lang="en-US" dirty="0"/>
          </a:p>
        </p:txBody>
      </p:sp>
    </p:spTree>
    <p:extLst>
      <p:ext uri="{BB962C8B-B14F-4D97-AF65-F5344CB8AC3E}">
        <p14:creationId xmlns:p14="http://schemas.microsoft.com/office/powerpoint/2010/main" val="2566120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23 minutes</a:t>
            </a:r>
          </a:p>
          <a:p>
            <a:r>
              <a:rPr lang="en-US" baseline="0" dirty="0" smtClean="0"/>
              <a:t>Talking Points: </a:t>
            </a:r>
          </a:p>
          <a:p>
            <a:pPr marL="0" lvl="2" eaLnBrk="1" hangingPunct="1"/>
            <a:r>
              <a:rPr lang="en-US" altLang="en-US" b="0" dirty="0" smtClean="0"/>
              <a:t>What is your goal for reporting?  </a:t>
            </a:r>
          </a:p>
          <a:p>
            <a:pPr marL="0" lvl="2" eaLnBrk="1" hangingPunct="1"/>
            <a:r>
              <a:rPr lang="en-US" altLang="en-US" b="0" dirty="0" smtClean="0"/>
              <a:t>Perhaps you are trying to show the value you or your organization brings in reducing risk?</a:t>
            </a:r>
          </a:p>
          <a:p>
            <a:pPr marL="0" lvl="2" eaLnBrk="1" hangingPunct="1"/>
            <a:r>
              <a:rPr lang="en-US" altLang="en-US" b="0" dirty="0" smtClean="0"/>
              <a:t>Maybe limiting the potential liability on each program via your professional negotiations is your goal…</a:t>
            </a:r>
          </a:p>
          <a:p>
            <a:pPr marL="0" lvl="2" eaLnBrk="1" hangingPunct="1"/>
            <a:r>
              <a:rPr lang="en-US" altLang="en-US" b="0" dirty="0" smtClean="0"/>
              <a:t>If so, are you able to easily report on your results?</a:t>
            </a:r>
          </a:p>
          <a:p>
            <a:pPr marL="0" lvl="2" eaLnBrk="1" hangingPunct="1"/>
            <a:r>
              <a:rPr lang="en-US" altLang="en-US" b="0" dirty="0" smtClean="0"/>
              <a:t>Ask someone to read the slide.</a:t>
            </a:r>
          </a:p>
          <a:p>
            <a:pPr marL="0" lvl="2" eaLnBrk="1" hangingPunct="1"/>
            <a:r>
              <a:rPr lang="en-US" altLang="en-US" b="0" dirty="0" smtClean="0"/>
              <a:t>How do you bring this into your overall story?</a:t>
            </a:r>
          </a:p>
          <a:p>
            <a:pPr marL="0" lvl="2" eaLnBrk="1" hangingPunct="1"/>
            <a:r>
              <a:rPr lang="en-US" altLang="en-US" b="0" dirty="0" smtClean="0"/>
              <a:t>This is a clear value that you bring – often times this value only is communicated when something goes bad. </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12</a:t>
            </a:fld>
            <a:endParaRPr lang="en-US" dirty="0"/>
          </a:p>
        </p:txBody>
      </p:sp>
    </p:spTree>
    <p:extLst>
      <p:ext uri="{BB962C8B-B14F-4D97-AF65-F5344CB8AC3E}">
        <p14:creationId xmlns:p14="http://schemas.microsoft.com/office/powerpoint/2010/main" val="36283406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25 minutes</a:t>
            </a:r>
          </a:p>
          <a:p>
            <a:r>
              <a:rPr lang="en-US" baseline="0" dirty="0" smtClean="0"/>
              <a:t>Talking Points: </a:t>
            </a:r>
          </a:p>
          <a:p>
            <a:pPr eaLnBrk="1" hangingPunct="1"/>
            <a:r>
              <a:rPr lang="en-US" altLang="en-US" dirty="0" smtClean="0"/>
              <a:t>Clean and reliable data does not happen by itself, current tools do not guarantee data integrity.</a:t>
            </a:r>
            <a:r>
              <a:rPr lang="en-US" altLang="en-US" baseline="0" dirty="0" smtClean="0"/>
              <a:t> Quality Control has to be a part of your processes. </a:t>
            </a:r>
            <a:r>
              <a:rPr lang="en-US" altLang="en-US" dirty="0" smtClean="0"/>
              <a:t>Create on-going exception process to identify potential errors.</a:t>
            </a:r>
            <a:r>
              <a:rPr lang="en-US" altLang="en-US" baseline="0" dirty="0" smtClean="0"/>
              <a:t> </a:t>
            </a:r>
            <a:r>
              <a:rPr lang="en-US" altLang="en-US" dirty="0" smtClean="0"/>
              <a:t>Plan for on-going technology support to modify behavior and adapt to process changes.</a:t>
            </a:r>
            <a:r>
              <a:rPr lang="en-US" altLang="en-US" baseline="0" dirty="0" smtClean="0"/>
              <a:t> If you n</a:t>
            </a:r>
            <a:r>
              <a:rPr lang="en-US" altLang="en-US" dirty="0" smtClean="0"/>
              <a:t>eed full data governance then assign a Data Champion.</a:t>
            </a:r>
            <a:r>
              <a:rPr lang="en-US" altLang="en-US" baseline="0" dirty="0" smtClean="0"/>
              <a:t> Make the user responsible for quality. </a:t>
            </a:r>
            <a:endParaRPr lang="en-US" altLang="en-US" dirty="0" smtClean="0"/>
          </a:p>
          <a:p>
            <a:pPr eaLnBrk="1" hangingPunct="1"/>
            <a:r>
              <a:rPr lang="en-US" altLang="en-US" dirty="0" smtClean="0"/>
              <a:t>An approach to make the data user responsible for fixing errors is</a:t>
            </a:r>
            <a:r>
              <a:rPr lang="en-US" altLang="en-US" baseline="0" dirty="0" smtClean="0"/>
              <a:t> to have an </a:t>
            </a:r>
            <a:r>
              <a:rPr lang="en-US" altLang="en-US" dirty="0" smtClean="0"/>
              <a:t>on-going regular Quality Control approach – not a one time right before the report is due madness approach. If there are errors</a:t>
            </a:r>
            <a:r>
              <a:rPr lang="en-US" altLang="en-US" baseline="0" dirty="0" smtClean="0"/>
              <a:t> identified, fix them at the source of the error. Enact feedback loops so that there are periodic checks and balances of the quality of data. </a:t>
            </a:r>
          </a:p>
          <a:p>
            <a:pPr eaLnBrk="1" hangingPunct="1"/>
            <a:r>
              <a:rPr lang="en-US" altLang="en-US" baseline="0" dirty="0" smtClean="0"/>
              <a:t>Ask the participants to share some ways that they ensure that they are using quality data. </a:t>
            </a:r>
            <a:endParaRPr lang="en-US" altLang="en-US" dirty="0" smtClean="0"/>
          </a:p>
          <a:p>
            <a:pPr eaLnBrk="1" hangingPunct="1">
              <a:spcBef>
                <a:spcPct val="0"/>
              </a:spcBef>
            </a:pPr>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13</a:t>
            </a:fld>
            <a:endParaRPr lang="en-US" dirty="0"/>
          </a:p>
        </p:txBody>
      </p:sp>
    </p:spTree>
    <p:extLst>
      <p:ext uri="{BB962C8B-B14F-4D97-AF65-F5344CB8AC3E}">
        <p14:creationId xmlns:p14="http://schemas.microsoft.com/office/powerpoint/2010/main" val="1263741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 minute</a:t>
            </a:r>
          </a:p>
          <a:p>
            <a:r>
              <a:rPr lang="en-US" baseline="0" dirty="0" smtClean="0"/>
              <a:t>Total Time: 26 minutes</a:t>
            </a:r>
          </a:p>
          <a:p>
            <a:r>
              <a:rPr lang="en-US" baseline="0" dirty="0" smtClean="0"/>
              <a:t>Talking Points: This screen shows how to build discipline around a data landscape. A template such as this helps to ensure quality. Can someone read the boxes above the ones highlighted in blue. This information is pertinent to know when working with data. </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14</a:t>
            </a:fld>
            <a:endParaRPr lang="en-US" dirty="0"/>
          </a:p>
        </p:txBody>
      </p:sp>
    </p:spTree>
    <p:extLst>
      <p:ext uri="{BB962C8B-B14F-4D97-AF65-F5344CB8AC3E}">
        <p14:creationId xmlns:p14="http://schemas.microsoft.com/office/powerpoint/2010/main" val="1522780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28 minutes</a:t>
            </a:r>
          </a:p>
          <a:p>
            <a:r>
              <a:rPr lang="en-US" baseline="0" dirty="0" smtClean="0"/>
              <a:t>Talking Points: When presenting data, it is important to ensure that the data you are presenting supports your ultimate goal for gathering the data. Find benchmarking data to validate yours. Do not report in a vacuum. You should be familiar with the norms for the data that you have collected. Sources such as MPI Baromenter, Amex Global Forecast and Hotel Horizons are places in which you may be able to validate data. Know your audience and tailor your story and presentation to them. If you are presenting to executives who have a 5 minute window for you, then respect that and share a compelling story in 5 minutes. If you have a tech savvy audience who will want to see reports and a presentation on their own screen, then email it to them. Vary the content and presentation tools used. Excel, Power Point, Prezi, etc. are all useful tools. Lastly, keep it simple. Only give the data and information that is necessary. Only create graphics for what is needed and relevant. </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15</a:t>
            </a:fld>
            <a:endParaRPr lang="en-US" dirty="0"/>
          </a:p>
        </p:txBody>
      </p:sp>
    </p:spTree>
    <p:extLst>
      <p:ext uri="{BB962C8B-B14F-4D97-AF65-F5344CB8AC3E}">
        <p14:creationId xmlns:p14="http://schemas.microsoft.com/office/powerpoint/2010/main" val="3738647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 minute</a:t>
            </a:r>
          </a:p>
          <a:p>
            <a:r>
              <a:rPr lang="en-US" baseline="0" dirty="0" smtClean="0"/>
              <a:t>Total Time: 29 minutes</a:t>
            </a:r>
          </a:p>
          <a:p>
            <a:r>
              <a:rPr lang="en-US" baseline="0" dirty="0" smtClean="0"/>
              <a:t>Talking Points: Ask someone to read the first five reporting tips on the screen.</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16</a:t>
            </a:fld>
            <a:endParaRPr lang="en-US" dirty="0"/>
          </a:p>
        </p:txBody>
      </p:sp>
    </p:spTree>
    <p:extLst>
      <p:ext uri="{BB962C8B-B14F-4D97-AF65-F5344CB8AC3E}">
        <p14:creationId xmlns:p14="http://schemas.microsoft.com/office/powerpoint/2010/main" val="624479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 minute</a:t>
            </a:r>
          </a:p>
          <a:p>
            <a:r>
              <a:rPr lang="en-US" baseline="0" dirty="0" smtClean="0"/>
              <a:t>Total Time: 30 minutes</a:t>
            </a:r>
          </a:p>
          <a:p>
            <a:r>
              <a:rPr lang="en-US" baseline="0" dirty="0" smtClean="0"/>
              <a:t>Talking Points: Ask someone to read the last five reporting tips on the screen. </a:t>
            </a:r>
          </a:p>
          <a:p>
            <a:r>
              <a:rPr lang="en-US" baseline="0" dirty="0" smtClean="0"/>
              <a:t>These ten tips summarize at a high level what we have covered so far in our session and expand by providing some additional tips.</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17</a:t>
            </a:fld>
            <a:endParaRPr lang="en-US" dirty="0"/>
          </a:p>
        </p:txBody>
      </p:sp>
    </p:spTree>
    <p:extLst>
      <p:ext uri="{BB962C8B-B14F-4D97-AF65-F5344CB8AC3E}">
        <p14:creationId xmlns:p14="http://schemas.microsoft.com/office/powerpoint/2010/main" val="3254418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3 minutes</a:t>
            </a:r>
          </a:p>
          <a:p>
            <a:r>
              <a:rPr lang="en-US" baseline="0" dirty="0" smtClean="0"/>
              <a:t>Total Time: 33 minutes</a:t>
            </a:r>
          </a:p>
          <a:p>
            <a:r>
              <a:rPr lang="en-US" baseline="0" dirty="0" smtClean="0"/>
              <a:t>Talking Points: We will now discuss some case study examples as a large group. </a:t>
            </a:r>
          </a:p>
          <a:p>
            <a:pPr eaLnBrk="1" hangingPunct="1"/>
            <a:r>
              <a:rPr lang="en-US" altLang="en-US" sz="900" b="0" dirty="0" smtClean="0"/>
              <a:t>Reporting revealed a certain client historically held the highest AGR in their competitive set across the board</a:t>
            </a:r>
          </a:p>
          <a:p>
            <a:pPr eaLnBrk="1" hangingPunct="1"/>
            <a:r>
              <a:rPr lang="en-US" altLang="en-US" b="0" dirty="0" smtClean="0"/>
              <a:t>Areas of buying behavior that were adjusted were identified:  Chains – moving internal meetings to mid brand properties, Destinations – moving appropriate meetings to value destinations, and Education of Buyers and Stakeholders –sharing the actual results of the peer benchmarking and showing them to have sticker shock – instead of high quotes becoming “normal”</a:t>
            </a:r>
          </a:p>
          <a:p>
            <a:pPr eaLnBrk="1" hangingPunct="1"/>
            <a:r>
              <a:rPr lang="en-US" altLang="en-US" b="0" dirty="0" smtClean="0"/>
              <a:t>Through the application of these strategic shifts, rates have reduced, bringing them into line with their peers, up to a 20% reduction in rate for some meeting types.</a:t>
            </a:r>
          </a:p>
          <a:p>
            <a:pPr eaLnBrk="1" hangingPunct="1"/>
            <a:r>
              <a:rPr lang="en-US" altLang="en-US" b="0" dirty="0" smtClean="0"/>
              <a:t>Without this data we would not have been able to identify this variance against their peers.  We would only have been able to compare them against themselves which would not have highlighted the irregularity.  Nor would we have been able to successfully apply the shifts in buying behavior, shifts in market share, etc to bring additional value and savings to this client.</a:t>
            </a:r>
          </a:p>
          <a:p>
            <a:r>
              <a:rPr lang="en-US" b="0" dirty="0" smtClean="0"/>
              <a:t>Ask participants what stood</a:t>
            </a:r>
            <a:r>
              <a:rPr lang="en-US" b="0" baseline="0" dirty="0" smtClean="0"/>
              <a:t> out to them about this example.</a:t>
            </a:r>
            <a:endParaRPr lang="en-US" b="0" dirty="0"/>
          </a:p>
        </p:txBody>
      </p:sp>
      <p:sp>
        <p:nvSpPr>
          <p:cNvPr id="4" name="Slide Number Placeholder 3"/>
          <p:cNvSpPr>
            <a:spLocks noGrp="1"/>
          </p:cNvSpPr>
          <p:nvPr>
            <p:ph type="sldNum" sz="quarter" idx="10"/>
          </p:nvPr>
        </p:nvSpPr>
        <p:spPr/>
        <p:txBody>
          <a:bodyPr/>
          <a:lstStyle/>
          <a:p>
            <a:fld id="{E4ACBA5A-83A9-453E-B6E3-FAADB2280EEC}" type="slidenum">
              <a:rPr lang="en-US" smtClean="0"/>
              <a:t>18</a:t>
            </a:fld>
            <a:endParaRPr lang="en-US" dirty="0"/>
          </a:p>
        </p:txBody>
      </p:sp>
    </p:spTree>
    <p:extLst>
      <p:ext uri="{BB962C8B-B14F-4D97-AF65-F5344CB8AC3E}">
        <p14:creationId xmlns:p14="http://schemas.microsoft.com/office/powerpoint/2010/main" val="4016287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35 minutes</a:t>
            </a:r>
          </a:p>
          <a:p>
            <a:r>
              <a:rPr lang="en-US" baseline="0" dirty="0" smtClean="0"/>
              <a:t>Talking Points: </a:t>
            </a:r>
            <a:endParaRPr lang="en-US" b="0" baseline="0" dirty="0" smtClean="0"/>
          </a:p>
          <a:p>
            <a:pPr eaLnBrk="1" hangingPunct="1"/>
            <a:r>
              <a:rPr lang="en-US" b="0" dirty="0" smtClean="0"/>
              <a:t>In this case</a:t>
            </a:r>
            <a:r>
              <a:rPr lang="en-US" b="0" baseline="0" dirty="0" smtClean="0"/>
              <a:t> study example, r</a:t>
            </a:r>
            <a:r>
              <a:rPr lang="en-US" altLang="en-US" b="0" dirty="0" smtClean="0"/>
              <a:t>eporting revealed a certain client would benefit from a preferred hotel vendor program.</a:t>
            </a:r>
            <a:r>
              <a:rPr lang="en-US" altLang="en-US" b="0" baseline="0" dirty="0" smtClean="0"/>
              <a:t> </a:t>
            </a:r>
            <a:r>
              <a:rPr lang="en-US" altLang="en-US" b="0" dirty="0" smtClean="0"/>
              <a:t>Data modeling creating market shift scenarios were developed which depicted the potential results of a Preferred Vendor program.</a:t>
            </a:r>
          </a:p>
          <a:p>
            <a:pPr eaLnBrk="1" hangingPunct="1"/>
            <a:r>
              <a:rPr lang="en-US" altLang="en-US" b="0" dirty="0" smtClean="0"/>
              <a:t>The recommendation was accepted and 75% of room nights moved to Preferred Vendors in year 1 resulting in a cost savings of in excess of $1M</a:t>
            </a:r>
            <a:endParaRPr lang="en-US" altLang="en-US" sz="16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Ask participants what stood</a:t>
            </a:r>
            <a:r>
              <a:rPr lang="en-US" b="0" baseline="0" dirty="0" smtClean="0"/>
              <a:t> out to them about this example.</a:t>
            </a:r>
            <a:endParaRPr lang="en-US" b="0" dirty="0" smtClean="0"/>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19</a:t>
            </a:fld>
            <a:endParaRPr lang="en-US" dirty="0"/>
          </a:p>
        </p:txBody>
      </p:sp>
    </p:spTree>
    <p:extLst>
      <p:ext uri="{BB962C8B-B14F-4D97-AF65-F5344CB8AC3E}">
        <p14:creationId xmlns:p14="http://schemas.microsoft.com/office/powerpoint/2010/main" val="153167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3 minutes</a:t>
            </a:r>
          </a:p>
          <a:p>
            <a:r>
              <a:rPr lang="en-US" baseline="0" dirty="0" smtClean="0"/>
              <a:t>Total Time: 3 minutes</a:t>
            </a:r>
          </a:p>
          <a:p>
            <a:r>
              <a:rPr lang="en-US" dirty="0" smtClean="0"/>
              <a:t>Talking Points:</a:t>
            </a:r>
            <a:r>
              <a:rPr lang="en-US" baseline="0" dirty="0" smtClean="0"/>
              <a:t> </a:t>
            </a:r>
          </a:p>
          <a:p>
            <a:r>
              <a:rPr lang="en-US" baseline="0" dirty="0" smtClean="0"/>
              <a:t>Welcome to this session, Facts + Figures: Your Introduction to Meetings Data. This session will last approximately one hour. </a:t>
            </a:r>
          </a:p>
          <a:p>
            <a:r>
              <a:rPr lang="en-US" baseline="0" dirty="0" smtClean="0"/>
              <a:t>Introduce yourself to the participants. Share name, title, organization, background/experience on this topic and a couple personal aspects (to build a relationship of trust with the participants). </a:t>
            </a:r>
          </a:p>
          <a:p>
            <a:r>
              <a:rPr lang="en-US" baseline="0" dirty="0" smtClean="0"/>
              <a:t>If the group is small enough, ask all participants to introduce themselves as well. If the group is large, ask them to introduce themselves to two people seated near them and share their professional background and one personal fact. </a:t>
            </a:r>
          </a:p>
          <a:p>
            <a:r>
              <a:rPr lang="en-US" baseline="0" dirty="0" smtClean="0"/>
              <a:t>Go over the Ground Rules.</a:t>
            </a:r>
          </a:p>
          <a:p>
            <a:r>
              <a:rPr lang="en-US" baseline="0" dirty="0" smtClean="0"/>
              <a:t>Be here now – Remind all participants to give their full attention to this session. Put away mobile devices.</a:t>
            </a:r>
          </a:p>
          <a:p>
            <a:r>
              <a:rPr lang="en-US" baseline="0" dirty="0" smtClean="0"/>
              <a:t>Respect all others – What is shared in the session should be kept in confidence. Allow others to share their ideas. Do not have side conversations.</a:t>
            </a:r>
          </a:p>
          <a:p>
            <a:r>
              <a:rPr lang="en-US" baseline="0" dirty="0" smtClean="0"/>
              <a:t>Logistics – Share where restrooms are located.</a:t>
            </a:r>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2</a:t>
            </a:fld>
            <a:endParaRPr lang="en-US" dirty="0"/>
          </a:p>
        </p:txBody>
      </p:sp>
    </p:spTree>
    <p:extLst>
      <p:ext uri="{BB962C8B-B14F-4D97-AF65-F5344CB8AC3E}">
        <p14:creationId xmlns:p14="http://schemas.microsoft.com/office/powerpoint/2010/main" val="23099636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10 minutes</a:t>
            </a:r>
          </a:p>
          <a:p>
            <a:r>
              <a:rPr lang="en-US" baseline="0" dirty="0" smtClean="0"/>
              <a:t>Total Time: 45 minutes</a:t>
            </a:r>
          </a:p>
          <a:p>
            <a:r>
              <a:rPr lang="en-US" baseline="0" dirty="0" smtClean="0"/>
              <a:t>Talking Points: </a:t>
            </a:r>
          </a:p>
          <a:p>
            <a:r>
              <a:rPr lang="en-US" baseline="0" dirty="0" smtClean="0"/>
              <a:t>We will now split into small groups and work through a mock scenario. Split the participants into groups which contain no more than 4 people per group. Ask them to use the information provided on this slide and the data provided on the next slide to think through and answer the questions provided on the Results slide. Advise the groups that they have ten minutes to discuss. </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20</a:t>
            </a:fld>
            <a:endParaRPr lang="en-US" dirty="0"/>
          </a:p>
        </p:txBody>
      </p:sp>
    </p:spTree>
    <p:extLst>
      <p:ext uri="{BB962C8B-B14F-4D97-AF65-F5344CB8AC3E}">
        <p14:creationId xmlns:p14="http://schemas.microsoft.com/office/powerpoint/2010/main" val="37279558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a:t>
            </a:r>
          </a:p>
          <a:p>
            <a:r>
              <a:rPr lang="en-US" baseline="0" dirty="0" smtClean="0"/>
              <a:t>Total Time: 45 minutes</a:t>
            </a:r>
          </a:p>
          <a:p>
            <a:r>
              <a:rPr lang="en-US" baseline="0" dirty="0" smtClean="0"/>
              <a:t>Talking Points: </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21</a:t>
            </a:fld>
            <a:endParaRPr lang="en-US" dirty="0"/>
          </a:p>
        </p:txBody>
      </p:sp>
    </p:spTree>
    <p:extLst>
      <p:ext uri="{BB962C8B-B14F-4D97-AF65-F5344CB8AC3E}">
        <p14:creationId xmlns:p14="http://schemas.microsoft.com/office/powerpoint/2010/main" val="21775010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6 minutes</a:t>
            </a:r>
          </a:p>
          <a:p>
            <a:r>
              <a:rPr lang="en-US" baseline="0" dirty="0" smtClean="0"/>
              <a:t>Total Time: 51 minutes</a:t>
            </a:r>
          </a:p>
          <a:p>
            <a:r>
              <a:rPr lang="en-US" baseline="0" dirty="0" smtClean="0"/>
              <a:t>Talking Points: </a:t>
            </a:r>
          </a:p>
          <a:p>
            <a:r>
              <a:rPr lang="en-US" baseline="0" dirty="0" smtClean="0"/>
              <a:t>After the participants have been in their small groups for the Mock Scenario for 10 minutes, go through these questions on this slide and ask a couple of the groups to share their thoughts. </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22</a:t>
            </a:fld>
            <a:endParaRPr lang="en-US" dirty="0"/>
          </a:p>
        </p:txBody>
      </p:sp>
    </p:spTree>
    <p:extLst>
      <p:ext uri="{BB962C8B-B14F-4D97-AF65-F5344CB8AC3E}">
        <p14:creationId xmlns:p14="http://schemas.microsoft.com/office/powerpoint/2010/main" val="9917270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8 minutes (or less if Mock Scenario runs over)</a:t>
            </a:r>
          </a:p>
          <a:p>
            <a:r>
              <a:rPr lang="en-US" baseline="0" dirty="0" smtClean="0"/>
              <a:t>Total Time: 59 minutes</a:t>
            </a:r>
          </a:p>
          <a:p>
            <a:r>
              <a:rPr lang="en-US" baseline="0" dirty="0" smtClean="0"/>
              <a:t>Talking Points: </a:t>
            </a:r>
          </a:p>
          <a:p>
            <a:r>
              <a:rPr lang="en-US" dirty="0" smtClean="0"/>
              <a:t>Review the learning objectives on the screen. Ask the participants what questions they have and ask them to share one way that they will apply something that they have learned in this session. </a:t>
            </a:r>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23</a:t>
            </a:fld>
            <a:endParaRPr lang="en-US" dirty="0"/>
          </a:p>
        </p:txBody>
      </p:sp>
    </p:spTree>
    <p:extLst>
      <p:ext uri="{BB962C8B-B14F-4D97-AF65-F5344CB8AC3E}">
        <p14:creationId xmlns:p14="http://schemas.microsoft.com/office/powerpoint/2010/main" val="7106930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 minute</a:t>
            </a:r>
          </a:p>
          <a:p>
            <a:r>
              <a:rPr lang="en-US" baseline="0" dirty="0" smtClean="0"/>
              <a:t>Total Time: 60 minutes</a:t>
            </a:r>
          </a:p>
          <a:p>
            <a:r>
              <a:rPr lang="en-US" baseline="0" dirty="0" smtClean="0"/>
              <a:t>Talking Points: </a:t>
            </a:r>
          </a:p>
          <a:p>
            <a:r>
              <a:rPr lang="en-US" dirty="0" smtClean="0"/>
              <a:t>This concludes our session. Thank you all again for participating. You are encouraged to reach out</a:t>
            </a:r>
            <a:r>
              <a:rPr lang="en-US" baseline="0" dirty="0" smtClean="0"/>
              <a:t> to fellow participants and myself with additional questions as you think of them. On the next slide there is a list of recommended industry resources.  This list is also included in your participant guide for the session.</a:t>
            </a:r>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24</a:t>
            </a:fld>
            <a:endParaRPr lang="en-US" dirty="0"/>
          </a:p>
        </p:txBody>
      </p:sp>
    </p:spTree>
    <p:extLst>
      <p:ext uri="{BB962C8B-B14F-4D97-AF65-F5344CB8AC3E}">
        <p14:creationId xmlns:p14="http://schemas.microsoft.com/office/powerpoint/2010/main" val="78071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25</a:t>
            </a:fld>
            <a:endParaRPr lang="en-US" dirty="0"/>
          </a:p>
        </p:txBody>
      </p:sp>
    </p:spTree>
    <p:extLst>
      <p:ext uri="{BB962C8B-B14F-4D97-AF65-F5344CB8AC3E}">
        <p14:creationId xmlns:p14="http://schemas.microsoft.com/office/powerpoint/2010/main" val="167982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5 minutes</a:t>
            </a:r>
          </a:p>
          <a:p>
            <a:r>
              <a:rPr lang="en-US" baseline="0" dirty="0" smtClean="0"/>
              <a:t>Talking Points: </a:t>
            </a:r>
          </a:p>
          <a:p>
            <a:r>
              <a:rPr lang="en-US" sz="1200" kern="1200" dirty="0" smtClean="0">
                <a:solidFill>
                  <a:schemeClr val="tx1"/>
                </a:solidFill>
                <a:effectLst/>
                <a:latin typeface="+mn-lt"/>
                <a:ea typeface="+mn-ea"/>
                <a:cs typeface="+mn-cs"/>
              </a:rPr>
              <a:t>Today we will learn the basic principles of data management in a meeting environment,</a:t>
            </a:r>
            <a:r>
              <a:rPr lang="en-US" sz="1200" kern="1200" baseline="0" dirty="0" smtClean="0">
                <a:solidFill>
                  <a:schemeClr val="tx1"/>
                </a:solidFill>
                <a:effectLst/>
                <a:latin typeface="+mn-lt"/>
                <a:ea typeface="+mn-ea"/>
                <a:cs typeface="+mn-cs"/>
              </a:rPr>
              <a:t> un</a:t>
            </a:r>
            <a:r>
              <a:rPr lang="en-US" sz="1200" kern="1200" dirty="0" smtClean="0">
                <a:solidFill>
                  <a:schemeClr val="tx1"/>
                </a:solidFill>
                <a:effectLst/>
                <a:latin typeface="+mn-lt"/>
                <a:ea typeface="+mn-ea"/>
                <a:cs typeface="+mn-cs"/>
              </a:rPr>
              <a:t>derstand how to approach a data related project, ensure data quality and tell a meaningful story. Then, we will practice your new knowledge with an application of your acquired skills. </a:t>
            </a:r>
          </a:p>
          <a:p>
            <a:r>
              <a:rPr lang="en-US" sz="1200" kern="1200" dirty="0" smtClean="0">
                <a:solidFill>
                  <a:schemeClr val="tx1"/>
                </a:solidFill>
                <a:effectLst/>
                <a:latin typeface="+mn-lt"/>
                <a:ea typeface="+mn-ea"/>
                <a:cs typeface="+mn-cs"/>
              </a:rPr>
              <a:t>Ask</a:t>
            </a:r>
            <a:r>
              <a:rPr lang="en-US" sz="1200" kern="1200" baseline="0" dirty="0" smtClean="0">
                <a:solidFill>
                  <a:schemeClr val="tx1"/>
                </a:solidFill>
                <a:effectLst/>
                <a:latin typeface="+mn-lt"/>
                <a:ea typeface="+mn-ea"/>
                <a:cs typeface="+mn-cs"/>
              </a:rPr>
              <a:t> for a volunteer to read the session learning objectives from the screen.</a:t>
            </a:r>
          </a:p>
          <a:p>
            <a:r>
              <a:rPr lang="en-US" sz="1200" kern="1200" baseline="0" dirty="0" smtClean="0">
                <a:solidFill>
                  <a:schemeClr val="tx1"/>
                </a:solidFill>
                <a:effectLst/>
                <a:latin typeface="+mn-lt"/>
                <a:ea typeface="+mn-ea"/>
                <a:cs typeface="+mn-cs"/>
              </a:rPr>
              <a:t>Ask if anyone has any questions before we begin.</a:t>
            </a:r>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3</a:t>
            </a:fld>
            <a:endParaRPr lang="en-US" dirty="0"/>
          </a:p>
        </p:txBody>
      </p:sp>
    </p:spTree>
    <p:extLst>
      <p:ext uri="{BB962C8B-B14F-4D97-AF65-F5344CB8AC3E}">
        <p14:creationId xmlns:p14="http://schemas.microsoft.com/office/powerpoint/2010/main" val="1401291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7 minutes</a:t>
            </a:r>
          </a:p>
          <a:p>
            <a:r>
              <a:rPr lang="en-US" baseline="0" dirty="0" smtClean="0"/>
              <a:t>Talking Points: </a:t>
            </a:r>
          </a:p>
          <a:p>
            <a:r>
              <a:rPr lang="en-US" baseline="0" dirty="0" smtClean="0"/>
              <a:t>Data is very important to our industry. It helps us to see the big picture. Often, we are bogged down in the details of a meeting and can easily lose sight of the big picture. Data provides the evidence that is needed to tell a story. It allows our goals to be supported and reports to be created. Without data we would not be able to gain a pulse on the business, influence control or drive decision making. Data plays a key role. Can anyone share with me some additional reasons or examples of how data is important?</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4</a:t>
            </a:fld>
            <a:endParaRPr lang="en-US" dirty="0"/>
          </a:p>
        </p:txBody>
      </p:sp>
    </p:spTree>
    <p:extLst>
      <p:ext uri="{BB962C8B-B14F-4D97-AF65-F5344CB8AC3E}">
        <p14:creationId xmlns:p14="http://schemas.microsoft.com/office/powerpoint/2010/main" val="1680974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2 minutes</a:t>
            </a:r>
          </a:p>
          <a:p>
            <a:r>
              <a:rPr lang="en-US" baseline="0" dirty="0" smtClean="0"/>
              <a:t>Total Time: 9 minutes</a:t>
            </a:r>
          </a:p>
          <a:p>
            <a:r>
              <a:rPr lang="en-US" baseline="0" dirty="0" smtClean="0"/>
              <a:t>Talking Points: </a:t>
            </a:r>
          </a:p>
          <a:p>
            <a:pPr eaLnBrk="1" hangingPunct="1">
              <a:lnSpc>
                <a:spcPct val="80000"/>
              </a:lnSpc>
            </a:pPr>
            <a:r>
              <a:rPr lang="en-US" altLang="en-US" sz="800" b="0" dirty="0" smtClean="0"/>
              <a:t>Before you collect data you must be clear on the intent or the goal of the reporting exercise and the goal of the connection your are making.</a:t>
            </a:r>
            <a:r>
              <a:rPr lang="en-US" altLang="en-US" sz="800" b="0" baseline="0" dirty="0" smtClean="0"/>
              <a:t> </a:t>
            </a:r>
          </a:p>
          <a:p>
            <a:pPr eaLnBrk="1" hangingPunct="1">
              <a:lnSpc>
                <a:spcPct val="80000"/>
              </a:lnSpc>
            </a:pPr>
            <a:r>
              <a:rPr lang="en-US" altLang="en-US" sz="800" b="0" dirty="0" smtClean="0"/>
              <a:t>Start with the end in mind – most of the time we get a request for data – we want to reverse this way of thinking and be proactive.</a:t>
            </a:r>
            <a:r>
              <a:rPr lang="en-US" altLang="en-US" sz="800" b="0" baseline="0" dirty="0" smtClean="0"/>
              <a:t> </a:t>
            </a:r>
          </a:p>
          <a:p>
            <a:pPr eaLnBrk="1" hangingPunct="1">
              <a:lnSpc>
                <a:spcPct val="80000"/>
              </a:lnSpc>
            </a:pPr>
            <a:r>
              <a:rPr lang="en-US" altLang="en-US" sz="800" b="0" dirty="0" smtClean="0"/>
              <a:t>What is the message you want to deliver?   Are you driving a recommendation for change?  If so you will need to ensure you have the data to support your recommendation – provide the benefits of the change – the cost of the change – and what will happen if you do not make this change.</a:t>
            </a:r>
          </a:p>
          <a:p>
            <a:pPr eaLnBrk="1" hangingPunct="1">
              <a:lnSpc>
                <a:spcPct val="80000"/>
              </a:lnSpc>
            </a:pPr>
            <a:r>
              <a:rPr lang="en-US" altLang="en-US" sz="800" b="0" dirty="0" smtClean="0"/>
              <a:t>Are you re-enforcing positive behavior?  Have you recently made a change that you are now reporting results on the benefits achieved?   Do you have the right data to support your comparison of the before state versus the current state?  Does your data validate the need for change?</a:t>
            </a:r>
          </a:p>
          <a:p>
            <a:pPr eaLnBrk="1" hangingPunct="1">
              <a:lnSpc>
                <a:spcPct val="80000"/>
              </a:lnSpc>
            </a:pPr>
            <a:r>
              <a:rPr lang="en-US" altLang="en-US" sz="800" b="0" dirty="0" smtClean="0"/>
              <a:t>Are you showcasing results?  Are you communicating and highlighting your value.  Do you have the data to support all that you brought to the table for this message?  Are you able to show objective results that are backed up with hard data elements?</a:t>
            </a:r>
          </a:p>
          <a:p>
            <a:pPr eaLnBrk="1" hangingPunct="1">
              <a:lnSpc>
                <a:spcPct val="80000"/>
              </a:lnSpc>
            </a:pPr>
            <a:r>
              <a:rPr lang="en-US" altLang="en-US" sz="800" b="0" dirty="0" smtClean="0"/>
              <a:t>In the end does your message and your report match your intent for the exercise – are you telling the right story</a:t>
            </a:r>
          </a:p>
          <a:p>
            <a:pPr eaLnBrk="1" hangingPunct="1">
              <a:lnSpc>
                <a:spcPct val="80000"/>
              </a:lnSpc>
            </a:pPr>
            <a:endParaRPr lang="en-US" altLang="en-US" sz="800" b="1" dirty="0" smtClean="0"/>
          </a:p>
          <a:p>
            <a:pPr eaLnBrk="1" hangingPunct="1">
              <a:lnSpc>
                <a:spcPct val="80000"/>
              </a:lnSpc>
            </a:pPr>
            <a:endParaRPr lang="en-US" altLang="en-US" sz="800" dirty="0" smtClean="0"/>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5</a:t>
            </a:fld>
            <a:endParaRPr lang="en-US" dirty="0"/>
          </a:p>
        </p:txBody>
      </p:sp>
    </p:spTree>
    <p:extLst>
      <p:ext uri="{BB962C8B-B14F-4D97-AF65-F5344CB8AC3E}">
        <p14:creationId xmlns:p14="http://schemas.microsoft.com/office/powerpoint/2010/main" val="2385367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 minute</a:t>
            </a:r>
          </a:p>
          <a:p>
            <a:r>
              <a:rPr lang="en-US" baseline="0" dirty="0" smtClean="0"/>
              <a:t>Total Time: 10 minutes</a:t>
            </a:r>
          </a:p>
          <a:p>
            <a:r>
              <a:rPr lang="en-US" baseline="0" dirty="0" smtClean="0"/>
              <a:t>Talking Points: </a:t>
            </a:r>
          </a:p>
          <a:p>
            <a:r>
              <a:rPr lang="en-US" dirty="0" smtClean="0"/>
              <a:t>Do you have the complete process in place to support your goal?</a:t>
            </a:r>
          </a:p>
          <a:p>
            <a:r>
              <a:rPr lang="en-US" dirty="0" smtClean="0"/>
              <a:t>Do you have organizational support to implement your process?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smtClean="0"/>
              <a:t>All processes must be aligned and supported to attain ultimate success.</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6</a:t>
            </a:fld>
            <a:endParaRPr lang="en-US" dirty="0"/>
          </a:p>
        </p:txBody>
      </p:sp>
    </p:spTree>
    <p:extLst>
      <p:ext uri="{BB962C8B-B14F-4D97-AF65-F5344CB8AC3E}">
        <p14:creationId xmlns:p14="http://schemas.microsoft.com/office/powerpoint/2010/main" val="3346298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 minute</a:t>
            </a:r>
          </a:p>
          <a:p>
            <a:r>
              <a:rPr lang="en-US" baseline="0" dirty="0" smtClean="0"/>
              <a:t>Total Time: 11 minutes</a:t>
            </a:r>
          </a:p>
          <a:p>
            <a:r>
              <a:rPr lang="en-US" baseline="0" dirty="0" smtClean="0"/>
              <a:t>Talking Points: </a:t>
            </a:r>
          </a:p>
          <a:p>
            <a:r>
              <a:rPr lang="en-US" dirty="0" smtClean="0"/>
              <a:t>Have you clearly defined the components of data to be captured?</a:t>
            </a:r>
          </a:p>
          <a:p>
            <a:r>
              <a:rPr lang="en-US" dirty="0" smtClean="0"/>
              <a:t>Have you created standardized methodology to ensure data capture is consistent across users?</a:t>
            </a:r>
          </a:p>
          <a:p>
            <a:pPr marL="0" marR="0" lvl="2" indent="0" algn="l" defTabSz="914400" rtl="0" eaLnBrk="1" fontAlgn="auto" latinLnBrk="0" hangingPunct="1">
              <a:lnSpc>
                <a:spcPct val="100000"/>
              </a:lnSpc>
              <a:spcBef>
                <a:spcPts val="0"/>
              </a:spcBef>
              <a:spcAft>
                <a:spcPts val="0"/>
              </a:spcAft>
              <a:buClrTx/>
              <a:buSzTx/>
              <a:buFontTx/>
              <a:buNone/>
              <a:tabLst/>
              <a:defRPr/>
            </a:pPr>
            <a:r>
              <a:rPr lang="en-US" altLang="en-US" sz="800" b="0" dirty="0" smtClean="0"/>
              <a:t>Putting a tool in place to collect data does not equate to acceptable reporting.  You must also initiate the processes, methodology, and definitions of what you’re capturing for it to make sense. Standardized methodology and clearly defined components must support your end goal.</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altLang="en-US" sz="800" b="0" dirty="0" smtClean="0"/>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7</a:t>
            </a:fld>
            <a:endParaRPr lang="en-US" dirty="0"/>
          </a:p>
        </p:txBody>
      </p:sp>
    </p:spTree>
    <p:extLst>
      <p:ext uri="{BB962C8B-B14F-4D97-AF65-F5344CB8AC3E}">
        <p14:creationId xmlns:p14="http://schemas.microsoft.com/office/powerpoint/2010/main" val="41542623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1 minute</a:t>
            </a:r>
          </a:p>
          <a:p>
            <a:r>
              <a:rPr lang="en-US" baseline="0" dirty="0" smtClean="0"/>
              <a:t>Total Time: 12 minutes</a:t>
            </a:r>
          </a:p>
          <a:p>
            <a:r>
              <a:rPr lang="en-US" baseline="0" dirty="0" smtClean="0"/>
              <a:t>Talking Points: </a:t>
            </a:r>
          </a:p>
          <a:p>
            <a:r>
              <a:rPr lang="en-US" dirty="0" smtClean="0"/>
              <a:t>Are you capturing the data in the correct format?</a:t>
            </a:r>
          </a:p>
          <a:p>
            <a:r>
              <a:rPr lang="en-US" dirty="0" smtClean="0"/>
              <a:t>Are you recording the data at the appropriate level of detail?</a:t>
            </a:r>
          </a:p>
          <a:p>
            <a:pPr marL="0" indent="0">
              <a:buNone/>
            </a:pPr>
            <a:r>
              <a:rPr lang="en-US" dirty="0" smtClean="0"/>
              <a:t>If you don’t have the data, you will not be able to report on it.</a:t>
            </a:r>
          </a:p>
          <a:p>
            <a:pPr marL="0" indent="0">
              <a:buNone/>
            </a:pPr>
            <a:r>
              <a:rPr lang="en-US" dirty="0" smtClean="0"/>
              <a:t> </a:t>
            </a:r>
            <a:r>
              <a:rPr lang="en-US" altLang="en-US" sz="1200" b="0" dirty="0" smtClean="0"/>
              <a:t>You’re going to use data to impact business decisions – you need to ensure your data is robust enough, is captured at the correct level of detail for your needs, but most importantly, that the data is accurate.</a:t>
            </a:r>
          </a:p>
          <a:p>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8</a:t>
            </a:fld>
            <a:endParaRPr lang="en-US" dirty="0"/>
          </a:p>
        </p:txBody>
      </p:sp>
    </p:spTree>
    <p:extLst>
      <p:ext uri="{BB962C8B-B14F-4D97-AF65-F5344CB8AC3E}">
        <p14:creationId xmlns:p14="http://schemas.microsoft.com/office/powerpoint/2010/main" val="1482952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 Timing: 3 minutes</a:t>
            </a:r>
          </a:p>
          <a:p>
            <a:r>
              <a:rPr lang="en-US" baseline="0" dirty="0" smtClean="0"/>
              <a:t>Total Time: 15 minutes</a:t>
            </a:r>
          </a:p>
          <a:p>
            <a:r>
              <a:rPr lang="en-US" baseline="0" dirty="0" smtClean="0"/>
              <a:t>Talking Points: </a:t>
            </a:r>
          </a:p>
          <a:p>
            <a:r>
              <a:rPr lang="en-US" dirty="0" smtClean="0"/>
              <a:t>What is the ultimate goal of your program?</a:t>
            </a:r>
          </a:p>
          <a:p>
            <a:r>
              <a:rPr lang="en-US" dirty="0" smtClean="0"/>
              <a:t>What types of reports and analysis are critical for success?</a:t>
            </a:r>
          </a:p>
          <a:p>
            <a:r>
              <a:rPr lang="en-US" dirty="0" smtClean="0"/>
              <a:t>Can you tell a story that your audience will use to impact business decisions?</a:t>
            </a:r>
          </a:p>
          <a:p>
            <a:pPr marL="0" indent="0">
              <a:buNone/>
            </a:pPr>
            <a:r>
              <a:rPr lang="en-US" dirty="0" smtClean="0"/>
              <a:t>Have a clear vision of your end result.</a:t>
            </a:r>
          </a:p>
          <a:p>
            <a:pPr marL="0" indent="0">
              <a:buNone/>
            </a:pPr>
            <a:r>
              <a:rPr lang="en-US" dirty="0" smtClean="0"/>
              <a:t>Again,</a:t>
            </a:r>
            <a:r>
              <a:rPr lang="en-US" baseline="0" dirty="0" smtClean="0"/>
              <a:t> start with the end in mind. Anticipate what data you will need to capture and follow the processes to ensure that it is quality data. We will talk about that more in just a bit. Can anyone share any examples of how they started with the end in mind when it came to data and reporting?</a:t>
            </a:r>
            <a:endParaRPr lang="en-US" dirty="0"/>
          </a:p>
        </p:txBody>
      </p:sp>
      <p:sp>
        <p:nvSpPr>
          <p:cNvPr id="4" name="Slide Number Placeholder 3"/>
          <p:cNvSpPr>
            <a:spLocks noGrp="1"/>
          </p:cNvSpPr>
          <p:nvPr>
            <p:ph type="sldNum" sz="quarter" idx="10"/>
          </p:nvPr>
        </p:nvSpPr>
        <p:spPr/>
        <p:txBody>
          <a:bodyPr/>
          <a:lstStyle/>
          <a:p>
            <a:fld id="{E4ACBA5A-83A9-453E-B6E3-FAADB2280EEC}" type="slidenum">
              <a:rPr lang="en-US" smtClean="0"/>
              <a:t>9</a:t>
            </a:fld>
            <a:endParaRPr lang="en-US" dirty="0"/>
          </a:p>
        </p:txBody>
      </p:sp>
    </p:spTree>
    <p:extLst>
      <p:ext uri="{BB962C8B-B14F-4D97-AF65-F5344CB8AC3E}">
        <p14:creationId xmlns:p14="http://schemas.microsoft.com/office/powerpoint/2010/main" val="7723638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2"/>
            <a:ext cx="8229600" cy="685801"/>
          </a:xfrm>
          <a:prstGeom prst="rect">
            <a:avLst/>
          </a:prstGeom>
        </p:spPr>
        <p:txBody>
          <a:bodyPr/>
          <a:lstStyle>
            <a:lvl1pPr algn="l">
              <a:defRPr sz="4000" b="1">
                <a:solidFill>
                  <a:schemeClr val="accent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4495800"/>
          </a:xfrm>
          <a:prstGeom prst="rect">
            <a:avLst/>
          </a:prstGeom>
          <a:noFill/>
        </p:spPr>
        <p:txBody>
          <a:bodyPr/>
          <a:lstStyle>
            <a:lvl1pPr>
              <a:spcBef>
                <a:spcPts val="1200"/>
              </a:spcBef>
              <a:buClr>
                <a:schemeClr val="tx1"/>
              </a:buClr>
              <a:defRPr sz="2800">
                <a:solidFill>
                  <a:schemeClr val="accent6"/>
                </a:solidFill>
              </a:defRPr>
            </a:lvl1pPr>
            <a:lvl2pPr>
              <a:spcBef>
                <a:spcPts val="1200"/>
              </a:spcBef>
              <a:buClr>
                <a:schemeClr val="tx1"/>
              </a:buClr>
              <a:defRPr sz="2400">
                <a:solidFill>
                  <a:schemeClr val="accent6"/>
                </a:solidFill>
              </a:defRPr>
            </a:lvl2pPr>
            <a:lvl3pPr>
              <a:spcBef>
                <a:spcPts val="1200"/>
              </a:spcBef>
              <a:buClr>
                <a:schemeClr val="tx1"/>
              </a:buClr>
              <a:defRPr sz="2000">
                <a:solidFill>
                  <a:schemeClr val="accent6"/>
                </a:solidFill>
              </a:defRPr>
            </a:lvl3pPr>
            <a:lvl4pPr>
              <a:spcBef>
                <a:spcPts val="1200"/>
              </a:spcBef>
              <a:buClr>
                <a:schemeClr val="tx1"/>
              </a:buClr>
              <a:defRPr>
                <a:solidFill>
                  <a:schemeClr val="accent6"/>
                </a:solidFill>
              </a:defRPr>
            </a:lvl4pPr>
            <a:lvl5pPr>
              <a:spcBef>
                <a:spcPts val="1200"/>
              </a:spcBef>
              <a:buClr>
                <a:schemeClr val="tx1"/>
              </a:buClr>
              <a:defRPr>
                <a:solidFill>
                  <a:schemeClr val="accent6"/>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GeneralMPI-PPT_v1-2.jpg"/>
          <p:cNvPicPr>
            <a:picLocks noChangeAspect="1"/>
          </p:cNvPicPr>
          <p:nvPr userDrawn="1"/>
        </p:nvPicPr>
        <p:blipFill rotWithShape="1">
          <a:blip r:embed="rId3" cstate="print">
            <a:extLst>
              <a:ext uri="{28A0092B-C50C-407E-A947-70E740481C1C}">
                <a14:useLocalDpi xmlns:a14="http://schemas.microsoft.com/office/drawing/2010/main" val="0"/>
              </a:ext>
            </a:extLst>
          </a:blip>
          <a:srcRect l="41042" t="85000"/>
          <a:stretch/>
        </p:blipFill>
        <p:spPr>
          <a:xfrm>
            <a:off x="3752853" y="5829302"/>
            <a:ext cx="5391151" cy="1028700"/>
          </a:xfrm>
          <a:prstGeom prst="rect">
            <a:avLst/>
          </a:prstGeom>
        </p:spPr>
      </p:pic>
      <p:sp>
        <p:nvSpPr>
          <p:cNvPr id="6" name="Rectangle 5"/>
          <p:cNvSpPr/>
          <p:nvPr userDrawn="1"/>
        </p:nvSpPr>
        <p:spPr bwMode="auto">
          <a:xfrm>
            <a:off x="0" y="5829302"/>
            <a:ext cx="3752853" cy="102869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8600" y="6156506"/>
            <a:ext cx="1524000" cy="361015"/>
          </a:xfrm>
          <a:prstGeom prst="rect">
            <a:avLst/>
          </a:prstGeom>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58790" y="6100575"/>
            <a:ext cx="1146410" cy="472894"/>
          </a:xfrm>
          <a:prstGeom prst="rect">
            <a:avLst/>
          </a:prstGeom>
        </p:spPr>
      </p:pic>
      <p:sp>
        <p:nvSpPr>
          <p:cNvPr id="9" name="TextBox 8"/>
          <p:cNvSpPr txBox="1"/>
          <p:nvPr userDrawn="1"/>
        </p:nvSpPr>
        <p:spPr>
          <a:xfrm>
            <a:off x="1838826" y="6044625"/>
            <a:ext cx="425116" cy="584775"/>
          </a:xfrm>
          <a:prstGeom prst="rect">
            <a:avLst/>
          </a:prstGeom>
        </p:spPr>
        <p:txBody>
          <a:bodyPr wrap="none" rtlCol="0">
            <a:spAutoFit/>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sz="3200" b="1" i="0" u="none" strike="noStrike" kern="0" cap="none" spc="0" normalizeH="0" baseline="0" noProof="0" dirty="0" smtClean="0">
                <a:ln>
                  <a:noFill/>
                </a:ln>
                <a:solidFill>
                  <a:schemeClr val="tx1"/>
                </a:solidFill>
                <a:effectLst/>
                <a:uLnTx/>
                <a:uFillTx/>
                <a:latin typeface="+mn-lt"/>
                <a:ea typeface="+mn-ea"/>
                <a:cs typeface="+mn-cs"/>
              </a:rPr>
              <a: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Tree>
    <p:custDataLst>
      <p:tags r:id="rId1"/>
    </p:custDataLst>
    <p:extLst>
      <p:ext uri="{BB962C8B-B14F-4D97-AF65-F5344CB8AC3E}">
        <p14:creationId xmlns:p14="http://schemas.microsoft.com/office/powerpoint/2010/main" val="8478694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3" name="Picture 12" descr="GeneralMPI-PPT_v1-2.jpg"/>
          <p:cNvPicPr>
            <a:picLocks noChangeAspect="1"/>
          </p:cNvPicPr>
          <p:nvPr userDrawn="1"/>
        </p:nvPicPr>
        <p:blipFill rotWithShape="1">
          <a:blip r:embed="rId3" cstate="print">
            <a:extLst>
              <a:ext uri="{28A0092B-C50C-407E-A947-70E740481C1C}">
                <a14:useLocalDpi xmlns:a14="http://schemas.microsoft.com/office/drawing/2010/main" val="0"/>
              </a:ext>
            </a:extLst>
          </a:blip>
          <a:srcRect l="41042" t="85000"/>
          <a:stretch/>
        </p:blipFill>
        <p:spPr>
          <a:xfrm>
            <a:off x="3752853" y="5829302"/>
            <a:ext cx="5391151" cy="1028700"/>
          </a:xfrm>
          <a:prstGeom prst="rect">
            <a:avLst/>
          </a:prstGeom>
        </p:spPr>
      </p:pic>
      <p:sp>
        <p:nvSpPr>
          <p:cNvPr id="7" name="Title 1"/>
          <p:cNvSpPr>
            <a:spLocks noGrp="1"/>
          </p:cNvSpPr>
          <p:nvPr>
            <p:ph type="title"/>
          </p:nvPr>
        </p:nvSpPr>
        <p:spPr>
          <a:xfrm>
            <a:off x="457200" y="304802"/>
            <a:ext cx="8229600" cy="685801"/>
          </a:xfrm>
          <a:prstGeom prst="rect">
            <a:avLst/>
          </a:prstGeom>
        </p:spPr>
        <p:txBody>
          <a:bodyPr/>
          <a:lstStyle>
            <a:lvl1pPr algn="l">
              <a:defRPr sz="4000" b="1">
                <a:solidFill>
                  <a:schemeClr val="accent2"/>
                </a:solidFill>
              </a:defRPr>
            </a:lvl1pPr>
          </a:lstStyle>
          <a:p>
            <a:r>
              <a:rPr lang="en-US" dirty="0" smtClean="0"/>
              <a:t>Click to edit Master title style</a:t>
            </a:r>
            <a:endParaRPr lang="en-US" dirty="0"/>
          </a:p>
        </p:txBody>
      </p:sp>
      <p:sp>
        <p:nvSpPr>
          <p:cNvPr id="8" name="Content Placeholder 2"/>
          <p:cNvSpPr>
            <a:spLocks noGrp="1"/>
          </p:cNvSpPr>
          <p:nvPr>
            <p:ph idx="1"/>
          </p:nvPr>
        </p:nvSpPr>
        <p:spPr>
          <a:xfrm>
            <a:off x="457200" y="1143000"/>
            <a:ext cx="8229600" cy="4495800"/>
          </a:xfrm>
          <a:prstGeom prst="rect">
            <a:avLst/>
          </a:prstGeom>
          <a:noFill/>
        </p:spPr>
        <p:txBody>
          <a:bodyPr/>
          <a:lstStyle>
            <a:lvl1pPr>
              <a:spcBef>
                <a:spcPts val="1200"/>
              </a:spcBef>
              <a:buClr>
                <a:schemeClr val="tx1"/>
              </a:buClr>
              <a:defRPr sz="2800">
                <a:solidFill>
                  <a:schemeClr val="accent6"/>
                </a:solidFill>
              </a:defRPr>
            </a:lvl1pPr>
            <a:lvl2pPr>
              <a:spcBef>
                <a:spcPts val="1200"/>
              </a:spcBef>
              <a:buClr>
                <a:schemeClr val="tx1"/>
              </a:buClr>
              <a:defRPr sz="2400">
                <a:solidFill>
                  <a:schemeClr val="accent6"/>
                </a:solidFill>
              </a:defRPr>
            </a:lvl2pPr>
            <a:lvl3pPr>
              <a:spcBef>
                <a:spcPts val="1200"/>
              </a:spcBef>
              <a:buClr>
                <a:schemeClr val="tx1"/>
              </a:buClr>
              <a:defRPr sz="2000">
                <a:solidFill>
                  <a:schemeClr val="accent6"/>
                </a:solidFill>
              </a:defRPr>
            </a:lvl3pPr>
            <a:lvl4pPr>
              <a:spcBef>
                <a:spcPts val="1200"/>
              </a:spcBef>
              <a:buClr>
                <a:schemeClr val="tx1"/>
              </a:buClr>
              <a:defRPr>
                <a:solidFill>
                  <a:schemeClr val="accent6"/>
                </a:solidFill>
              </a:defRPr>
            </a:lvl4pPr>
            <a:lvl5pPr>
              <a:spcBef>
                <a:spcPts val="1200"/>
              </a:spcBef>
              <a:buClr>
                <a:schemeClr val="tx1"/>
              </a:buClr>
              <a:defRPr>
                <a:solidFill>
                  <a:schemeClr val="accent6"/>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p:nvPr userDrawn="1"/>
        </p:nvSpPr>
        <p:spPr bwMode="auto">
          <a:xfrm>
            <a:off x="0" y="5829302"/>
            <a:ext cx="3752853" cy="102869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8600" y="6156506"/>
            <a:ext cx="1524000" cy="361015"/>
          </a:xfrm>
          <a:prstGeom prst="rect">
            <a:avLst/>
          </a:prstGeom>
        </p:spPr>
      </p:pic>
      <p:pic>
        <p:nvPicPr>
          <p:cNvPr id="3" name="Picture 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58790" y="6100575"/>
            <a:ext cx="1146410" cy="472894"/>
          </a:xfrm>
          <a:prstGeom prst="rect">
            <a:avLst/>
          </a:prstGeom>
        </p:spPr>
      </p:pic>
      <p:sp>
        <p:nvSpPr>
          <p:cNvPr id="4" name="TextBox 3"/>
          <p:cNvSpPr txBox="1"/>
          <p:nvPr userDrawn="1"/>
        </p:nvSpPr>
        <p:spPr>
          <a:xfrm>
            <a:off x="1838826" y="6044625"/>
            <a:ext cx="425116" cy="584775"/>
          </a:xfrm>
          <a:prstGeom prst="rect">
            <a:avLst/>
          </a:prstGeom>
        </p:spPr>
        <p:txBody>
          <a:bodyPr wrap="none" rtlCol="0">
            <a:spAutoFit/>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sz="3200" b="1" i="0" u="none" strike="noStrike" kern="0" cap="none" spc="0" normalizeH="0" baseline="0" noProof="0" dirty="0" smtClean="0">
                <a:ln>
                  <a:noFill/>
                </a:ln>
                <a:solidFill>
                  <a:schemeClr val="tx1"/>
                </a:solidFill>
                <a:effectLst/>
                <a:uLnTx/>
                <a:uFillTx/>
                <a:latin typeface="+mn-lt"/>
                <a:ea typeface="+mn-ea"/>
                <a:cs typeface="+mn-cs"/>
              </a:rPr>
              <a: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Tree>
    <p:custDataLst>
      <p:tags r:id="rId1"/>
    </p:custDataLst>
    <p:extLst>
      <p:ext uri="{BB962C8B-B14F-4D97-AF65-F5344CB8AC3E}">
        <p14:creationId xmlns:p14="http://schemas.microsoft.com/office/powerpoint/2010/main" val="2209033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4" name="Picture 3" descr="GeneralMPI-PPT_v1-1.jpg"/>
          <p:cNvPicPr>
            <a:picLocks noChangeAspect="1"/>
          </p:cNvPicPr>
          <p:nvPr userDrawn="1"/>
        </p:nvPicPr>
        <p:blipFill rotWithShape="1">
          <a:blip r:embed="rId5" cstate="print">
            <a:extLst>
              <a:ext uri="{28A0092B-C50C-407E-A947-70E740481C1C}">
                <a14:useLocalDpi xmlns:a14="http://schemas.microsoft.com/office/drawing/2010/main" val="0"/>
              </a:ext>
            </a:extLst>
          </a:blip>
          <a:srcRect b="77222"/>
          <a:stretch/>
        </p:blipFill>
        <p:spPr>
          <a:xfrm>
            <a:off x="0" y="2"/>
            <a:ext cx="9144000" cy="1562100"/>
          </a:xfrm>
          <a:prstGeom prst="rect">
            <a:avLst/>
          </a:prstGeom>
        </p:spPr>
      </p:pic>
      <p:sp>
        <p:nvSpPr>
          <p:cNvPr id="3" name="Rectangle 2"/>
          <p:cNvSpPr/>
          <p:nvPr userDrawn="1"/>
        </p:nvSpPr>
        <p:spPr bwMode="auto">
          <a:xfrm>
            <a:off x="0" y="5829302"/>
            <a:ext cx="3752853" cy="102869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64" charset="-128"/>
            </a:endParaRPr>
          </a:p>
        </p:txBody>
      </p:sp>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28600" y="6156506"/>
            <a:ext cx="1524000" cy="361015"/>
          </a:xfrm>
          <a:prstGeom prst="rect">
            <a:avLst/>
          </a:prstGeom>
        </p:spPr>
      </p:pic>
      <p:pic>
        <p:nvPicPr>
          <p:cNvPr id="6" name="Picture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358790" y="6100575"/>
            <a:ext cx="1146410" cy="472894"/>
          </a:xfrm>
          <a:prstGeom prst="rect">
            <a:avLst/>
          </a:prstGeom>
        </p:spPr>
      </p:pic>
      <p:sp>
        <p:nvSpPr>
          <p:cNvPr id="7" name="TextBox 6"/>
          <p:cNvSpPr txBox="1"/>
          <p:nvPr userDrawn="1"/>
        </p:nvSpPr>
        <p:spPr>
          <a:xfrm>
            <a:off x="1838826" y="6044625"/>
            <a:ext cx="425116" cy="584775"/>
          </a:xfrm>
          <a:prstGeom prst="rect">
            <a:avLst/>
          </a:prstGeom>
        </p:spPr>
        <p:txBody>
          <a:bodyPr wrap="none" rtlCol="0">
            <a:spAutoFit/>
          </a:bodyPr>
          <a:lstStyle/>
          <a:p>
            <a:pPr marL="0" marR="0" indent="0" algn="l" defTabSz="914400" rtl="0" eaLnBrk="1" fontAlgn="base" latinLnBrk="0" hangingPunct="1">
              <a:lnSpc>
                <a:spcPct val="100000"/>
              </a:lnSpc>
              <a:spcBef>
                <a:spcPct val="20000"/>
              </a:spcBef>
              <a:spcAft>
                <a:spcPct val="0"/>
              </a:spcAft>
              <a:buClrTx/>
              <a:buSzTx/>
              <a:buFontTx/>
              <a:buNone/>
              <a:tabLst/>
            </a:pPr>
            <a:r>
              <a:rPr kumimoji="0" lang="en-US" sz="3200" b="1" i="0" u="none" strike="noStrike" kern="0" cap="none" spc="0" normalizeH="0" baseline="0" noProof="0" dirty="0" smtClean="0">
                <a:ln>
                  <a:noFill/>
                </a:ln>
                <a:solidFill>
                  <a:schemeClr val="tx1"/>
                </a:solidFill>
                <a:effectLst/>
                <a:uLnTx/>
                <a:uFillTx/>
                <a:latin typeface="+mn-lt"/>
                <a:ea typeface="+mn-ea"/>
                <a:cs typeface="+mn-cs"/>
              </a:rPr>
              <a: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Tree>
    <p:custDataLst>
      <p:tags r:id="rId4"/>
    </p:custDataLst>
    <p:extLst>
      <p:ext uri="{BB962C8B-B14F-4D97-AF65-F5344CB8AC3E}">
        <p14:creationId xmlns:p14="http://schemas.microsoft.com/office/powerpoint/2010/main" val="233742427"/>
      </p:ext>
    </p:extLst>
  </p:cSld>
  <p:clrMap bg1="lt1" tx1="dk1" bg2="lt2" tx2="dk2" accent1="accent1" accent2="accent2" accent3="accent3" accent4="accent4" accent5="accent5" accent6="accent6" hlink="hlink" folHlink="folHlink"/>
  <p:sldLayoutIdLst>
    <p:sldLayoutId id="2147483663" r:id="rId1"/>
    <p:sldLayoutId id="2147483661" r:id="rId2"/>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pitchFamily="-64" charset="-128"/>
        </a:defRPr>
      </a:lvl2pPr>
      <a:lvl3pPr algn="ctr" rtl="0" fontAlgn="base">
        <a:spcBef>
          <a:spcPct val="0"/>
        </a:spcBef>
        <a:spcAft>
          <a:spcPct val="0"/>
        </a:spcAft>
        <a:defRPr sz="4400">
          <a:solidFill>
            <a:schemeClr val="tx2"/>
          </a:solidFill>
          <a:latin typeface="Arial" charset="0"/>
          <a:ea typeface="ＭＳ Ｐゴシック" pitchFamily="-64" charset="-128"/>
        </a:defRPr>
      </a:lvl3pPr>
      <a:lvl4pPr algn="ctr" rtl="0" fontAlgn="base">
        <a:spcBef>
          <a:spcPct val="0"/>
        </a:spcBef>
        <a:spcAft>
          <a:spcPct val="0"/>
        </a:spcAft>
        <a:defRPr sz="4400">
          <a:solidFill>
            <a:schemeClr val="tx2"/>
          </a:solidFill>
          <a:latin typeface="Arial" charset="0"/>
          <a:ea typeface="ＭＳ Ｐゴシック" pitchFamily="-64" charset="-128"/>
        </a:defRPr>
      </a:lvl4pPr>
      <a:lvl5pPr algn="ctr" rtl="0" fontAlgn="base">
        <a:spcBef>
          <a:spcPct val="0"/>
        </a:spcBef>
        <a:spcAft>
          <a:spcPct val="0"/>
        </a:spcAft>
        <a:defRPr sz="4400">
          <a:solidFill>
            <a:schemeClr val="tx2"/>
          </a:solidFill>
          <a:latin typeface="Arial" charset="0"/>
          <a:ea typeface="ＭＳ Ｐゴシック" pitchFamily="-64" charset="-128"/>
        </a:defRPr>
      </a:lvl5pPr>
      <a:lvl6pPr marL="457200" algn="ctr" rtl="0" fontAlgn="base">
        <a:spcBef>
          <a:spcPct val="0"/>
        </a:spcBef>
        <a:spcAft>
          <a:spcPct val="0"/>
        </a:spcAft>
        <a:defRPr sz="4400">
          <a:solidFill>
            <a:schemeClr val="tx2"/>
          </a:solidFill>
          <a:latin typeface="Arial" charset="0"/>
          <a:ea typeface="ＭＳ Ｐゴシック" pitchFamily="-64" charset="-128"/>
        </a:defRPr>
      </a:lvl6pPr>
      <a:lvl7pPr marL="914400" algn="ctr" rtl="0" fontAlgn="base">
        <a:spcBef>
          <a:spcPct val="0"/>
        </a:spcBef>
        <a:spcAft>
          <a:spcPct val="0"/>
        </a:spcAft>
        <a:defRPr sz="4400">
          <a:solidFill>
            <a:schemeClr val="tx2"/>
          </a:solidFill>
          <a:latin typeface="Arial" charset="0"/>
          <a:ea typeface="ＭＳ Ｐゴシック" pitchFamily="-64" charset="-128"/>
        </a:defRPr>
      </a:lvl7pPr>
      <a:lvl8pPr marL="1371600" algn="ctr" rtl="0" fontAlgn="base">
        <a:spcBef>
          <a:spcPct val="0"/>
        </a:spcBef>
        <a:spcAft>
          <a:spcPct val="0"/>
        </a:spcAft>
        <a:defRPr sz="4400">
          <a:solidFill>
            <a:schemeClr val="tx2"/>
          </a:solidFill>
          <a:latin typeface="Arial" charset="0"/>
          <a:ea typeface="ＭＳ Ｐゴシック" pitchFamily="-64" charset="-128"/>
        </a:defRPr>
      </a:lvl8pPr>
      <a:lvl9pPr marL="1828800" algn="ctr" rtl="0" fontAlgn="base">
        <a:spcBef>
          <a:spcPct val="0"/>
        </a:spcBef>
        <a:spcAft>
          <a:spcPct val="0"/>
        </a:spcAft>
        <a:defRPr sz="4400">
          <a:solidFill>
            <a:schemeClr val="tx2"/>
          </a:solidFill>
          <a:latin typeface="Arial" charset="0"/>
          <a:ea typeface="ＭＳ Ｐゴシック" pitchFamily="-64"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www.businesstravelnews.com/Strategic-Sourcing/2012-Corporate-Travel-Index--U-S--Per-Diems-Nearly-Flat-In-2011,-Expected-To-Move-Up-This-Year/?a=btn" TargetMode="External"/><Relationship Id="rId3" Type="http://schemas.openxmlformats.org/officeDocument/2006/relationships/hyperlink" Target="http://www.gbta.org/foundation/benchmarkingtool/pages/smm.aspx" TargetMode="External"/><Relationship Id="rId7" Type="http://schemas.openxmlformats.org/officeDocument/2006/relationships/hyperlink" Target="http://www.advito.com/aw/home/Global_website/en-us/Content/Resource_Center/~bmk/White_Papers/"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usa.visa.com/download/corporate/corporate_solutions/aberdeen_meeting_card_report.pdf" TargetMode="External"/><Relationship Id="rId5" Type="http://schemas.openxmlformats.org/officeDocument/2006/relationships/hyperlink" Target="http://www.mpiweb.org/Education/Research/BusinessBarometer" TargetMode="External"/><Relationship Id="rId10" Type="http://schemas.openxmlformats.org/officeDocument/2006/relationships/hyperlink" Target="http://www.pkfc.com/en/pkf-hr/PublicationsAndData/HotelHorizons/Default.aspx" TargetMode="External"/><Relationship Id="rId4" Type="http://schemas.openxmlformats.org/officeDocument/2006/relationships/hyperlink" Target="http://about.americanexpress.com/news/pr/2011/meetings2012.aspx" TargetMode="External"/><Relationship Id="rId9" Type="http://schemas.openxmlformats.org/officeDocument/2006/relationships/hyperlink" Target="http://www.phocuswright.com/products/2638"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GeneralMPI-PPT_v1-1.jpg" hidden="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3"/>
          <p:cNvSpPr>
            <a:spLocks noGrp="1"/>
          </p:cNvSpPr>
          <p:nvPr>
            <p:ph type="ctrTitle"/>
          </p:nvPr>
        </p:nvSpPr>
        <p:spPr>
          <a:xfrm>
            <a:off x="0" y="1828800"/>
            <a:ext cx="9144000" cy="2133600"/>
          </a:xfrm>
          <a:prstGeom prst="rect">
            <a:avLst/>
          </a:prstGeom>
        </p:spPr>
        <p:txBody>
          <a:bodyPr/>
          <a:lstStyle/>
          <a:p>
            <a:pPr algn="ctr"/>
            <a:r>
              <a:rPr lang="en-US" dirty="0" smtClean="0">
                <a:solidFill>
                  <a:schemeClr val="accent2">
                    <a:lumMod val="75000"/>
                  </a:schemeClr>
                </a:solidFill>
              </a:rPr>
              <a:t>Facts + Figures:</a:t>
            </a:r>
            <a:br>
              <a:rPr lang="en-US" dirty="0" smtClean="0">
                <a:solidFill>
                  <a:schemeClr val="accent2">
                    <a:lumMod val="75000"/>
                  </a:schemeClr>
                </a:solidFill>
              </a:rPr>
            </a:br>
            <a:r>
              <a:rPr lang="en-US" dirty="0" smtClean="0">
                <a:solidFill>
                  <a:schemeClr val="accent1"/>
                </a:solidFill>
              </a:rPr>
              <a:t>Your Introduction to Meetings Data</a:t>
            </a:r>
            <a:r>
              <a:rPr lang="en-US" dirty="0" smtClean="0"/>
              <a:t/>
            </a:r>
            <a:br>
              <a:rPr lang="en-US" dirty="0" smtClean="0"/>
            </a:br>
            <a:endParaRPr lang="en-US" dirty="0"/>
          </a:p>
        </p:txBody>
      </p:sp>
      <p:sp>
        <p:nvSpPr>
          <p:cNvPr id="7" name="Subtitle 6"/>
          <p:cNvSpPr>
            <a:spLocks noGrp="1"/>
          </p:cNvSpPr>
          <p:nvPr>
            <p:ph type="subTitle" idx="4294967295"/>
          </p:nvPr>
        </p:nvSpPr>
        <p:spPr>
          <a:xfrm>
            <a:off x="381000" y="3276600"/>
            <a:ext cx="8382000" cy="2445505"/>
          </a:xfrm>
          <a:prstGeom prst="rect">
            <a:avLst/>
          </a:prstGeom>
        </p:spPr>
        <p:txBody>
          <a:bodyPr/>
          <a:lstStyle/>
          <a:p>
            <a:pPr marL="0" indent="0" algn="ctr">
              <a:buNone/>
            </a:pPr>
            <a:r>
              <a:rPr lang="en-US" sz="2800" dirty="0" smtClean="0"/>
              <a:t>Presented By:</a:t>
            </a:r>
          </a:p>
          <a:p>
            <a:pPr marL="0" indent="0" algn="ctr">
              <a:buNone/>
            </a:pPr>
            <a:r>
              <a:rPr lang="en-US" sz="2800" dirty="0" smtClean="0">
                <a:solidFill>
                  <a:schemeClr val="tx2"/>
                </a:solidFill>
              </a:rPr>
              <a:t>Name</a:t>
            </a:r>
          </a:p>
          <a:p>
            <a:pPr marL="0" indent="0" algn="ctr">
              <a:buNone/>
            </a:pPr>
            <a:r>
              <a:rPr lang="en-US" sz="2800" dirty="0" smtClean="0">
                <a:solidFill>
                  <a:schemeClr val="tx2"/>
                </a:solidFill>
              </a:rPr>
              <a:t>Title</a:t>
            </a:r>
          </a:p>
          <a:p>
            <a:pPr marL="0" indent="0" algn="ctr">
              <a:buNone/>
            </a:pPr>
            <a:r>
              <a:rPr lang="en-US" sz="2800" dirty="0" smtClean="0">
                <a:solidFill>
                  <a:schemeClr val="tx2"/>
                </a:solidFill>
              </a:rPr>
              <a:t>Organization</a:t>
            </a:r>
            <a:endParaRPr lang="en-US" sz="2800" dirty="0">
              <a:solidFill>
                <a:schemeClr val="tx2"/>
              </a:solidFill>
            </a:endParaRPr>
          </a:p>
        </p:txBody>
      </p:sp>
      <p:pic>
        <p:nvPicPr>
          <p:cNvPr id="5" name="Picture 4" descr="GeneralMPI-PPT_v1-1.jpg"/>
          <p:cNvPicPr>
            <a:picLocks noChangeAspect="1"/>
          </p:cNvPicPr>
          <p:nvPr/>
        </p:nvPicPr>
        <p:blipFill rotWithShape="1">
          <a:blip r:embed="rId4" cstate="print">
            <a:extLst>
              <a:ext uri="{28A0092B-C50C-407E-A947-70E740481C1C}">
                <a14:useLocalDpi xmlns:a14="http://schemas.microsoft.com/office/drawing/2010/main" val="0"/>
              </a:ext>
            </a:extLst>
          </a:blip>
          <a:srcRect b="77222"/>
          <a:stretch/>
        </p:blipFill>
        <p:spPr>
          <a:xfrm>
            <a:off x="0" y="2"/>
            <a:ext cx="9144000" cy="1562100"/>
          </a:xfrm>
          <a:prstGeom prst="rect">
            <a:avLst/>
          </a:prstGeom>
        </p:spPr>
      </p:pic>
    </p:spTree>
    <p:custDataLst>
      <p:tags r:id="rId1"/>
    </p:custDataLst>
    <p:extLst>
      <p:ext uri="{BB962C8B-B14F-4D97-AF65-F5344CB8AC3E}">
        <p14:creationId xmlns:p14="http://schemas.microsoft.com/office/powerpoint/2010/main" val="38712300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Data Points</a:t>
            </a:r>
            <a:endParaRPr lang="en-US" dirty="0"/>
          </a:p>
        </p:txBody>
      </p:sp>
      <p:graphicFrame>
        <p:nvGraphicFramePr>
          <p:cNvPr id="48" name="Content Placeholder 47"/>
          <p:cNvGraphicFramePr>
            <a:graphicFrameLocks noGrp="1"/>
          </p:cNvGraphicFramePr>
          <p:nvPr>
            <p:ph idx="1"/>
            <p:extLst>
              <p:ext uri="{D42A27DB-BD31-4B8C-83A1-F6EECF244321}">
                <p14:modId xmlns:p14="http://schemas.microsoft.com/office/powerpoint/2010/main" val="1865178625"/>
              </p:ext>
            </p:extLst>
          </p:nvPr>
        </p:nvGraphicFramePr>
        <p:xfrm>
          <a:off x="304800" y="1143000"/>
          <a:ext cx="8534400" cy="4419597"/>
        </p:xfrm>
        <a:graphic>
          <a:graphicData uri="http://schemas.openxmlformats.org/drawingml/2006/table">
            <a:tbl>
              <a:tblPr firstRow="1" bandRow="1">
                <a:effectLst>
                  <a:outerShdw blurRad="50800" dist="38100" dir="2700000" algn="tl" rotWithShape="0">
                    <a:prstClr val="black">
                      <a:alpha val="40000"/>
                    </a:prstClr>
                  </a:outerShdw>
                </a:effectLst>
                <a:tableStyleId>{8A107856-5554-42FB-B03E-39F5DBC370BA}</a:tableStyleId>
              </a:tblPr>
              <a:tblGrid>
                <a:gridCol w="2362200"/>
                <a:gridCol w="6172200"/>
              </a:tblGrid>
              <a:tr h="631371">
                <a:tc>
                  <a:txBody>
                    <a:bodyPr/>
                    <a:lstStyle/>
                    <a:p>
                      <a:pPr algn="ctr"/>
                      <a:r>
                        <a:rPr lang="en-US" sz="2000" b="1" dirty="0" smtClean="0">
                          <a:solidFill>
                            <a:schemeClr val="accent6"/>
                          </a:solidFill>
                        </a:rPr>
                        <a:t>Meeting Dates</a:t>
                      </a:r>
                      <a:endParaRPr lang="en-US" sz="2000" b="1" dirty="0">
                        <a:solidFill>
                          <a:schemeClr val="accent6"/>
                        </a:solidFill>
                      </a:endParaRPr>
                    </a:p>
                  </a:txBody>
                  <a:tcPr anchor="ctr"/>
                </a:tc>
                <a:tc>
                  <a:txBody>
                    <a:bodyPr/>
                    <a:lstStyle/>
                    <a:p>
                      <a:pPr algn="l"/>
                      <a:r>
                        <a:rPr lang="en-US" b="0" dirty="0" smtClean="0">
                          <a:solidFill>
                            <a:schemeClr val="accent5">
                              <a:lumMod val="50000"/>
                            </a:schemeClr>
                          </a:solidFill>
                        </a:rPr>
                        <a:t>Meeting duration &amp; seasonality</a:t>
                      </a:r>
                      <a:endParaRPr lang="en-US" b="0" dirty="0">
                        <a:solidFill>
                          <a:schemeClr val="accent5">
                            <a:lumMod val="50000"/>
                          </a:schemeClr>
                        </a:solidFill>
                      </a:endParaRPr>
                    </a:p>
                  </a:txBody>
                  <a:tcPr anchor="ctr"/>
                </a:tc>
              </a:tr>
              <a:tr h="631371">
                <a:tc>
                  <a:txBody>
                    <a:bodyPr/>
                    <a:lstStyle/>
                    <a:p>
                      <a:pPr algn="ctr"/>
                      <a:r>
                        <a:rPr lang="en-US" sz="2000" b="1" dirty="0" smtClean="0">
                          <a:solidFill>
                            <a:schemeClr val="accent6"/>
                          </a:solidFill>
                        </a:rPr>
                        <a:t>Meeting Types</a:t>
                      </a:r>
                      <a:endParaRPr lang="en-US" sz="2000" b="1" dirty="0">
                        <a:solidFill>
                          <a:schemeClr val="accent6"/>
                        </a:solidFill>
                      </a:endParaRPr>
                    </a:p>
                  </a:txBody>
                  <a:tcPr anchor="ctr"/>
                </a:tc>
                <a:tc>
                  <a:txBody>
                    <a:bodyPr/>
                    <a:lstStyle/>
                    <a:p>
                      <a:pPr algn="l"/>
                      <a:r>
                        <a:rPr lang="en-US" b="0" dirty="0" smtClean="0">
                          <a:solidFill>
                            <a:schemeClr val="accent5">
                              <a:lumMod val="50000"/>
                            </a:schemeClr>
                          </a:solidFill>
                        </a:rPr>
                        <a:t>Meeting</a:t>
                      </a:r>
                      <a:r>
                        <a:rPr lang="en-US" b="0" baseline="0" dirty="0" smtClean="0">
                          <a:solidFill>
                            <a:schemeClr val="accent5">
                              <a:lumMod val="50000"/>
                            </a:schemeClr>
                          </a:solidFill>
                        </a:rPr>
                        <a:t> purpose &amp; objectives - related to attendee type</a:t>
                      </a:r>
                      <a:endParaRPr lang="en-US" b="0" dirty="0">
                        <a:solidFill>
                          <a:schemeClr val="accent5">
                            <a:lumMod val="50000"/>
                          </a:schemeClr>
                        </a:solidFill>
                      </a:endParaRPr>
                    </a:p>
                  </a:txBody>
                  <a:tcPr anchor="ctr"/>
                </a:tc>
              </a:tr>
              <a:tr h="631371">
                <a:tc>
                  <a:txBody>
                    <a:bodyPr/>
                    <a:lstStyle/>
                    <a:p>
                      <a:pPr algn="ctr"/>
                      <a:r>
                        <a:rPr lang="en-US" sz="2000" b="1" dirty="0" smtClean="0">
                          <a:solidFill>
                            <a:schemeClr val="accent6"/>
                          </a:solidFill>
                        </a:rPr>
                        <a:t>Meeting Location</a:t>
                      </a:r>
                      <a:endParaRPr lang="en-US" sz="2000" b="1" dirty="0">
                        <a:solidFill>
                          <a:schemeClr val="accent6"/>
                        </a:solidFill>
                      </a:endParaRPr>
                    </a:p>
                  </a:txBody>
                  <a:tcPr anchor="ctr"/>
                </a:tc>
                <a:tc>
                  <a:txBody>
                    <a:bodyPr/>
                    <a:lstStyle/>
                    <a:p>
                      <a:pPr algn="l"/>
                      <a:r>
                        <a:rPr lang="en-US" b="0" dirty="0" smtClean="0">
                          <a:solidFill>
                            <a:schemeClr val="accent5">
                              <a:lumMod val="50000"/>
                            </a:schemeClr>
                          </a:solidFill>
                        </a:rPr>
                        <a:t>Destinations,</a:t>
                      </a:r>
                      <a:r>
                        <a:rPr lang="en-US" b="0" baseline="0" dirty="0" smtClean="0">
                          <a:solidFill>
                            <a:schemeClr val="accent5">
                              <a:lumMod val="50000"/>
                            </a:schemeClr>
                          </a:solidFill>
                        </a:rPr>
                        <a:t> chains &amp; suppliers</a:t>
                      </a:r>
                    </a:p>
                  </a:txBody>
                  <a:tcPr anchor="ctr"/>
                </a:tc>
              </a:tr>
              <a:tr h="631371">
                <a:tc>
                  <a:txBody>
                    <a:bodyPr/>
                    <a:lstStyle/>
                    <a:p>
                      <a:pPr algn="ctr"/>
                      <a:r>
                        <a:rPr lang="en-US" sz="2000" b="1" dirty="0" smtClean="0">
                          <a:solidFill>
                            <a:schemeClr val="accent6"/>
                          </a:solidFill>
                        </a:rPr>
                        <a:t>Attendees</a:t>
                      </a:r>
                      <a:endParaRPr lang="en-US" sz="2000" b="1" dirty="0">
                        <a:solidFill>
                          <a:schemeClr val="accent6"/>
                        </a:solidFill>
                      </a:endParaRPr>
                    </a:p>
                  </a:txBody>
                  <a:tcPr anchor="ctr"/>
                </a:tc>
                <a:tc>
                  <a:txBody>
                    <a:bodyPr/>
                    <a:lstStyle/>
                    <a:p>
                      <a:pPr algn="l"/>
                      <a:r>
                        <a:rPr lang="en-US" b="0" dirty="0" smtClean="0">
                          <a:solidFill>
                            <a:schemeClr val="accent5">
                              <a:lumMod val="50000"/>
                            </a:schemeClr>
                          </a:solidFill>
                        </a:rPr>
                        <a:t>Size and backgrounds</a:t>
                      </a:r>
                      <a:r>
                        <a:rPr lang="en-US" b="0" baseline="0" dirty="0" smtClean="0">
                          <a:solidFill>
                            <a:schemeClr val="accent5">
                              <a:lumMod val="50000"/>
                            </a:schemeClr>
                          </a:solidFill>
                        </a:rPr>
                        <a:t> of audience</a:t>
                      </a:r>
                      <a:endParaRPr lang="en-US" b="0" dirty="0">
                        <a:solidFill>
                          <a:schemeClr val="accent5">
                            <a:lumMod val="50000"/>
                          </a:schemeClr>
                        </a:solidFill>
                      </a:endParaRPr>
                    </a:p>
                  </a:txBody>
                  <a:tcPr anchor="ctr"/>
                </a:tc>
              </a:tr>
              <a:tr h="631371">
                <a:tc>
                  <a:txBody>
                    <a:bodyPr/>
                    <a:lstStyle/>
                    <a:p>
                      <a:pPr algn="ctr"/>
                      <a:r>
                        <a:rPr lang="en-US" sz="2000" b="1" dirty="0" smtClean="0">
                          <a:solidFill>
                            <a:schemeClr val="accent6"/>
                          </a:solidFill>
                        </a:rPr>
                        <a:t>Room Nights</a:t>
                      </a:r>
                      <a:endParaRPr lang="en-US" sz="2000" b="1" dirty="0">
                        <a:solidFill>
                          <a:schemeClr val="accent6"/>
                        </a:solidFill>
                      </a:endParaRPr>
                    </a:p>
                  </a:txBody>
                  <a:tcPr anchor="ctr"/>
                </a:tc>
                <a:tc>
                  <a:txBody>
                    <a:bodyPr/>
                    <a:lstStyle/>
                    <a:p>
                      <a:pPr algn="l"/>
                      <a:r>
                        <a:rPr lang="en-US" b="0" dirty="0" smtClean="0">
                          <a:solidFill>
                            <a:schemeClr val="accent5">
                              <a:lumMod val="50000"/>
                            </a:schemeClr>
                          </a:solidFill>
                        </a:rPr>
                        <a:t>Indication</a:t>
                      </a:r>
                      <a:r>
                        <a:rPr lang="en-US" b="0" baseline="0" dirty="0" smtClean="0">
                          <a:solidFill>
                            <a:schemeClr val="accent5">
                              <a:lumMod val="50000"/>
                            </a:schemeClr>
                          </a:solidFill>
                        </a:rPr>
                        <a:t> of buying power</a:t>
                      </a:r>
                      <a:endParaRPr lang="en-US" b="0" dirty="0">
                        <a:solidFill>
                          <a:schemeClr val="accent5">
                            <a:lumMod val="50000"/>
                          </a:schemeClr>
                        </a:solidFill>
                      </a:endParaRPr>
                    </a:p>
                  </a:txBody>
                  <a:tcPr anchor="ctr"/>
                </a:tc>
              </a:tr>
              <a:tr h="631371">
                <a:tc>
                  <a:txBody>
                    <a:bodyPr/>
                    <a:lstStyle/>
                    <a:p>
                      <a:pPr algn="ctr"/>
                      <a:r>
                        <a:rPr lang="en-US" sz="2000" b="1" dirty="0" smtClean="0">
                          <a:solidFill>
                            <a:schemeClr val="accent6"/>
                          </a:solidFill>
                        </a:rPr>
                        <a:t>Meeting Spend</a:t>
                      </a:r>
                      <a:endParaRPr lang="en-US" sz="2000" b="1" dirty="0">
                        <a:solidFill>
                          <a:schemeClr val="accent6"/>
                        </a:solidFill>
                      </a:endParaRPr>
                    </a:p>
                  </a:txBody>
                  <a:tcPr anchor="ctr"/>
                </a:tc>
                <a:tc>
                  <a:txBody>
                    <a:bodyPr/>
                    <a:lstStyle/>
                    <a:p>
                      <a:pPr algn="l"/>
                      <a:r>
                        <a:rPr lang="en-US" b="0" dirty="0" smtClean="0">
                          <a:solidFill>
                            <a:schemeClr val="accent5">
                              <a:lumMod val="50000"/>
                            </a:schemeClr>
                          </a:solidFill>
                        </a:rPr>
                        <a:t>By category</a:t>
                      </a:r>
                      <a:r>
                        <a:rPr lang="en-US" b="0" baseline="0" dirty="0" smtClean="0">
                          <a:solidFill>
                            <a:schemeClr val="accent5">
                              <a:lumMod val="50000"/>
                            </a:schemeClr>
                          </a:solidFill>
                        </a:rPr>
                        <a:t> – Indicates spend distribution</a:t>
                      </a:r>
                      <a:endParaRPr lang="en-US" b="0" dirty="0">
                        <a:solidFill>
                          <a:schemeClr val="accent5">
                            <a:lumMod val="50000"/>
                          </a:schemeClr>
                        </a:solidFill>
                      </a:endParaRPr>
                    </a:p>
                  </a:txBody>
                  <a:tcPr anchor="ctr"/>
                </a:tc>
              </a:tr>
              <a:tr h="631371">
                <a:tc>
                  <a:txBody>
                    <a:bodyPr/>
                    <a:lstStyle/>
                    <a:p>
                      <a:pPr algn="ctr"/>
                      <a:r>
                        <a:rPr lang="en-US" sz="2000" b="1" dirty="0" smtClean="0">
                          <a:solidFill>
                            <a:schemeClr val="accent6"/>
                          </a:solidFill>
                        </a:rPr>
                        <a:t>Hosting</a:t>
                      </a:r>
                      <a:r>
                        <a:rPr lang="en-US" sz="2000" b="1" baseline="0" dirty="0" smtClean="0">
                          <a:solidFill>
                            <a:schemeClr val="accent6"/>
                          </a:solidFill>
                        </a:rPr>
                        <a:t> Org/Dept</a:t>
                      </a:r>
                      <a:endParaRPr lang="en-US" sz="2000" b="1" dirty="0">
                        <a:solidFill>
                          <a:schemeClr val="accent6"/>
                        </a:solidFill>
                      </a:endParaRPr>
                    </a:p>
                  </a:txBody>
                  <a:tcPr anchor="ctr"/>
                </a:tc>
                <a:tc>
                  <a:txBody>
                    <a:bodyPr/>
                    <a:lstStyle/>
                    <a:p>
                      <a:pPr algn="l"/>
                      <a:r>
                        <a:rPr lang="en-US" b="0" dirty="0" smtClean="0">
                          <a:solidFill>
                            <a:schemeClr val="accent5">
                              <a:lumMod val="50000"/>
                            </a:schemeClr>
                          </a:solidFill>
                        </a:rPr>
                        <a:t>Meeting owners</a:t>
                      </a:r>
                      <a:r>
                        <a:rPr lang="en-US" b="0" baseline="0" dirty="0" smtClean="0">
                          <a:solidFill>
                            <a:schemeClr val="accent5">
                              <a:lumMod val="50000"/>
                            </a:schemeClr>
                          </a:solidFill>
                        </a:rPr>
                        <a:t> &amp; level of compliance</a:t>
                      </a:r>
                      <a:endParaRPr lang="en-US" b="0" dirty="0">
                        <a:solidFill>
                          <a:schemeClr val="accent5">
                            <a:lumMod val="50000"/>
                          </a:schemeClr>
                        </a:solidFill>
                      </a:endParaRPr>
                    </a:p>
                  </a:txBody>
                  <a:tcPr anchor="ctr"/>
                </a:tc>
              </a:tr>
            </a:tbl>
          </a:graphicData>
        </a:graphic>
      </p:graphicFrame>
    </p:spTree>
    <p:extLst>
      <p:ext uri="{BB962C8B-B14F-4D97-AF65-F5344CB8AC3E}">
        <p14:creationId xmlns:p14="http://schemas.microsoft.com/office/powerpoint/2010/main" val="2330625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Quantifying Savings with Data</a:t>
            </a:r>
            <a:endParaRPr lang="en-US" dirty="0"/>
          </a:p>
        </p:txBody>
      </p:sp>
      <p:sp>
        <p:nvSpPr>
          <p:cNvPr id="3" name="Content Placeholder 2"/>
          <p:cNvSpPr>
            <a:spLocks noGrp="1"/>
          </p:cNvSpPr>
          <p:nvPr>
            <p:ph idx="1"/>
          </p:nvPr>
        </p:nvSpPr>
        <p:spPr/>
        <p:txBody>
          <a:bodyPr/>
          <a:lstStyle/>
          <a:p>
            <a:pPr marL="288925" indent="-288925" eaLnBrk="1" hangingPunct="1">
              <a:buFont typeface="Arial" panose="020B0604020202020204" pitchFamily="34" charset="0"/>
              <a:buNone/>
            </a:pPr>
            <a:r>
              <a:rPr lang="en-US" altLang="en-US" dirty="0"/>
              <a:t>Savings Methodology Models</a:t>
            </a:r>
          </a:p>
          <a:p>
            <a:pPr lvl="1" eaLnBrk="1" hangingPunct="1"/>
            <a:endParaRPr lang="en-US" altLang="en-US" sz="1000" dirty="0"/>
          </a:p>
          <a:p>
            <a:pPr lvl="1" eaLnBrk="1" hangingPunct="1"/>
            <a:r>
              <a:rPr lang="en-US" altLang="en-US" dirty="0"/>
              <a:t>Negotiated </a:t>
            </a:r>
            <a:r>
              <a:rPr lang="en-US" altLang="en-US" dirty="0" smtClean="0"/>
              <a:t>Savings</a:t>
            </a:r>
          </a:p>
          <a:p>
            <a:pPr lvl="2"/>
            <a:r>
              <a:rPr lang="en-US" altLang="en-US" dirty="0" smtClean="0"/>
              <a:t>Rate Reductions</a:t>
            </a:r>
            <a:endParaRPr lang="en-US" altLang="en-US" dirty="0"/>
          </a:p>
          <a:p>
            <a:pPr lvl="1" eaLnBrk="1" hangingPunct="1"/>
            <a:r>
              <a:rPr lang="en-US" altLang="en-US" dirty="0"/>
              <a:t>Cost Avoidance</a:t>
            </a:r>
          </a:p>
          <a:p>
            <a:pPr lvl="2" eaLnBrk="1" hangingPunct="1"/>
            <a:r>
              <a:rPr lang="en-US" altLang="en-US" dirty="0"/>
              <a:t>Value </a:t>
            </a:r>
            <a:r>
              <a:rPr lang="en-US" altLang="en-US" dirty="0" smtClean="0"/>
              <a:t>Consultation</a:t>
            </a:r>
            <a:endParaRPr lang="en-US" altLang="en-US" dirty="0"/>
          </a:p>
          <a:p>
            <a:pPr lvl="1" eaLnBrk="1" hangingPunct="1"/>
            <a:r>
              <a:rPr lang="en-US" altLang="en-US" dirty="0"/>
              <a:t>Incremental Savings</a:t>
            </a:r>
          </a:p>
          <a:p>
            <a:pPr lvl="2" eaLnBrk="1" hangingPunct="1"/>
            <a:r>
              <a:rPr lang="en-US" altLang="en-US" dirty="0"/>
              <a:t>Year Over Year</a:t>
            </a:r>
          </a:p>
          <a:p>
            <a:pPr lvl="2" eaLnBrk="1" hangingPunct="1"/>
            <a:r>
              <a:rPr lang="en-US" altLang="en-US" dirty="0"/>
              <a:t>Budget impacting savings</a:t>
            </a:r>
          </a:p>
          <a:p>
            <a:endParaRPr lang="en-US" dirty="0"/>
          </a:p>
        </p:txBody>
      </p:sp>
      <p:grpSp>
        <p:nvGrpSpPr>
          <p:cNvPr id="4" name="Group 52"/>
          <p:cNvGrpSpPr>
            <a:grpSpLocks/>
          </p:cNvGrpSpPr>
          <p:nvPr/>
        </p:nvGrpSpPr>
        <p:grpSpPr bwMode="auto">
          <a:xfrm rot="5400000">
            <a:off x="4908550" y="2243138"/>
            <a:ext cx="4251325" cy="2251075"/>
            <a:chOff x="860" y="1543"/>
            <a:chExt cx="4040" cy="2112"/>
          </a:xfrm>
        </p:grpSpPr>
        <p:sp>
          <p:nvSpPr>
            <p:cNvPr id="5" name="Freeform 31"/>
            <p:cNvSpPr>
              <a:spLocks/>
            </p:cNvSpPr>
            <p:nvPr/>
          </p:nvSpPr>
          <p:spPr bwMode="auto">
            <a:xfrm>
              <a:off x="1000" y="3031"/>
              <a:ext cx="956" cy="624"/>
            </a:xfrm>
            <a:custGeom>
              <a:avLst/>
              <a:gdLst>
                <a:gd name="T0" fmla="*/ 64554962 w 405"/>
                <a:gd name="T1" fmla="*/ 31622538 h 264"/>
                <a:gd name="T2" fmla="*/ 11368974 w 405"/>
                <a:gd name="T3" fmla="*/ 0 h 264"/>
                <a:gd name="T4" fmla="*/ 7212916 w 405"/>
                <a:gd name="T5" fmla="*/ 6111142 h 264"/>
                <a:gd name="T6" fmla="*/ 0 w 405"/>
                <a:gd name="T7" fmla="*/ 6840539 h 264"/>
                <a:gd name="T8" fmla="*/ 64554962 w 405"/>
                <a:gd name="T9" fmla="*/ 44846254 h 264"/>
                <a:gd name="T10" fmla="*/ 67546961 w 405"/>
                <a:gd name="T11" fmla="*/ 38375156 h 264"/>
                <a:gd name="T12" fmla="*/ 64554962 w 405"/>
                <a:gd name="T13" fmla="*/ 31622538 h 264"/>
                <a:gd name="T14" fmla="*/ 0 60000 65536"/>
                <a:gd name="T15" fmla="*/ 0 60000 65536"/>
                <a:gd name="T16" fmla="*/ 0 60000 65536"/>
                <a:gd name="T17" fmla="*/ 0 60000 65536"/>
                <a:gd name="T18" fmla="*/ 0 60000 65536"/>
                <a:gd name="T19" fmla="*/ 0 60000 65536"/>
                <a:gd name="T20" fmla="*/ 0 60000 65536"/>
                <a:gd name="T21" fmla="*/ 0 w 405"/>
                <a:gd name="T22" fmla="*/ 0 h 264"/>
                <a:gd name="T23" fmla="*/ 405 w 405"/>
                <a:gd name="T24" fmla="*/ 264 h 2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5" h="264">
                  <a:moveTo>
                    <a:pt x="387" y="186"/>
                  </a:moveTo>
                  <a:cubicBezTo>
                    <a:pt x="250" y="186"/>
                    <a:pt x="131" y="111"/>
                    <a:pt x="68" y="0"/>
                  </a:cubicBezTo>
                  <a:cubicBezTo>
                    <a:pt x="43" y="36"/>
                    <a:pt x="43" y="36"/>
                    <a:pt x="43" y="36"/>
                  </a:cubicBezTo>
                  <a:cubicBezTo>
                    <a:pt x="0" y="40"/>
                    <a:pt x="0" y="40"/>
                    <a:pt x="0" y="40"/>
                  </a:cubicBezTo>
                  <a:cubicBezTo>
                    <a:pt x="77" y="173"/>
                    <a:pt x="222" y="264"/>
                    <a:pt x="387" y="264"/>
                  </a:cubicBezTo>
                  <a:cubicBezTo>
                    <a:pt x="405" y="226"/>
                    <a:pt x="405" y="226"/>
                    <a:pt x="405" y="226"/>
                  </a:cubicBezTo>
                  <a:lnTo>
                    <a:pt x="387" y="186"/>
                  </a:lnTo>
                  <a:close/>
                </a:path>
              </a:pathLst>
            </a:custGeom>
            <a:solidFill>
              <a:srgbClr val="FFF2BD"/>
            </a:solidFill>
            <a:ln w="15875">
              <a:solidFill>
                <a:schemeClr val="bg1"/>
              </a:solidFill>
              <a:miter lim="800000"/>
              <a:headEnd/>
              <a:tailEnd/>
            </a:ln>
          </p:spPr>
          <p:txBody>
            <a:bodyPr/>
            <a:lstStyle/>
            <a:p>
              <a:endParaRPr lang="en-US" dirty="0"/>
            </a:p>
          </p:txBody>
        </p:sp>
        <p:sp>
          <p:nvSpPr>
            <p:cNvPr id="6" name="Freeform 32"/>
            <p:cNvSpPr>
              <a:spLocks/>
            </p:cNvSpPr>
            <p:nvPr/>
          </p:nvSpPr>
          <p:spPr bwMode="auto">
            <a:xfrm>
              <a:off x="1002" y="1543"/>
              <a:ext cx="917" cy="617"/>
            </a:xfrm>
            <a:custGeom>
              <a:avLst/>
              <a:gdLst>
                <a:gd name="T0" fmla="*/ 11565358 w 388"/>
                <a:gd name="T1" fmla="*/ 44439434 h 261"/>
                <a:gd name="T2" fmla="*/ 65693296 w 388"/>
                <a:gd name="T3" fmla="*/ 13244279 h 261"/>
                <a:gd name="T4" fmla="*/ 65806229 w 388"/>
                <a:gd name="T5" fmla="*/ 13244279 h 261"/>
                <a:gd name="T6" fmla="*/ 62745997 w 388"/>
                <a:gd name="T7" fmla="*/ 6856745 h 261"/>
                <a:gd name="T8" fmla="*/ 65806229 w 388"/>
                <a:gd name="T9" fmla="*/ 0 h 261"/>
                <a:gd name="T10" fmla="*/ 65693296 w 388"/>
                <a:gd name="T11" fmla="*/ 0 h 261"/>
                <a:gd name="T12" fmla="*/ 0 w 388"/>
                <a:gd name="T13" fmla="*/ 37806299 h 261"/>
                <a:gd name="T14" fmla="*/ 4370703 w 388"/>
                <a:gd name="T15" fmla="*/ 43925289 h 261"/>
                <a:gd name="T16" fmla="*/ 11565358 w 388"/>
                <a:gd name="T17" fmla="*/ 44439434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8"/>
                <a:gd name="T28" fmla="*/ 0 h 261"/>
                <a:gd name="T29" fmla="*/ 388 w 388"/>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8" h="261">
                  <a:moveTo>
                    <a:pt x="68" y="261"/>
                  </a:moveTo>
                  <a:cubicBezTo>
                    <a:pt x="132" y="152"/>
                    <a:pt x="251" y="78"/>
                    <a:pt x="387" y="78"/>
                  </a:cubicBezTo>
                  <a:cubicBezTo>
                    <a:pt x="387" y="78"/>
                    <a:pt x="388" y="78"/>
                    <a:pt x="388" y="78"/>
                  </a:cubicBezTo>
                  <a:cubicBezTo>
                    <a:pt x="370" y="40"/>
                    <a:pt x="370" y="40"/>
                    <a:pt x="370" y="40"/>
                  </a:cubicBezTo>
                  <a:cubicBezTo>
                    <a:pt x="388" y="0"/>
                    <a:pt x="388" y="0"/>
                    <a:pt x="388" y="0"/>
                  </a:cubicBezTo>
                  <a:cubicBezTo>
                    <a:pt x="388" y="0"/>
                    <a:pt x="387" y="0"/>
                    <a:pt x="387" y="0"/>
                  </a:cubicBezTo>
                  <a:cubicBezTo>
                    <a:pt x="222" y="0"/>
                    <a:pt x="78" y="89"/>
                    <a:pt x="0" y="222"/>
                  </a:cubicBezTo>
                  <a:cubicBezTo>
                    <a:pt x="26" y="258"/>
                    <a:pt x="26" y="258"/>
                    <a:pt x="26" y="258"/>
                  </a:cubicBezTo>
                  <a:lnTo>
                    <a:pt x="68" y="261"/>
                  </a:lnTo>
                  <a:close/>
                </a:path>
              </a:pathLst>
            </a:custGeom>
            <a:solidFill>
              <a:srgbClr val="EEC04E"/>
            </a:solidFill>
            <a:ln w="15875">
              <a:solidFill>
                <a:schemeClr val="bg1"/>
              </a:solidFill>
              <a:miter lim="800000"/>
              <a:headEnd/>
              <a:tailEnd/>
            </a:ln>
          </p:spPr>
          <p:txBody>
            <a:bodyPr/>
            <a:lstStyle/>
            <a:p>
              <a:endParaRPr lang="en-US" dirty="0"/>
            </a:p>
          </p:txBody>
        </p:sp>
        <p:sp>
          <p:nvSpPr>
            <p:cNvPr id="7" name="Freeform 33"/>
            <p:cNvSpPr>
              <a:spLocks/>
            </p:cNvSpPr>
            <p:nvPr/>
          </p:nvSpPr>
          <p:spPr bwMode="auto">
            <a:xfrm>
              <a:off x="1876" y="1543"/>
              <a:ext cx="957" cy="624"/>
            </a:xfrm>
            <a:custGeom>
              <a:avLst/>
              <a:gdLst>
                <a:gd name="T0" fmla="*/ 3088660 w 405"/>
                <a:gd name="T1" fmla="*/ 13226488 h 264"/>
                <a:gd name="T2" fmla="*/ 57207638 w 405"/>
                <a:gd name="T3" fmla="*/ 44846254 h 264"/>
                <a:gd name="T4" fmla="*/ 61428868 w 405"/>
                <a:gd name="T5" fmla="*/ 38886777 h 264"/>
                <a:gd name="T6" fmla="*/ 68516526 w 405"/>
                <a:gd name="T7" fmla="*/ 38216537 h 264"/>
                <a:gd name="T8" fmla="*/ 3088660 w 405"/>
                <a:gd name="T9" fmla="*/ 0 h 264"/>
                <a:gd name="T10" fmla="*/ 0 w 405"/>
                <a:gd name="T11" fmla="*/ 6840539 h 264"/>
                <a:gd name="T12" fmla="*/ 3088660 w 405"/>
                <a:gd name="T13" fmla="*/ 13226488 h 264"/>
                <a:gd name="T14" fmla="*/ 0 60000 65536"/>
                <a:gd name="T15" fmla="*/ 0 60000 65536"/>
                <a:gd name="T16" fmla="*/ 0 60000 65536"/>
                <a:gd name="T17" fmla="*/ 0 60000 65536"/>
                <a:gd name="T18" fmla="*/ 0 60000 65536"/>
                <a:gd name="T19" fmla="*/ 0 60000 65536"/>
                <a:gd name="T20" fmla="*/ 0 60000 65536"/>
                <a:gd name="T21" fmla="*/ 0 w 405"/>
                <a:gd name="T22" fmla="*/ 0 h 264"/>
                <a:gd name="T23" fmla="*/ 405 w 405"/>
                <a:gd name="T24" fmla="*/ 264 h 2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5" h="264">
                  <a:moveTo>
                    <a:pt x="18" y="78"/>
                  </a:moveTo>
                  <a:cubicBezTo>
                    <a:pt x="155" y="78"/>
                    <a:pt x="274" y="153"/>
                    <a:pt x="338" y="264"/>
                  </a:cubicBezTo>
                  <a:cubicBezTo>
                    <a:pt x="363" y="229"/>
                    <a:pt x="363" y="229"/>
                    <a:pt x="363" y="229"/>
                  </a:cubicBezTo>
                  <a:cubicBezTo>
                    <a:pt x="405" y="225"/>
                    <a:pt x="405" y="225"/>
                    <a:pt x="405" y="225"/>
                  </a:cubicBezTo>
                  <a:cubicBezTo>
                    <a:pt x="328" y="91"/>
                    <a:pt x="184" y="0"/>
                    <a:pt x="18" y="0"/>
                  </a:cubicBezTo>
                  <a:cubicBezTo>
                    <a:pt x="0" y="40"/>
                    <a:pt x="0" y="40"/>
                    <a:pt x="0" y="40"/>
                  </a:cubicBezTo>
                  <a:lnTo>
                    <a:pt x="18" y="78"/>
                  </a:lnTo>
                  <a:close/>
                </a:path>
              </a:pathLst>
            </a:custGeom>
            <a:solidFill>
              <a:srgbClr val="DBDBDB"/>
            </a:solidFill>
            <a:ln w="15875">
              <a:solidFill>
                <a:schemeClr val="bg1"/>
              </a:solidFill>
              <a:miter lim="800000"/>
              <a:headEnd/>
              <a:tailEnd/>
            </a:ln>
          </p:spPr>
          <p:txBody>
            <a:bodyPr/>
            <a:lstStyle/>
            <a:p>
              <a:endParaRPr lang="en-US" dirty="0"/>
            </a:p>
          </p:txBody>
        </p:sp>
        <p:sp>
          <p:nvSpPr>
            <p:cNvPr id="8" name="Freeform 34"/>
            <p:cNvSpPr>
              <a:spLocks/>
            </p:cNvSpPr>
            <p:nvPr/>
          </p:nvSpPr>
          <p:spPr bwMode="auto">
            <a:xfrm>
              <a:off x="860" y="2068"/>
              <a:ext cx="303" cy="1058"/>
            </a:xfrm>
            <a:custGeom>
              <a:avLst/>
              <a:gdLst>
                <a:gd name="T0" fmla="*/ 22076786 w 128"/>
                <a:gd name="T1" fmla="*/ 68519859 h 448"/>
                <a:gd name="T2" fmla="*/ 13562976 w 128"/>
                <a:gd name="T3" fmla="*/ 37735228 h 448"/>
                <a:gd name="T4" fmla="*/ 22193912 w 128"/>
                <a:gd name="T5" fmla="*/ 6523134 h 448"/>
                <a:gd name="T6" fmla="*/ 14951234 w 128"/>
                <a:gd name="T7" fmla="*/ 6054752 h 448"/>
                <a:gd name="T8" fmla="*/ 10397791 w 128"/>
                <a:gd name="T9" fmla="*/ 0 h 448"/>
                <a:gd name="T10" fmla="*/ 0 w 128"/>
                <a:gd name="T11" fmla="*/ 37735228 h 448"/>
                <a:gd name="T12" fmla="*/ 10252909 w 128"/>
                <a:gd name="T13" fmla="*/ 75210603 h 448"/>
                <a:gd name="T14" fmla="*/ 17639808 w 128"/>
                <a:gd name="T15" fmla="*/ 74547755 h 448"/>
                <a:gd name="T16" fmla="*/ 22076786 w 128"/>
                <a:gd name="T17" fmla="*/ 68519859 h 4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8"/>
                <a:gd name="T28" fmla="*/ 0 h 448"/>
                <a:gd name="T29" fmla="*/ 128 w 128"/>
                <a:gd name="T30" fmla="*/ 448 h 44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8" h="448">
                  <a:moveTo>
                    <a:pt x="127" y="408"/>
                  </a:moveTo>
                  <a:cubicBezTo>
                    <a:pt x="96" y="354"/>
                    <a:pt x="78" y="292"/>
                    <a:pt x="78" y="225"/>
                  </a:cubicBezTo>
                  <a:cubicBezTo>
                    <a:pt x="78" y="157"/>
                    <a:pt x="96" y="94"/>
                    <a:pt x="128" y="39"/>
                  </a:cubicBezTo>
                  <a:cubicBezTo>
                    <a:pt x="86" y="36"/>
                    <a:pt x="86" y="36"/>
                    <a:pt x="86" y="36"/>
                  </a:cubicBezTo>
                  <a:cubicBezTo>
                    <a:pt x="60" y="0"/>
                    <a:pt x="60" y="0"/>
                    <a:pt x="60" y="0"/>
                  </a:cubicBezTo>
                  <a:cubicBezTo>
                    <a:pt x="22" y="66"/>
                    <a:pt x="0" y="143"/>
                    <a:pt x="0" y="225"/>
                  </a:cubicBezTo>
                  <a:cubicBezTo>
                    <a:pt x="0" y="306"/>
                    <a:pt x="22" y="382"/>
                    <a:pt x="59" y="448"/>
                  </a:cubicBezTo>
                  <a:cubicBezTo>
                    <a:pt x="102" y="444"/>
                    <a:pt x="102" y="444"/>
                    <a:pt x="102" y="444"/>
                  </a:cubicBezTo>
                  <a:lnTo>
                    <a:pt x="127" y="408"/>
                  </a:lnTo>
                  <a:close/>
                </a:path>
              </a:pathLst>
            </a:custGeom>
            <a:solidFill>
              <a:srgbClr val="FFEFAB"/>
            </a:solidFill>
            <a:ln w="15875">
              <a:solidFill>
                <a:schemeClr val="bg1"/>
              </a:solidFill>
              <a:miter lim="800000"/>
              <a:headEnd/>
              <a:tailEnd/>
            </a:ln>
          </p:spPr>
          <p:txBody>
            <a:bodyPr/>
            <a:lstStyle/>
            <a:p>
              <a:endParaRPr lang="en-US" dirty="0"/>
            </a:p>
          </p:txBody>
        </p:sp>
        <p:sp>
          <p:nvSpPr>
            <p:cNvPr id="9" name="Freeform 35"/>
            <p:cNvSpPr>
              <a:spLocks/>
            </p:cNvSpPr>
            <p:nvPr/>
          </p:nvSpPr>
          <p:spPr bwMode="auto">
            <a:xfrm>
              <a:off x="1914" y="3039"/>
              <a:ext cx="914" cy="616"/>
            </a:xfrm>
            <a:custGeom>
              <a:avLst/>
              <a:gdLst>
                <a:gd name="T0" fmla="*/ 53762795 w 387"/>
                <a:gd name="T1" fmla="*/ 0 h 261"/>
                <a:gd name="T2" fmla="*/ 150770 w 387"/>
                <a:gd name="T3" fmla="*/ 30466789 h 261"/>
                <a:gd name="T4" fmla="*/ 0 w 387"/>
                <a:gd name="T5" fmla="*/ 30466789 h 261"/>
                <a:gd name="T6" fmla="*/ 3072462 w 387"/>
                <a:gd name="T7" fmla="*/ 37074430 h 261"/>
                <a:gd name="T8" fmla="*/ 0 w 387"/>
                <a:gd name="T9" fmla="*/ 43439187 h 261"/>
                <a:gd name="T10" fmla="*/ 150770 w 387"/>
                <a:gd name="T11" fmla="*/ 43439187 h 261"/>
                <a:gd name="T12" fmla="*/ 65026367 w 387"/>
                <a:gd name="T13" fmla="*/ 6478319 h 261"/>
                <a:gd name="T14" fmla="*/ 60803843 w 387"/>
                <a:gd name="T15" fmla="*/ 631558 h 261"/>
                <a:gd name="T16" fmla="*/ 53762795 w 387"/>
                <a:gd name="T17" fmla="*/ 0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7"/>
                <a:gd name="T28" fmla="*/ 0 h 261"/>
                <a:gd name="T29" fmla="*/ 387 w 387"/>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7" h="261">
                  <a:moveTo>
                    <a:pt x="320" y="0"/>
                  </a:moveTo>
                  <a:cubicBezTo>
                    <a:pt x="255" y="110"/>
                    <a:pt x="137" y="183"/>
                    <a:pt x="1" y="183"/>
                  </a:cubicBezTo>
                  <a:cubicBezTo>
                    <a:pt x="1" y="183"/>
                    <a:pt x="0" y="183"/>
                    <a:pt x="0" y="183"/>
                  </a:cubicBezTo>
                  <a:cubicBezTo>
                    <a:pt x="18" y="223"/>
                    <a:pt x="18" y="223"/>
                    <a:pt x="18" y="223"/>
                  </a:cubicBezTo>
                  <a:cubicBezTo>
                    <a:pt x="0" y="261"/>
                    <a:pt x="0" y="261"/>
                    <a:pt x="0" y="261"/>
                  </a:cubicBezTo>
                  <a:cubicBezTo>
                    <a:pt x="0" y="261"/>
                    <a:pt x="1" y="261"/>
                    <a:pt x="1" y="261"/>
                  </a:cubicBezTo>
                  <a:cubicBezTo>
                    <a:pt x="166" y="261"/>
                    <a:pt x="310" y="172"/>
                    <a:pt x="387" y="39"/>
                  </a:cubicBezTo>
                  <a:cubicBezTo>
                    <a:pt x="362" y="4"/>
                    <a:pt x="362" y="4"/>
                    <a:pt x="362" y="4"/>
                  </a:cubicBezTo>
                  <a:lnTo>
                    <a:pt x="320" y="0"/>
                  </a:lnTo>
                  <a:close/>
                </a:path>
              </a:pathLst>
            </a:custGeom>
            <a:solidFill>
              <a:srgbClr val="DBDBDB"/>
            </a:solidFill>
            <a:ln w="15875">
              <a:solidFill>
                <a:schemeClr val="bg1"/>
              </a:solidFill>
              <a:miter lim="800000"/>
              <a:headEnd/>
              <a:tailEnd/>
            </a:ln>
          </p:spPr>
          <p:txBody>
            <a:bodyPr/>
            <a:lstStyle/>
            <a:p>
              <a:endParaRPr lang="en-US" dirty="0"/>
            </a:p>
          </p:txBody>
        </p:sp>
        <p:sp>
          <p:nvSpPr>
            <p:cNvPr id="10" name="Freeform 36"/>
            <p:cNvSpPr>
              <a:spLocks/>
            </p:cNvSpPr>
            <p:nvPr/>
          </p:nvSpPr>
          <p:spPr bwMode="auto">
            <a:xfrm>
              <a:off x="2927" y="1543"/>
              <a:ext cx="957" cy="624"/>
            </a:xfrm>
            <a:custGeom>
              <a:avLst/>
              <a:gdLst>
                <a:gd name="T0" fmla="*/ 11300251 w 405"/>
                <a:gd name="T1" fmla="*/ 44846254 h 264"/>
                <a:gd name="T2" fmla="*/ 65456617 w 405"/>
                <a:gd name="T3" fmla="*/ 13226488 h 264"/>
                <a:gd name="T4" fmla="*/ 68516526 w 405"/>
                <a:gd name="T5" fmla="*/ 6840539 h 264"/>
                <a:gd name="T6" fmla="*/ 65456617 w 405"/>
                <a:gd name="T7" fmla="*/ 0 h 264"/>
                <a:gd name="T8" fmla="*/ 0 w 405"/>
                <a:gd name="T9" fmla="*/ 38216537 h 264"/>
                <a:gd name="T10" fmla="*/ 7092790 w 405"/>
                <a:gd name="T11" fmla="*/ 38886777 h 264"/>
                <a:gd name="T12" fmla="*/ 11300251 w 405"/>
                <a:gd name="T13" fmla="*/ 44846254 h 264"/>
                <a:gd name="T14" fmla="*/ 0 60000 65536"/>
                <a:gd name="T15" fmla="*/ 0 60000 65536"/>
                <a:gd name="T16" fmla="*/ 0 60000 65536"/>
                <a:gd name="T17" fmla="*/ 0 60000 65536"/>
                <a:gd name="T18" fmla="*/ 0 60000 65536"/>
                <a:gd name="T19" fmla="*/ 0 60000 65536"/>
                <a:gd name="T20" fmla="*/ 0 60000 65536"/>
                <a:gd name="T21" fmla="*/ 0 w 405"/>
                <a:gd name="T22" fmla="*/ 0 h 264"/>
                <a:gd name="T23" fmla="*/ 405 w 405"/>
                <a:gd name="T24" fmla="*/ 264 h 2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5" h="264">
                  <a:moveTo>
                    <a:pt x="67" y="264"/>
                  </a:moveTo>
                  <a:cubicBezTo>
                    <a:pt x="131" y="153"/>
                    <a:pt x="250" y="78"/>
                    <a:pt x="387" y="78"/>
                  </a:cubicBezTo>
                  <a:cubicBezTo>
                    <a:pt x="405" y="40"/>
                    <a:pt x="405" y="40"/>
                    <a:pt x="405" y="40"/>
                  </a:cubicBezTo>
                  <a:cubicBezTo>
                    <a:pt x="387" y="0"/>
                    <a:pt x="387" y="0"/>
                    <a:pt x="387" y="0"/>
                  </a:cubicBezTo>
                  <a:cubicBezTo>
                    <a:pt x="221" y="0"/>
                    <a:pt x="77" y="91"/>
                    <a:pt x="0" y="225"/>
                  </a:cubicBezTo>
                  <a:cubicBezTo>
                    <a:pt x="42" y="229"/>
                    <a:pt x="42" y="229"/>
                    <a:pt x="42" y="229"/>
                  </a:cubicBezTo>
                  <a:lnTo>
                    <a:pt x="67" y="264"/>
                  </a:lnTo>
                  <a:close/>
                </a:path>
              </a:pathLst>
            </a:custGeom>
            <a:solidFill>
              <a:schemeClr val="hlink"/>
            </a:solidFill>
            <a:ln w="15875">
              <a:solidFill>
                <a:schemeClr val="bg1"/>
              </a:solidFill>
              <a:miter lim="800000"/>
              <a:headEnd/>
              <a:tailEnd/>
            </a:ln>
          </p:spPr>
          <p:txBody>
            <a:bodyPr/>
            <a:lstStyle/>
            <a:p>
              <a:endParaRPr lang="en-US" dirty="0"/>
            </a:p>
          </p:txBody>
        </p:sp>
        <p:sp>
          <p:nvSpPr>
            <p:cNvPr id="11" name="Freeform 37"/>
            <p:cNvSpPr>
              <a:spLocks/>
            </p:cNvSpPr>
            <p:nvPr/>
          </p:nvSpPr>
          <p:spPr bwMode="auto">
            <a:xfrm>
              <a:off x="3841" y="1543"/>
              <a:ext cx="917" cy="617"/>
            </a:xfrm>
            <a:custGeom>
              <a:avLst/>
              <a:gdLst>
                <a:gd name="T0" fmla="*/ 0 w 388"/>
                <a:gd name="T1" fmla="*/ 13244279 h 261"/>
                <a:gd name="T2" fmla="*/ 151969 w 388"/>
                <a:gd name="T3" fmla="*/ 13244279 h 261"/>
                <a:gd name="T4" fmla="*/ 54268386 w 388"/>
                <a:gd name="T5" fmla="*/ 44439434 h 261"/>
                <a:gd name="T6" fmla="*/ 61434649 w 388"/>
                <a:gd name="T7" fmla="*/ 43925289 h 261"/>
                <a:gd name="T8" fmla="*/ 65806229 w 388"/>
                <a:gd name="T9" fmla="*/ 37958490 h 261"/>
                <a:gd name="T10" fmla="*/ 151969 w 388"/>
                <a:gd name="T11" fmla="*/ 0 h 261"/>
                <a:gd name="T12" fmla="*/ 0 w 388"/>
                <a:gd name="T13" fmla="*/ 0 h 261"/>
                <a:gd name="T14" fmla="*/ 3099415 w 388"/>
                <a:gd name="T15" fmla="*/ 6856745 h 261"/>
                <a:gd name="T16" fmla="*/ 0 w 388"/>
                <a:gd name="T17" fmla="*/ 13244279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8"/>
                <a:gd name="T28" fmla="*/ 0 h 261"/>
                <a:gd name="T29" fmla="*/ 388 w 388"/>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8" h="261">
                  <a:moveTo>
                    <a:pt x="0" y="78"/>
                  </a:moveTo>
                  <a:cubicBezTo>
                    <a:pt x="1" y="78"/>
                    <a:pt x="1" y="78"/>
                    <a:pt x="1" y="78"/>
                  </a:cubicBezTo>
                  <a:cubicBezTo>
                    <a:pt x="137" y="78"/>
                    <a:pt x="256" y="152"/>
                    <a:pt x="320" y="261"/>
                  </a:cubicBezTo>
                  <a:cubicBezTo>
                    <a:pt x="362" y="258"/>
                    <a:pt x="362" y="258"/>
                    <a:pt x="362" y="258"/>
                  </a:cubicBezTo>
                  <a:cubicBezTo>
                    <a:pt x="388" y="223"/>
                    <a:pt x="388" y="223"/>
                    <a:pt x="388" y="223"/>
                  </a:cubicBezTo>
                  <a:cubicBezTo>
                    <a:pt x="310" y="89"/>
                    <a:pt x="166" y="0"/>
                    <a:pt x="1" y="0"/>
                  </a:cubicBezTo>
                  <a:cubicBezTo>
                    <a:pt x="1" y="0"/>
                    <a:pt x="0" y="0"/>
                    <a:pt x="0" y="0"/>
                  </a:cubicBezTo>
                  <a:cubicBezTo>
                    <a:pt x="18" y="40"/>
                    <a:pt x="18" y="40"/>
                    <a:pt x="18" y="40"/>
                  </a:cubicBezTo>
                  <a:lnTo>
                    <a:pt x="0" y="78"/>
                  </a:lnTo>
                  <a:close/>
                </a:path>
              </a:pathLst>
            </a:custGeom>
            <a:solidFill>
              <a:schemeClr val="bg2"/>
            </a:solidFill>
            <a:ln w="15875">
              <a:solidFill>
                <a:schemeClr val="bg1"/>
              </a:solidFill>
              <a:miter lim="800000"/>
              <a:headEnd/>
              <a:tailEnd/>
            </a:ln>
          </p:spPr>
          <p:txBody>
            <a:bodyPr/>
            <a:lstStyle/>
            <a:p>
              <a:endParaRPr lang="en-US" dirty="0"/>
            </a:p>
          </p:txBody>
        </p:sp>
        <p:sp>
          <p:nvSpPr>
            <p:cNvPr id="12" name="Freeform 38"/>
            <p:cNvSpPr>
              <a:spLocks/>
            </p:cNvSpPr>
            <p:nvPr/>
          </p:nvSpPr>
          <p:spPr bwMode="auto">
            <a:xfrm>
              <a:off x="2932" y="3039"/>
              <a:ext cx="916" cy="616"/>
            </a:xfrm>
            <a:custGeom>
              <a:avLst/>
              <a:gdLst>
                <a:gd name="T0" fmla="*/ 64828155 w 388"/>
                <a:gd name="T1" fmla="*/ 30466789 h 261"/>
                <a:gd name="T2" fmla="*/ 64474952 w 388"/>
                <a:gd name="T3" fmla="*/ 30466789 h 261"/>
                <a:gd name="T4" fmla="*/ 11390297 w 388"/>
                <a:gd name="T5" fmla="*/ 0 h 261"/>
                <a:gd name="T6" fmla="*/ 4161834 w 388"/>
                <a:gd name="T7" fmla="*/ 631558 h 261"/>
                <a:gd name="T8" fmla="*/ 0 w 388"/>
                <a:gd name="T9" fmla="*/ 6478319 h 261"/>
                <a:gd name="T10" fmla="*/ 64474952 w 388"/>
                <a:gd name="T11" fmla="*/ 43439187 h 261"/>
                <a:gd name="T12" fmla="*/ 64828155 w 388"/>
                <a:gd name="T13" fmla="*/ 43439187 h 261"/>
                <a:gd name="T14" fmla="*/ 61832949 w 388"/>
                <a:gd name="T15" fmla="*/ 37074430 h 261"/>
                <a:gd name="T16" fmla="*/ 64828155 w 388"/>
                <a:gd name="T17" fmla="*/ 30466789 h 2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8"/>
                <a:gd name="T28" fmla="*/ 0 h 261"/>
                <a:gd name="T29" fmla="*/ 388 w 388"/>
                <a:gd name="T30" fmla="*/ 261 h 2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8" h="261">
                  <a:moveTo>
                    <a:pt x="388" y="183"/>
                  </a:moveTo>
                  <a:cubicBezTo>
                    <a:pt x="387" y="183"/>
                    <a:pt x="387" y="183"/>
                    <a:pt x="386" y="183"/>
                  </a:cubicBezTo>
                  <a:cubicBezTo>
                    <a:pt x="250" y="183"/>
                    <a:pt x="132" y="110"/>
                    <a:pt x="68" y="0"/>
                  </a:cubicBezTo>
                  <a:cubicBezTo>
                    <a:pt x="25" y="4"/>
                    <a:pt x="25" y="4"/>
                    <a:pt x="25" y="4"/>
                  </a:cubicBezTo>
                  <a:cubicBezTo>
                    <a:pt x="0" y="39"/>
                    <a:pt x="0" y="39"/>
                    <a:pt x="0" y="39"/>
                  </a:cubicBezTo>
                  <a:cubicBezTo>
                    <a:pt x="77" y="172"/>
                    <a:pt x="221" y="261"/>
                    <a:pt x="386" y="261"/>
                  </a:cubicBezTo>
                  <a:cubicBezTo>
                    <a:pt x="387" y="261"/>
                    <a:pt x="387" y="261"/>
                    <a:pt x="388" y="261"/>
                  </a:cubicBezTo>
                  <a:cubicBezTo>
                    <a:pt x="370" y="223"/>
                    <a:pt x="370" y="223"/>
                    <a:pt x="370" y="223"/>
                  </a:cubicBezTo>
                  <a:lnTo>
                    <a:pt x="388" y="183"/>
                  </a:lnTo>
                  <a:close/>
                </a:path>
              </a:pathLst>
            </a:custGeom>
            <a:solidFill>
              <a:srgbClr val="AEAEAE"/>
            </a:solidFill>
            <a:ln w="15875">
              <a:solidFill>
                <a:schemeClr val="bg1"/>
              </a:solidFill>
              <a:miter lim="800000"/>
              <a:headEnd/>
              <a:tailEnd/>
            </a:ln>
          </p:spPr>
          <p:txBody>
            <a:bodyPr/>
            <a:lstStyle/>
            <a:p>
              <a:endParaRPr lang="en-US" dirty="0"/>
            </a:p>
          </p:txBody>
        </p:sp>
        <p:sp>
          <p:nvSpPr>
            <p:cNvPr id="13" name="Freeform 39"/>
            <p:cNvSpPr>
              <a:spLocks/>
            </p:cNvSpPr>
            <p:nvPr/>
          </p:nvSpPr>
          <p:spPr bwMode="auto">
            <a:xfrm>
              <a:off x="3806" y="3031"/>
              <a:ext cx="954" cy="624"/>
            </a:xfrm>
            <a:custGeom>
              <a:avLst/>
              <a:gdLst>
                <a:gd name="T0" fmla="*/ 56303470 w 404"/>
                <a:gd name="T1" fmla="*/ 0 h 264"/>
                <a:gd name="T2" fmla="*/ 3068669 w 404"/>
                <a:gd name="T3" fmla="*/ 31622538 h 264"/>
                <a:gd name="T4" fmla="*/ 0 w 404"/>
                <a:gd name="T5" fmla="*/ 38375156 h 264"/>
                <a:gd name="T6" fmla="*/ 3068669 w 404"/>
                <a:gd name="T7" fmla="*/ 44846254 h 264"/>
                <a:gd name="T8" fmla="*/ 67727008 w 404"/>
                <a:gd name="T9" fmla="*/ 6840539 h 264"/>
                <a:gd name="T10" fmla="*/ 60697799 w 404"/>
                <a:gd name="T11" fmla="*/ 6111142 h 264"/>
                <a:gd name="T12" fmla="*/ 56303470 w 404"/>
                <a:gd name="T13" fmla="*/ 0 h 264"/>
                <a:gd name="T14" fmla="*/ 0 60000 65536"/>
                <a:gd name="T15" fmla="*/ 0 60000 65536"/>
                <a:gd name="T16" fmla="*/ 0 60000 65536"/>
                <a:gd name="T17" fmla="*/ 0 60000 65536"/>
                <a:gd name="T18" fmla="*/ 0 60000 65536"/>
                <a:gd name="T19" fmla="*/ 0 60000 65536"/>
                <a:gd name="T20" fmla="*/ 0 60000 65536"/>
                <a:gd name="T21" fmla="*/ 0 w 404"/>
                <a:gd name="T22" fmla="*/ 0 h 264"/>
                <a:gd name="T23" fmla="*/ 404 w 404"/>
                <a:gd name="T24" fmla="*/ 264 h 26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04" h="264">
                  <a:moveTo>
                    <a:pt x="336" y="0"/>
                  </a:moveTo>
                  <a:cubicBezTo>
                    <a:pt x="273" y="111"/>
                    <a:pt x="154" y="185"/>
                    <a:pt x="18" y="186"/>
                  </a:cubicBezTo>
                  <a:cubicBezTo>
                    <a:pt x="0" y="226"/>
                    <a:pt x="0" y="226"/>
                    <a:pt x="0" y="226"/>
                  </a:cubicBezTo>
                  <a:cubicBezTo>
                    <a:pt x="18" y="264"/>
                    <a:pt x="18" y="264"/>
                    <a:pt x="18" y="264"/>
                  </a:cubicBezTo>
                  <a:cubicBezTo>
                    <a:pt x="183" y="263"/>
                    <a:pt x="327" y="173"/>
                    <a:pt x="404" y="40"/>
                  </a:cubicBezTo>
                  <a:cubicBezTo>
                    <a:pt x="362" y="36"/>
                    <a:pt x="362" y="36"/>
                    <a:pt x="362" y="36"/>
                  </a:cubicBezTo>
                  <a:lnTo>
                    <a:pt x="336" y="0"/>
                  </a:lnTo>
                  <a:close/>
                </a:path>
              </a:pathLst>
            </a:custGeom>
            <a:solidFill>
              <a:srgbClr val="919191"/>
            </a:solidFill>
            <a:ln w="15875">
              <a:solidFill>
                <a:schemeClr val="bg1"/>
              </a:solidFill>
              <a:miter lim="800000"/>
              <a:headEnd/>
              <a:tailEnd/>
            </a:ln>
          </p:spPr>
          <p:txBody>
            <a:bodyPr/>
            <a:lstStyle/>
            <a:p>
              <a:endParaRPr lang="en-US" dirty="0"/>
            </a:p>
          </p:txBody>
        </p:sp>
        <p:sp>
          <p:nvSpPr>
            <p:cNvPr id="14" name="Freeform 40"/>
            <p:cNvSpPr>
              <a:spLocks/>
            </p:cNvSpPr>
            <p:nvPr/>
          </p:nvSpPr>
          <p:spPr bwMode="auto">
            <a:xfrm>
              <a:off x="4597" y="2070"/>
              <a:ext cx="303" cy="1056"/>
            </a:xfrm>
            <a:custGeom>
              <a:avLst/>
              <a:gdLst>
                <a:gd name="T0" fmla="*/ 11796062 w 128"/>
                <a:gd name="T1" fmla="*/ 0 h 447"/>
                <a:gd name="T2" fmla="*/ 7241882 w 128"/>
                <a:gd name="T3" fmla="*/ 5921892 h 447"/>
                <a:gd name="T4" fmla="*/ 0 w 128"/>
                <a:gd name="T5" fmla="*/ 6433140 h 447"/>
                <a:gd name="T6" fmla="*/ 8631033 w 128"/>
                <a:gd name="T7" fmla="*/ 37772000 h 447"/>
                <a:gd name="T8" fmla="*/ 153645 w 128"/>
                <a:gd name="T9" fmla="*/ 68690589 h 447"/>
                <a:gd name="T10" fmla="*/ 4707756 w 128"/>
                <a:gd name="T11" fmla="*/ 74727016 h 447"/>
                <a:gd name="T12" fmla="*/ 11956827 w 128"/>
                <a:gd name="T13" fmla="*/ 75391580 h 447"/>
                <a:gd name="T14" fmla="*/ 22193912 w 128"/>
                <a:gd name="T15" fmla="*/ 37772000 h 447"/>
                <a:gd name="T16" fmla="*/ 11796062 w 128"/>
                <a:gd name="T17" fmla="*/ 0 h 4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8"/>
                <a:gd name="T28" fmla="*/ 0 h 447"/>
                <a:gd name="T29" fmla="*/ 128 w 128"/>
                <a:gd name="T30" fmla="*/ 447 h 4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8" h="447">
                  <a:moveTo>
                    <a:pt x="68" y="0"/>
                  </a:moveTo>
                  <a:cubicBezTo>
                    <a:pt x="42" y="35"/>
                    <a:pt x="42" y="35"/>
                    <a:pt x="42" y="35"/>
                  </a:cubicBezTo>
                  <a:cubicBezTo>
                    <a:pt x="0" y="38"/>
                    <a:pt x="0" y="38"/>
                    <a:pt x="0" y="38"/>
                  </a:cubicBezTo>
                  <a:cubicBezTo>
                    <a:pt x="32" y="93"/>
                    <a:pt x="50" y="156"/>
                    <a:pt x="50" y="224"/>
                  </a:cubicBezTo>
                  <a:cubicBezTo>
                    <a:pt x="50" y="291"/>
                    <a:pt x="32" y="353"/>
                    <a:pt x="1" y="407"/>
                  </a:cubicBezTo>
                  <a:cubicBezTo>
                    <a:pt x="27" y="443"/>
                    <a:pt x="27" y="443"/>
                    <a:pt x="27" y="443"/>
                  </a:cubicBezTo>
                  <a:cubicBezTo>
                    <a:pt x="69" y="447"/>
                    <a:pt x="69" y="447"/>
                    <a:pt x="69" y="447"/>
                  </a:cubicBezTo>
                  <a:cubicBezTo>
                    <a:pt x="106" y="381"/>
                    <a:pt x="128" y="305"/>
                    <a:pt x="128" y="224"/>
                  </a:cubicBezTo>
                  <a:cubicBezTo>
                    <a:pt x="128" y="142"/>
                    <a:pt x="106" y="66"/>
                    <a:pt x="68" y="0"/>
                  </a:cubicBezTo>
                  <a:close/>
                </a:path>
              </a:pathLst>
            </a:custGeom>
            <a:solidFill>
              <a:srgbClr val="DBDBDB"/>
            </a:solidFill>
            <a:ln w="15875">
              <a:solidFill>
                <a:schemeClr val="bg1"/>
              </a:solidFill>
              <a:miter lim="800000"/>
              <a:headEnd/>
              <a:tailEnd/>
            </a:ln>
          </p:spPr>
          <p:txBody>
            <a:bodyPr/>
            <a:lstStyle/>
            <a:p>
              <a:endParaRPr lang="en-US" dirty="0"/>
            </a:p>
          </p:txBody>
        </p:sp>
        <p:sp>
          <p:nvSpPr>
            <p:cNvPr id="15" name="Freeform 41"/>
            <p:cNvSpPr>
              <a:spLocks/>
            </p:cNvSpPr>
            <p:nvPr/>
          </p:nvSpPr>
          <p:spPr bwMode="auto">
            <a:xfrm>
              <a:off x="2674" y="2075"/>
              <a:ext cx="419" cy="1056"/>
            </a:xfrm>
            <a:custGeom>
              <a:avLst/>
              <a:gdLst>
                <a:gd name="T0" fmla="*/ 21833593 w 177"/>
                <a:gd name="T1" fmla="*/ 37413908 h 447"/>
                <a:gd name="T2" fmla="*/ 15108136 w 177"/>
                <a:gd name="T3" fmla="*/ 6562128 h 447"/>
                <a:gd name="T4" fmla="*/ 11643887 w 177"/>
                <a:gd name="T5" fmla="*/ 0 h 447"/>
                <a:gd name="T6" fmla="*/ 4333161 w 177"/>
                <a:gd name="T7" fmla="*/ 639367 h 447"/>
                <a:gd name="T8" fmla="*/ 0 w 177"/>
                <a:gd name="T9" fmla="*/ 6562128 h 447"/>
                <a:gd name="T10" fmla="*/ 8361337 w 177"/>
                <a:gd name="T11" fmla="*/ 37413908 h 447"/>
                <a:gd name="T12" fmla="*/ 15108136 w 177"/>
                <a:gd name="T13" fmla="*/ 68320998 h 447"/>
                <a:gd name="T14" fmla="*/ 18915426 w 177"/>
                <a:gd name="T15" fmla="*/ 75391580 h 447"/>
                <a:gd name="T16" fmla="*/ 23219912 w 177"/>
                <a:gd name="T17" fmla="*/ 69469659 h 447"/>
                <a:gd name="T18" fmla="*/ 30713502 w 177"/>
                <a:gd name="T19" fmla="*/ 68801851 h 447"/>
                <a:gd name="T20" fmla="*/ 21833593 w 177"/>
                <a:gd name="T21" fmla="*/ 37413908 h 4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7"/>
                <a:gd name="T34" fmla="*/ 0 h 447"/>
                <a:gd name="T35" fmla="*/ 177 w 177"/>
                <a:gd name="T36" fmla="*/ 447 h 4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7" h="447">
                  <a:moveTo>
                    <a:pt x="126" y="222"/>
                  </a:moveTo>
                  <a:cubicBezTo>
                    <a:pt x="126" y="157"/>
                    <a:pt x="112" y="95"/>
                    <a:pt x="87" y="39"/>
                  </a:cubicBezTo>
                  <a:cubicBezTo>
                    <a:pt x="81" y="26"/>
                    <a:pt x="74" y="12"/>
                    <a:pt x="67" y="0"/>
                  </a:cubicBezTo>
                  <a:cubicBezTo>
                    <a:pt x="25" y="4"/>
                    <a:pt x="25" y="4"/>
                    <a:pt x="25" y="4"/>
                  </a:cubicBezTo>
                  <a:cubicBezTo>
                    <a:pt x="0" y="39"/>
                    <a:pt x="0" y="39"/>
                    <a:pt x="0" y="39"/>
                  </a:cubicBezTo>
                  <a:cubicBezTo>
                    <a:pt x="30" y="93"/>
                    <a:pt x="48" y="156"/>
                    <a:pt x="48" y="222"/>
                  </a:cubicBezTo>
                  <a:cubicBezTo>
                    <a:pt x="48" y="287"/>
                    <a:pt x="62" y="349"/>
                    <a:pt x="87" y="405"/>
                  </a:cubicBezTo>
                  <a:cubicBezTo>
                    <a:pt x="94" y="419"/>
                    <a:pt x="101" y="433"/>
                    <a:pt x="109" y="447"/>
                  </a:cubicBezTo>
                  <a:cubicBezTo>
                    <a:pt x="134" y="412"/>
                    <a:pt x="134" y="412"/>
                    <a:pt x="134" y="412"/>
                  </a:cubicBezTo>
                  <a:cubicBezTo>
                    <a:pt x="177" y="408"/>
                    <a:pt x="177" y="408"/>
                    <a:pt x="177" y="408"/>
                  </a:cubicBezTo>
                  <a:cubicBezTo>
                    <a:pt x="144" y="354"/>
                    <a:pt x="126" y="290"/>
                    <a:pt x="126" y="222"/>
                  </a:cubicBezTo>
                  <a:close/>
                </a:path>
              </a:pathLst>
            </a:custGeom>
            <a:solidFill>
              <a:srgbClr val="C9C9C9"/>
            </a:solidFill>
            <a:ln w="15875">
              <a:solidFill>
                <a:schemeClr val="bg1"/>
              </a:solidFill>
              <a:miter lim="800000"/>
              <a:headEnd/>
              <a:tailEnd/>
            </a:ln>
          </p:spPr>
          <p:txBody>
            <a:bodyPr/>
            <a:lstStyle/>
            <a:p>
              <a:endParaRPr lang="en-US" dirty="0"/>
            </a:p>
          </p:txBody>
        </p:sp>
        <p:sp>
          <p:nvSpPr>
            <p:cNvPr id="16" name="Freeform 42"/>
            <p:cNvSpPr>
              <a:spLocks/>
            </p:cNvSpPr>
            <p:nvPr/>
          </p:nvSpPr>
          <p:spPr bwMode="auto">
            <a:xfrm>
              <a:off x="2670" y="2075"/>
              <a:ext cx="416" cy="1056"/>
            </a:xfrm>
            <a:custGeom>
              <a:avLst/>
              <a:gdLst>
                <a:gd name="T0" fmla="*/ 25663099 w 176"/>
                <a:gd name="T1" fmla="*/ 639367 h 447"/>
                <a:gd name="T2" fmla="*/ 18547592 w 176"/>
                <a:gd name="T3" fmla="*/ 0 h 447"/>
                <a:gd name="T4" fmla="*/ 15075559 w 176"/>
                <a:gd name="T5" fmla="*/ 6562128 h 447"/>
                <a:gd name="T6" fmla="*/ 8480162 w 176"/>
                <a:gd name="T7" fmla="*/ 37413908 h 447"/>
                <a:gd name="T8" fmla="*/ 0 w 176"/>
                <a:gd name="T9" fmla="*/ 68801851 h 447"/>
                <a:gd name="T10" fmla="*/ 7112548 w 176"/>
                <a:gd name="T11" fmla="*/ 69469659 h 447"/>
                <a:gd name="T12" fmla="*/ 11347610 w 176"/>
                <a:gd name="T13" fmla="*/ 75391580 h 447"/>
                <a:gd name="T14" fmla="*/ 15075559 w 176"/>
                <a:gd name="T15" fmla="*/ 68320998 h 447"/>
                <a:gd name="T16" fmla="*/ 21764435 w 176"/>
                <a:gd name="T17" fmla="*/ 37413908 h 447"/>
                <a:gd name="T18" fmla="*/ 29886435 w 176"/>
                <a:gd name="T19" fmla="*/ 6562128 h 447"/>
                <a:gd name="T20" fmla="*/ 25663099 w 176"/>
                <a:gd name="T21" fmla="*/ 639367 h 4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6"/>
                <a:gd name="T34" fmla="*/ 0 h 447"/>
                <a:gd name="T35" fmla="*/ 176 w 176"/>
                <a:gd name="T36" fmla="*/ 447 h 4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6" h="447">
                  <a:moveTo>
                    <a:pt x="151" y="4"/>
                  </a:moveTo>
                  <a:cubicBezTo>
                    <a:pt x="109" y="0"/>
                    <a:pt x="109" y="0"/>
                    <a:pt x="109" y="0"/>
                  </a:cubicBezTo>
                  <a:cubicBezTo>
                    <a:pt x="102" y="12"/>
                    <a:pt x="95" y="26"/>
                    <a:pt x="89" y="39"/>
                  </a:cubicBezTo>
                  <a:cubicBezTo>
                    <a:pt x="64" y="95"/>
                    <a:pt x="50" y="157"/>
                    <a:pt x="50" y="222"/>
                  </a:cubicBezTo>
                  <a:cubicBezTo>
                    <a:pt x="50" y="290"/>
                    <a:pt x="32" y="354"/>
                    <a:pt x="0" y="408"/>
                  </a:cubicBezTo>
                  <a:cubicBezTo>
                    <a:pt x="42" y="412"/>
                    <a:pt x="42" y="412"/>
                    <a:pt x="42" y="412"/>
                  </a:cubicBezTo>
                  <a:cubicBezTo>
                    <a:pt x="67" y="447"/>
                    <a:pt x="67" y="447"/>
                    <a:pt x="67" y="447"/>
                  </a:cubicBezTo>
                  <a:cubicBezTo>
                    <a:pt x="75" y="433"/>
                    <a:pt x="83" y="419"/>
                    <a:pt x="89" y="405"/>
                  </a:cubicBezTo>
                  <a:cubicBezTo>
                    <a:pt x="114" y="349"/>
                    <a:pt x="128" y="287"/>
                    <a:pt x="128" y="222"/>
                  </a:cubicBezTo>
                  <a:cubicBezTo>
                    <a:pt x="128" y="156"/>
                    <a:pt x="146" y="93"/>
                    <a:pt x="176" y="39"/>
                  </a:cubicBezTo>
                  <a:lnTo>
                    <a:pt x="151" y="4"/>
                  </a:lnTo>
                  <a:close/>
                </a:path>
              </a:pathLst>
            </a:custGeom>
            <a:solidFill>
              <a:schemeClr val="accent2"/>
            </a:solidFill>
            <a:ln w="15875">
              <a:solidFill>
                <a:schemeClr val="bg1"/>
              </a:solidFill>
              <a:miter lim="800000"/>
              <a:headEnd/>
              <a:tailEnd/>
            </a:ln>
          </p:spPr>
          <p:txBody>
            <a:bodyPr/>
            <a:lstStyle/>
            <a:p>
              <a:endParaRPr lang="en-US" dirty="0"/>
            </a:p>
          </p:txBody>
        </p:sp>
      </p:grpSp>
      <p:sp>
        <p:nvSpPr>
          <p:cNvPr id="17" name="Oval 5"/>
          <p:cNvSpPr>
            <a:spLocks noChangeArrowheads="1"/>
          </p:cNvSpPr>
          <p:nvPr/>
        </p:nvSpPr>
        <p:spPr bwMode="gray">
          <a:xfrm>
            <a:off x="6324600" y="1676400"/>
            <a:ext cx="1435100" cy="1354138"/>
          </a:xfrm>
          <a:prstGeom prst="ellipse">
            <a:avLst/>
          </a:prstGeom>
          <a:ln/>
        </p:spPr>
        <p:style>
          <a:lnRef idx="0">
            <a:schemeClr val="dk1"/>
          </a:lnRef>
          <a:fillRef idx="3">
            <a:schemeClr val="dk1"/>
          </a:fillRef>
          <a:effectRef idx="3">
            <a:schemeClr val="dk1"/>
          </a:effectRef>
          <a:fontRef idx="minor">
            <a:schemeClr val="lt1"/>
          </a:fontRef>
        </p:style>
        <p:txBody>
          <a:bodyPr wrap="none" lIns="90000" tIns="90000" rIns="72000" bIns="900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600" b="1" dirty="0">
                <a:solidFill>
                  <a:schemeClr val="bg1"/>
                </a:solidFill>
                <a:latin typeface="Tahoma" panose="020B0604030504040204" pitchFamily="34" charset="0"/>
                <a:ea typeface="ＭＳ Ｐゴシック" panose="020B0600070205080204" pitchFamily="34" charset="-128"/>
              </a:rPr>
              <a:t>Negotiated </a:t>
            </a:r>
          </a:p>
          <a:p>
            <a:pPr algn="ctr">
              <a:spcBef>
                <a:spcPct val="0"/>
              </a:spcBef>
              <a:buFontTx/>
              <a:buNone/>
            </a:pPr>
            <a:r>
              <a:rPr lang="en-US" altLang="en-US" sz="1600" b="1" dirty="0">
                <a:solidFill>
                  <a:schemeClr val="bg1"/>
                </a:solidFill>
                <a:latin typeface="Tahoma" panose="020B0604030504040204" pitchFamily="34" charset="0"/>
                <a:ea typeface="ＭＳ Ｐゴシック" panose="020B0600070205080204" pitchFamily="34" charset="-128"/>
              </a:rPr>
              <a:t>Savings</a:t>
            </a:r>
            <a:endParaRPr lang="en-US" altLang="en-US" sz="1600" b="1" noProof="1">
              <a:solidFill>
                <a:schemeClr val="bg1"/>
              </a:solidFill>
              <a:latin typeface="Tahoma" panose="020B0604030504040204" pitchFamily="34" charset="0"/>
              <a:ea typeface="ＭＳ Ｐゴシック" panose="020B0600070205080204" pitchFamily="34" charset="-128"/>
            </a:endParaRPr>
          </a:p>
        </p:txBody>
      </p:sp>
      <p:grpSp>
        <p:nvGrpSpPr>
          <p:cNvPr id="18" name="Group 21"/>
          <p:cNvGrpSpPr>
            <a:grpSpLocks/>
          </p:cNvGrpSpPr>
          <p:nvPr/>
        </p:nvGrpSpPr>
        <p:grpSpPr bwMode="auto">
          <a:xfrm>
            <a:off x="6324600" y="3733800"/>
            <a:ext cx="1365250" cy="1381125"/>
            <a:chOff x="4083050" y="1997316"/>
            <a:chExt cx="1479550" cy="1501775"/>
          </a:xfrm>
        </p:grpSpPr>
        <p:sp>
          <p:nvSpPr>
            <p:cNvPr id="19" name="Oval 5"/>
            <p:cNvSpPr>
              <a:spLocks noChangeArrowheads="1"/>
            </p:cNvSpPr>
            <p:nvPr/>
          </p:nvSpPr>
          <p:spPr bwMode="gray">
            <a:xfrm>
              <a:off x="4083050" y="1997316"/>
              <a:ext cx="1479550" cy="1501775"/>
            </a:xfrm>
            <a:prstGeom prst="ellipse">
              <a:avLst/>
            </a:prstGeom>
            <a:ln/>
          </p:spPr>
          <p:style>
            <a:lnRef idx="0">
              <a:schemeClr val="accent2"/>
            </a:lnRef>
            <a:fillRef idx="3">
              <a:schemeClr val="accent2"/>
            </a:fillRef>
            <a:effectRef idx="3">
              <a:schemeClr val="accent2"/>
            </a:effectRef>
            <a:fontRef idx="minor">
              <a:schemeClr val="lt1"/>
            </a:fontRef>
          </p:style>
          <p:txBody>
            <a:bodyPr wrap="none" lIns="90000" tIns="90000" rIns="72000" bIns="90000"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en-US" altLang="en-US" sz="1600" b="1" noProof="1">
                <a:latin typeface="Tahoma" panose="020B0604030504040204" pitchFamily="34" charset="0"/>
                <a:ea typeface="ＭＳ Ｐゴシック" panose="020B0600070205080204" pitchFamily="34" charset="-128"/>
              </a:endParaRPr>
            </a:p>
          </p:txBody>
        </p:sp>
        <p:sp>
          <p:nvSpPr>
            <p:cNvPr id="20" name="TextBox 33"/>
            <p:cNvSpPr txBox="1">
              <a:spLocks noChangeArrowheads="1"/>
            </p:cNvSpPr>
            <p:nvPr/>
          </p:nvSpPr>
          <p:spPr bwMode="auto">
            <a:xfrm>
              <a:off x="4084772" y="2427135"/>
              <a:ext cx="1474388" cy="631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600" b="1" dirty="0">
                  <a:solidFill>
                    <a:schemeClr val="bg1"/>
                  </a:solidFill>
                  <a:latin typeface="Tahoma" panose="020B0604030504040204" pitchFamily="34" charset="0"/>
                  <a:ea typeface="ＭＳ Ｐゴシック" panose="020B0600070205080204" pitchFamily="34" charset="-128"/>
                </a:rPr>
                <a:t>Cost Avoidance</a:t>
              </a:r>
              <a:endParaRPr lang="en-US" altLang="en-US" sz="2400" b="1" dirty="0">
                <a:solidFill>
                  <a:schemeClr val="bg1"/>
                </a:solidFill>
                <a:latin typeface="Tahoma" panose="020B0604030504040204" pitchFamily="34" charset="0"/>
                <a:ea typeface="ＭＳ Ｐゴシック" panose="020B0600070205080204" pitchFamily="34" charset="-128"/>
              </a:endParaRPr>
            </a:p>
          </p:txBody>
        </p:sp>
      </p:grpSp>
    </p:spTree>
    <p:extLst>
      <p:ext uri="{BB962C8B-B14F-4D97-AF65-F5344CB8AC3E}">
        <p14:creationId xmlns:p14="http://schemas.microsoft.com/office/powerpoint/2010/main" val="3864136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Reducing Risk with Data</a:t>
            </a:r>
            <a:endParaRPr lang="en-US" dirty="0"/>
          </a:p>
        </p:txBody>
      </p:sp>
      <p:sp>
        <p:nvSpPr>
          <p:cNvPr id="3" name="Content Placeholder 2"/>
          <p:cNvSpPr>
            <a:spLocks noGrp="1"/>
          </p:cNvSpPr>
          <p:nvPr>
            <p:ph idx="1"/>
          </p:nvPr>
        </p:nvSpPr>
        <p:spPr/>
        <p:txBody>
          <a:bodyPr/>
          <a:lstStyle/>
          <a:p>
            <a:pPr marL="288925" indent="-288925" eaLnBrk="1" hangingPunct="1">
              <a:lnSpc>
                <a:spcPct val="80000"/>
              </a:lnSpc>
              <a:buFont typeface="Arial" panose="020B0604020202020204" pitchFamily="34" charset="0"/>
              <a:buNone/>
            </a:pPr>
            <a:r>
              <a:rPr lang="en-US" altLang="en-US" dirty="0"/>
              <a:t>Properly negotiating terms and conditions of your meeting contracts protects you from major liability</a:t>
            </a:r>
            <a:r>
              <a:rPr lang="en-US" altLang="en-US" dirty="0" smtClean="0"/>
              <a:t>.</a:t>
            </a:r>
            <a:endParaRPr lang="en-US" altLang="en-US" dirty="0"/>
          </a:p>
          <a:p>
            <a:pPr marL="688975" lvl="1" indent="-288925">
              <a:lnSpc>
                <a:spcPct val="80000"/>
              </a:lnSpc>
            </a:pPr>
            <a:r>
              <a:rPr lang="en-US" altLang="en-US" dirty="0"/>
              <a:t>What are your statistics in this area?  </a:t>
            </a:r>
          </a:p>
          <a:p>
            <a:pPr marL="688975" lvl="1" indent="-288925">
              <a:lnSpc>
                <a:spcPct val="80000"/>
              </a:lnSpc>
            </a:pPr>
            <a:r>
              <a:rPr lang="en-US" altLang="en-US" dirty="0"/>
              <a:t>What trends are you seeing?  </a:t>
            </a:r>
          </a:p>
          <a:p>
            <a:pPr marL="688975" lvl="1" indent="-288925">
              <a:lnSpc>
                <a:spcPct val="80000"/>
              </a:lnSpc>
            </a:pPr>
            <a:r>
              <a:rPr lang="en-US" altLang="en-US" dirty="0"/>
              <a:t>Who are your best partners in the supplier community?</a:t>
            </a:r>
          </a:p>
          <a:p>
            <a:pPr marL="688975" lvl="1" indent="-288925">
              <a:lnSpc>
                <a:spcPct val="80000"/>
              </a:lnSpc>
            </a:pPr>
            <a:r>
              <a:rPr lang="en-US" altLang="en-US" dirty="0"/>
              <a:t>Do you know what your exposure really is on every meeting?</a:t>
            </a:r>
          </a:p>
          <a:p>
            <a:pPr marL="688975" lvl="1" indent="-288925">
              <a:lnSpc>
                <a:spcPct val="80000"/>
              </a:lnSpc>
            </a:pPr>
            <a:r>
              <a:rPr lang="en-US" altLang="en-US" dirty="0"/>
              <a:t>Are you doing everything you can to mitigate your risk?</a:t>
            </a:r>
          </a:p>
          <a:p>
            <a:endParaRPr lang="en-US" dirty="0"/>
          </a:p>
        </p:txBody>
      </p:sp>
    </p:spTree>
    <p:extLst>
      <p:ext uri="{BB962C8B-B14F-4D97-AF65-F5344CB8AC3E}">
        <p14:creationId xmlns:p14="http://schemas.microsoft.com/office/powerpoint/2010/main" val="1500619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Data</a:t>
            </a:r>
            <a:endParaRPr lang="en-US" dirty="0"/>
          </a:p>
        </p:txBody>
      </p:sp>
      <p:sp>
        <p:nvSpPr>
          <p:cNvPr id="3" name="Content Placeholder 2"/>
          <p:cNvSpPr>
            <a:spLocks noGrp="1"/>
          </p:cNvSpPr>
          <p:nvPr>
            <p:ph idx="1"/>
          </p:nvPr>
        </p:nvSpPr>
        <p:spPr/>
        <p:txBody>
          <a:bodyPr/>
          <a:lstStyle/>
          <a:p>
            <a:pPr eaLnBrk="1" hangingPunct="1"/>
            <a:r>
              <a:rPr lang="en-US" altLang="en-US" dirty="0" smtClean="0"/>
              <a:t>Quality Control as a part of the process</a:t>
            </a:r>
          </a:p>
          <a:p>
            <a:pPr eaLnBrk="1" hangingPunct="1"/>
            <a:r>
              <a:rPr lang="en-US" altLang="en-US" dirty="0" smtClean="0"/>
              <a:t>Make user responsible for quality</a:t>
            </a:r>
          </a:p>
          <a:p>
            <a:pPr eaLnBrk="1" hangingPunct="1"/>
            <a:r>
              <a:rPr lang="en-US" altLang="en-US" dirty="0" smtClean="0"/>
              <a:t>Fix </a:t>
            </a:r>
            <a:r>
              <a:rPr lang="en-US" altLang="en-US" dirty="0"/>
              <a:t>data at it’s </a:t>
            </a:r>
            <a:r>
              <a:rPr lang="en-US" altLang="en-US" dirty="0" smtClean="0"/>
              <a:t>source</a:t>
            </a:r>
            <a:endParaRPr lang="en-US" altLang="en-US" dirty="0"/>
          </a:p>
          <a:p>
            <a:pPr eaLnBrk="1" hangingPunct="1"/>
            <a:r>
              <a:rPr lang="en-US" altLang="en-US" dirty="0" smtClean="0"/>
              <a:t>Feedback Loops</a:t>
            </a:r>
          </a:p>
          <a:p>
            <a:pPr eaLnBrk="1" hangingPunct="1"/>
            <a:endParaRPr lang="en-US" altLang="en-US" dirty="0"/>
          </a:p>
          <a:p>
            <a:pPr marL="0" indent="0" eaLnBrk="1" hangingPunct="1">
              <a:buNone/>
            </a:pPr>
            <a:r>
              <a:rPr lang="en-US" altLang="en-US" dirty="0"/>
              <a:t>	</a:t>
            </a:r>
          </a:p>
          <a:p>
            <a:pPr eaLnBrk="1" hangingPunct="1"/>
            <a:endParaRPr lang="en-US" altLang="en-US" dirty="0"/>
          </a:p>
          <a:p>
            <a:endParaRPr lang="en-US" dirty="0"/>
          </a:p>
        </p:txBody>
      </p:sp>
      <p:graphicFrame>
        <p:nvGraphicFramePr>
          <p:cNvPr id="4" name="Diagram 3"/>
          <p:cNvGraphicFramePr/>
          <p:nvPr>
            <p:extLst>
              <p:ext uri="{D42A27DB-BD31-4B8C-83A1-F6EECF244321}">
                <p14:modId xmlns:p14="http://schemas.microsoft.com/office/powerpoint/2010/main" val="1912550529"/>
              </p:ext>
            </p:extLst>
          </p:nvPr>
        </p:nvGraphicFramePr>
        <p:xfrm>
          <a:off x="4495800" y="6858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6969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Environment Template</a:t>
            </a:r>
            <a:endParaRPr lang="en-US" dirty="0"/>
          </a:p>
        </p:txBody>
      </p:sp>
      <p:pic>
        <p:nvPicPr>
          <p:cNvPr id="4" name="Picture 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07953" y="1371600"/>
            <a:ext cx="8328094"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9354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Telling a Story</a:t>
            </a:r>
            <a:endParaRPr lang="en-US" dirty="0"/>
          </a:p>
        </p:txBody>
      </p:sp>
      <p:sp>
        <p:nvSpPr>
          <p:cNvPr id="3" name="Content Placeholder 2"/>
          <p:cNvSpPr>
            <a:spLocks noGrp="1"/>
          </p:cNvSpPr>
          <p:nvPr>
            <p:ph idx="1"/>
          </p:nvPr>
        </p:nvSpPr>
        <p:spPr/>
        <p:txBody>
          <a:bodyPr/>
          <a:lstStyle/>
          <a:p>
            <a:r>
              <a:rPr lang="en-US" dirty="0" smtClean="0"/>
              <a:t>Ensure you are supporting your goal</a:t>
            </a:r>
          </a:p>
          <a:p>
            <a:r>
              <a:rPr lang="en-US" dirty="0" smtClean="0"/>
              <a:t>Find benchmarking data to validate</a:t>
            </a:r>
          </a:p>
          <a:p>
            <a:pPr lvl="1"/>
            <a:r>
              <a:rPr lang="en-US" dirty="0" smtClean="0"/>
              <a:t>MPI Barometer – PhoCusWright – GBTA – Amex Global Forecast – Hotel Horizons</a:t>
            </a:r>
          </a:p>
          <a:p>
            <a:r>
              <a:rPr lang="en-US" dirty="0" smtClean="0"/>
              <a:t>Know your audience</a:t>
            </a:r>
          </a:p>
          <a:p>
            <a:r>
              <a:rPr lang="en-US" dirty="0" smtClean="0"/>
              <a:t>Vary the content and presentation tool</a:t>
            </a:r>
          </a:p>
          <a:p>
            <a:pPr lvl="1"/>
            <a:r>
              <a:rPr lang="en-US" dirty="0" smtClean="0"/>
              <a:t>Excel, Power Point, Prezi, Data Discovery Tools</a:t>
            </a:r>
          </a:p>
          <a:p>
            <a:r>
              <a:rPr lang="en-US" dirty="0" smtClean="0"/>
              <a:t>Keep it simple</a:t>
            </a:r>
            <a:endParaRPr lang="en-US" dirty="0"/>
          </a:p>
        </p:txBody>
      </p:sp>
      <p:pic>
        <p:nvPicPr>
          <p:cNvPr id="4" name="Picture 3"/>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934200" y="3657597"/>
            <a:ext cx="2143125" cy="2133600"/>
          </a:xfrm>
          <a:prstGeom prst="rect">
            <a:avLst/>
          </a:prstGeom>
        </p:spPr>
      </p:pic>
    </p:spTree>
    <p:extLst>
      <p:ext uri="{BB962C8B-B14F-4D97-AF65-F5344CB8AC3E}">
        <p14:creationId xmlns:p14="http://schemas.microsoft.com/office/powerpoint/2010/main" val="3624401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Ten Reporting Tips 1-5</a:t>
            </a:r>
            <a:endParaRPr lang="en-US" dirty="0"/>
          </a:p>
        </p:txBody>
      </p:sp>
      <p:sp>
        <p:nvSpPr>
          <p:cNvPr id="3" name="Content Placeholder 2"/>
          <p:cNvSpPr>
            <a:spLocks noGrp="1"/>
          </p:cNvSpPr>
          <p:nvPr>
            <p:ph idx="1"/>
          </p:nvPr>
        </p:nvSpPr>
        <p:spPr>
          <a:xfrm>
            <a:off x="457200" y="1143000"/>
            <a:ext cx="8686800" cy="4495800"/>
          </a:xfrm>
        </p:spPr>
        <p:txBody>
          <a:bodyPr/>
          <a:lstStyle/>
          <a:p>
            <a:pPr eaLnBrk="1" hangingPunct="1">
              <a:spcBef>
                <a:spcPct val="0"/>
              </a:spcBef>
              <a:buFontTx/>
              <a:buNone/>
            </a:pPr>
            <a:r>
              <a:rPr lang="en-US" altLang="en-US" sz="2400" dirty="0" smtClean="0"/>
              <a:t>1. Content </a:t>
            </a:r>
            <a:r>
              <a:rPr lang="en-US" altLang="en-US" sz="2400" dirty="0"/>
              <a:t>of report is more important than format </a:t>
            </a:r>
          </a:p>
          <a:p>
            <a:pPr eaLnBrk="1" hangingPunct="1">
              <a:spcBef>
                <a:spcPct val="0"/>
              </a:spcBef>
              <a:buFontTx/>
              <a:buNone/>
            </a:pPr>
            <a:r>
              <a:rPr lang="en-US" altLang="en-US" sz="2400" dirty="0"/>
              <a:t>2. </a:t>
            </a:r>
            <a:r>
              <a:rPr lang="en-US" altLang="en-US" sz="2400" dirty="0" smtClean="0"/>
              <a:t>Meeting </a:t>
            </a:r>
            <a:r>
              <a:rPr lang="en-US" altLang="en-US" sz="2400" dirty="0"/>
              <a:t>level details should be accurate in order to report on trends at the portfolio level </a:t>
            </a:r>
          </a:p>
          <a:p>
            <a:pPr eaLnBrk="1" hangingPunct="1">
              <a:spcBef>
                <a:spcPct val="0"/>
              </a:spcBef>
              <a:buFontTx/>
              <a:buNone/>
            </a:pPr>
            <a:r>
              <a:rPr lang="en-US" altLang="en-US" sz="2400" dirty="0"/>
              <a:t>3. </a:t>
            </a:r>
            <a:r>
              <a:rPr lang="en-US" altLang="en-US" sz="2400" dirty="0" smtClean="0"/>
              <a:t>Build </a:t>
            </a:r>
            <a:r>
              <a:rPr lang="en-US" altLang="en-US" sz="2400" dirty="0"/>
              <a:t>a thorough QC process and know the pedigree of your data. Correct data at its source not manually in data extracts </a:t>
            </a:r>
          </a:p>
          <a:p>
            <a:pPr eaLnBrk="1" hangingPunct="1">
              <a:spcBef>
                <a:spcPct val="0"/>
              </a:spcBef>
              <a:buFontTx/>
              <a:buNone/>
            </a:pPr>
            <a:r>
              <a:rPr lang="en-US" altLang="en-US" sz="2400" dirty="0"/>
              <a:t>4. </a:t>
            </a:r>
            <a:r>
              <a:rPr lang="en-US" altLang="en-US" sz="2400" dirty="0" smtClean="0"/>
              <a:t>Technology </a:t>
            </a:r>
            <a:r>
              <a:rPr lang="en-US" altLang="en-US" sz="2400" dirty="0"/>
              <a:t>is an enabler not a solution to your BI effort; assume ownership of technology landscape (structure, training, reporting tools) </a:t>
            </a:r>
          </a:p>
          <a:p>
            <a:pPr eaLnBrk="1" hangingPunct="1">
              <a:spcBef>
                <a:spcPct val="0"/>
              </a:spcBef>
              <a:buFontTx/>
              <a:buNone/>
            </a:pPr>
            <a:r>
              <a:rPr lang="en-US" altLang="en-US" sz="2400" dirty="0"/>
              <a:t>5. </a:t>
            </a:r>
            <a:r>
              <a:rPr lang="en-US" altLang="en-US" sz="2400" dirty="0" smtClean="0"/>
              <a:t>Reporting </a:t>
            </a:r>
            <a:r>
              <a:rPr lang="en-US" altLang="en-US" sz="2400" dirty="0"/>
              <a:t>is not Business Intelligence, data turns into Business Intelligence through analysis. Never send a report or analysis to stakeholders without proper guidance and interpretation </a:t>
            </a:r>
          </a:p>
          <a:p>
            <a:pPr marL="0" indent="0">
              <a:buNone/>
            </a:pPr>
            <a:endParaRPr lang="en-US" sz="2400" dirty="0" smtClean="0"/>
          </a:p>
        </p:txBody>
      </p:sp>
    </p:spTree>
    <p:extLst>
      <p:ext uri="{BB962C8B-B14F-4D97-AF65-F5344CB8AC3E}">
        <p14:creationId xmlns:p14="http://schemas.microsoft.com/office/powerpoint/2010/main" val="2891600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 Ten Reporting Tips 6-10</a:t>
            </a:r>
            <a:endParaRPr lang="en-US" dirty="0"/>
          </a:p>
        </p:txBody>
      </p:sp>
      <p:sp>
        <p:nvSpPr>
          <p:cNvPr id="3" name="Content Placeholder 2"/>
          <p:cNvSpPr>
            <a:spLocks noGrp="1"/>
          </p:cNvSpPr>
          <p:nvPr>
            <p:ph idx="1"/>
          </p:nvPr>
        </p:nvSpPr>
        <p:spPr>
          <a:xfrm>
            <a:off x="457200" y="1143000"/>
            <a:ext cx="8686800" cy="4495800"/>
          </a:xfrm>
        </p:spPr>
        <p:txBody>
          <a:bodyPr/>
          <a:lstStyle/>
          <a:p>
            <a:pPr eaLnBrk="1" hangingPunct="1">
              <a:spcBef>
                <a:spcPct val="0"/>
              </a:spcBef>
              <a:buFontTx/>
              <a:buNone/>
            </a:pPr>
            <a:r>
              <a:rPr lang="en-US" altLang="en-US" sz="2400" dirty="0"/>
              <a:t>6. </a:t>
            </a:r>
            <a:r>
              <a:rPr lang="en-US" altLang="en-US" sz="2400" dirty="0" smtClean="0"/>
              <a:t>Use </a:t>
            </a:r>
            <a:r>
              <a:rPr lang="en-US" altLang="en-US" sz="2400" dirty="0"/>
              <a:t>correct visual displays (charts) and avoid pie charts; it is easy to distort a story with wrong chart choice </a:t>
            </a:r>
          </a:p>
          <a:p>
            <a:pPr eaLnBrk="1" hangingPunct="1">
              <a:spcBef>
                <a:spcPct val="0"/>
              </a:spcBef>
              <a:buFontTx/>
              <a:buNone/>
            </a:pPr>
            <a:r>
              <a:rPr lang="en-US" altLang="en-US" sz="2400" dirty="0"/>
              <a:t>7. </a:t>
            </a:r>
            <a:r>
              <a:rPr lang="en-US" altLang="en-US" sz="2400" dirty="0" smtClean="0"/>
              <a:t>Look </a:t>
            </a:r>
            <a:r>
              <a:rPr lang="en-US" altLang="en-US" sz="2400" dirty="0"/>
              <a:t>for benchmarking information to validate your findings, track metrics that can be aligned with benchmarking data </a:t>
            </a:r>
          </a:p>
          <a:p>
            <a:pPr eaLnBrk="1" hangingPunct="1">
              <a:spcBef>
                <a:spcPct val="0"/>
              </a:spcBef>
              <a:buFontTx/>
              <a:buNone/>
            </a:pPr>
            <a:r>
              <a:rPr lang="en-US" altLang="en-US" sz="2400" dirty="0"/>
              <a:t>8. </a:t>
            </a:r>
            <a:r>
              <a:rPr lang="en-US" altLang="en-US" sz="2400" dirty="0" smtClean="0"/>
              <a:t>Align </a:t>
            </a:r>
            <a:r>
              <a:rPr lang="en-US" altLang="en-US" sz="2400" dirty="0"/>
              <a:t>your metrics with your goals and objectives so analysis could lead to behavior changes if so desired </a:t>
            </a:r>
          </a:p>
          <a:p>
            <a:pPr eaLnBrk="1" hangingPunct="1">
              <a:spcBef>
                <a:spcPct val="0"/>
              </a:spcBef>
              <a:buFontTx/>
              <a:buNone/>
            </a:pPr>
            <a:r>
              <a:rPr lang="en-US" altLang="en-US" sz="2400" dirty="0"/>
              <a:t>9. </a:t>
            </a:r>
            <a:r>
              <a:rPr lang="en-US" altLang="en-US" sz="2400" dirty="0" smtClean="0"/>
              <a:t>Start </a:t>
            </a:r>
            <a:r>
              <a:rPr lang="en-US" altLang="en-US" sz="2400" dirty="0"/>
              <a:t>an analysis with a clear idea of what the final result should look like but be willing to explore as the data presents itself </a:t>
            </a:r>
            <a:endParaRPr lang="en-US" altLang="en-US" sz="2400" dirty="0" smtClean="0"/>
          </a:p>
          <a:p>
            <a:pPr eaLnBrk="1" hangingPunct="1">
              <a:spcBef>
                <a:spcPct val="0"/>
              </a:spcBef>
              <a:buFontTx/>
              <a:buNone/>
            </a:pPr>
            <a:r>
              <a:rPr lang="en-US" altLang="en-US" sz="2400" dirty="0" smtClean="0"/>
              <a:t>10. Do </a:t>
            </a:r>
            <a:r>
              <a:rPr lang="en-US" altLang="en-US" sz="2400" dirty="0"/>
              <a:t>not overcomplicate your meeting metrics environment and be aware of complexity of some deceptively simple metrics such as CPPD </a:t>
            </a:r>
          </a:p>
          <a:p>
            <a:pPr eaLnBrk="1" hangingPunct="1">
              <a:spcBef>
                <a:spcPct val="0"/>
              </a:spcBef>
              <a:buFontTx/>
              <a:buNone/>
            </a:pPr>
            <a:endParaRPr lang="en-US" altLang="en-US" sz="2400" dirty="0"/>
          </a:p>
          <a:p>
            <a:pPr marL="0" indent="0">
              <a:buNone/>
            </a:pPr>
            <a:endParaRPr lang="en-US" sz="2400" dirty="0"/>
          </a:p>
        </p:txBody>
      </p:sp>
    </p:spTree>
    <p:extLst>
      <p:ext uri="{BB962C8B-B14F-4D97-AF65-F5344CB8AC3E}">
        <p14:creationId xmlns:p14="http://schemas.microsoft.com/office/powerpoint/2010/main" val="1056645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Case Study</a:t>
            </a:r>
            <a:endParaRPr lang="en-US" dirty="0"/>
          </a:p>
        </p:txBody>
      </p:sp>
      <p:sp>
        <p:nvSpPr>
          <p:cNvPr id="3" name="Content Placeholder 2"/>
          <p:cNvSpPr>
            <a:spLocks noGrp="1"/>
          </p:cNvSpPr>
          <p:nvPr>
            <p:ph idx="1"/>
          </p:nvPr>
        </p:nvSpPr>
        <p:spPr/>
        <p:txBody>
          <a:bodyPr/>
          <a:lstStyle/>
          <a:p>
            <a:pPr>
              <a:spcBef>
                <a:spcPct val="0"/>
              </a:spcBef>
              <a:buFontTx/>
              <a:buNone/>
            </a:pPr>
            <a:r>
              <a:rPr lang="en-US" altLang="en-US" sz="2400" dirty="0">
                <a:ea typeface="ＭＳ Ｐゴシック" panose="020B0600070205080204" pitchFamily="34" charset="-128"/>
              </a:rPr>
              <a:t>Impactful reporting lead to improvement in Average Group Rate (AGR).</a:t>
            </a:r>
          </a:p>
          <a:p>
            <a:pPr>
              <a:spcBef>
                <a:spcPct val="0"/>
              </a:spcBef>
              <a:buFontTx/>
              <a:buNone/>
            </a:pPr>
            <a:endParaRPr lang="en-US" altLang="en-US" sz="800" dirty="0">
              <a:ea typeface="ＭＳ Ｐゴシック" panose="020B0600070205080204" pitchFamily="34" charset="-128"/>
            </a:endParaRPr>
          </a:p>
          <a:p>
            <a:pPr>
              <a:spcBef>
                <a:spcPct val="0"/>
              </a:spcBef>
              <a:buFontTx/>
              <a:buNone/>
            </a:pPr>
            <a:r>
              <a:rPr lang="en-US" altLang="en-US" sz="2400" b="1" u="sng" dirty="0">
                <a:ea typeface="ＭＳ Ｐゴシック" panose="020B0600070205080204" pitchFamily="34" charset="-128"/>
              </a:rPr>
              <a:t>Situation:</a:t>
            </a:r>
            <a:r>
              <a:rPr lang="en-US" altLang="en-US" sz="2400" dirty="0">
                <a:ea typeface="ＭＳ Ｐゴシック" panose="020B0600070205080204" pitchFamily="34" charset="-128"/>
              </a:rPr>
              <a:t> Benchmarking revealed client historically held the highest AGR in their competitive set.</a:t>
            </a:r>
          </a:p>
          <a:p>
            <a:pPr>
              <a:spcBef>
                <a:spcPct val="0"/>
              </a:spcBef>
              <a:buFontTx/>
              <a:buNone/>
            </a:pPr>
            <a:endParaRPr lang="en-US" altLang="en-US" sz="800" dirty="0">
              <a:ea typeface="ＭＳ Ｐゴシック" panose="020B0600070205080204" pitchFamily="34" charset="-128"/>
            </a:endParaRPr>
          </a:p>
          <a:p>
            <a:pPr>
              <a:spcBef>
                <a:spcPct val="0"/>
              </a:spcBef>
              <a:buFontTx/>
              <a:buNone/>
            </a:pPr>
            <a:r>
              <a:rPr lang="en-US" altLang="en-US" sz="2400" b="1" u="sng" dirty="0">
                <a:ea typeface="ＭＳ Ｐゴシック" panose="020B0600070205080204" pitchFamily="34" charset="-128"/>
              </a:rPr>
              <a:t>Approach:</a:t>
            </a:r>
            <a:r>
              <a:rPr lang="en-US" altLang="en-US" sz="2400" dirty="0">
                <a:ea typeface="ＭＳ Ｐゴシック" panose="020B0600070205080204" pitchFamily="34" charset="-128"/>
              </a:rPr>
              <a:t> Data showed opportunities to bring rates down via chain shift, destination shift, and educating buyers and stakeholders.</a:t>
            </a:r>
          </a:p>
          <a:p>
            <a:pPr lvl="1">
              <a:spcBef>
                <a:spcPct val="0"/>
              </a:spcBef>
              <a:buFontTx/>
              <a:buNone/>
            </a:pPr>
            <a:endParaRPr lang="en-US" altLang="en-US" sz="800" dirty="0">
              <a:ea typeface="ＭＳ Ｐゴシック" panose="020B0600070205080204" pitchFamily="34" charset="-128"/>
            </a:endParaRPr>
          </a:p>
          <a:p>
            <a:pPr>
              <a:spcBef>
                <a:spcPct val="0"/>
              </a:spcBef>
              <a:buFontTx/>
              <a:buNone/>
            </a:pPr>
            <a:r>
              <a:rPr lang="en-US" altLang="en-US" sz="2400" b="1" u="sng" dirty="0">
                <a:ea typeface="ＭＳ Ｐゴシック" panose="020B0600070205080204" pitchFamily="34" charset="-128"/>
              </a:rPr>
              <a:t>Results:</a:t>
            </a:r>
            <a:r>
              <a:rPr lang="en-US" altLang="en-US" sz="2400" b="1" dirty="0">
                <a:ea typeface="ＭＳ Ｐゴシック" panose="020B0600070205080204" pitchFamily="34" charset="-128"/>
              </a:rPr>
              <a:t> </a:t>
            </a:r>
            <a:r>
              <a:rPr lang="en-US" altLang="en-US" sz="2400" dirty="0">
                <a:ea typeface="ＭＳ Ｐゴシック" panose="020B0600070205080204" pitchFamily="34" charset="-128"/>
              </a:rPr>
              <a:t>Rates have reduced bringing them in line with peers. </a:t>
            </a:r>
          </a:p>
          <a:p>
            <a:endParaRPr lang="en-US" sz="2000" dirty="0"/>
          </a:p>
        </p:txBody>
      </p:sp>
    </p:spTree>
    <p:extLst>
      <p:ext uri="{BB962C8B-B14F-4D97-AF65-F5344CB8AC3E}">
        <p14:creationId xmlns:p14="http://schemas.microsoft.com/office/powerpoint/2010/main" val="775545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Case Study</a:t>
            </a:r>
            <a:endParaRPr lang="en-US" dirty="0"/>
          </a:p>
        </p:txBody>
      </p:sp>
      <p:sp>
        <p:nvSpPr>
          <p:cNvPr id="3" name="Content Placeholder 2"/>
          <p:cNvSpPr>
            <a:spLocks noGrp="1"/>
          </p:cNvSpPr>
          <p:nvPr>
            <p:ph idx="1"/>
          </p:nvPr>
        </p:nvSpPr>
        <p:spPr/>
        <p:txBody>
          <a:bodyPr/>
          <a:lstStyle/>
          <a:p>
            <a:pPr>
              <a:spcBef>
                <a:spcPct val="0"/>
              </a:spcBef>
              <a:buFontTx/>
              <a:buNone/>
            </a:pPr>
            <a:r>
              <a:rPr lang="en-US" altLang="en-US" sz="2400" dirty="0">
                <a:ea typeface="ＭＳ Ｐゴシック" panose="020B0600070205080204" pitchFamily="34" charset="-128"/>
              </a:rPr>
              <a:t>Impactful reporting led to beneficial buying behavior shift resulting in increased savings.</a:t>
            </a:r>
          </a:p>
          <a:p>
            <a:pPr>
              <a:spcBef>
                <a:spcPct val="0"/>
              </a:spcBef>
              <a:buFontTx/>
              <a:buNone/>
            </a:pPr>
            <a:endParaRPr lang="en-US" altLang="en-US" sz="800" dirty="0">
              <a:ea typeface="ＭＳ Ｐゴシック" panose="020B0600070205080204" pitchFamily="34" charset="-128"/>
            </a:endParaRPr>
          </a:p>
          <a:p>
            <a:pPr>
              <a:spcBef>
                <a:spcPct val="0"/>
              </a:spcBef>
              <a:buFontTx/>
              <a:buNone/>
            </a:pPr>
            <a:r>
              <a:rPr lang="en-US" altLang="en-US" sz="2400" b="1" u="sng" dirty="0">
                <a:ea typeface="ＭＳ Ｐゴシック" panose="020B0600070205080204" pitchFamily="34" charset="-128"/>
              </a:rPr>
              <a:t>Situation:</a:t>
            </a:r>
            <a:r>
              <a:rPr lang="en-US" altLang="en-US" sz="2400" dirty="0">
                <a:ea typeface="ＭＳ Ｐゴシック" panose="020B0600070205080204" pitchFamily="34" charset="-128"/>
              </a:rPr>
              <a:t> Review of data showed by developing a Preferred Hotel Vendor program additional savings could be achieved.</a:t>
            </a:r>
          </a:p>
          <a:p>
            <a:pPr>
              <a:spcBef>
                <a:spcPct val="0"/>
              </a:spcBef>
              <a:buFontTx/>
              <a:buNone/>
            </a:pPr>
            <a:endParaRPr lang="en-US" altLang="en-US" sz="800" dirty="0">
              <a:ea typeface="ＭＳ Ｐゴシック" panose="020B0600070205080204" pitchFamily="34" charset="-128"/>
            </a:endParaRPr>
          </a:p>
          <a:p>
            <a:pPr>
              <a:spcBef>
                <a:spcPct val="0"/>
              </a:spcBef>
              <a:buFontTx/>
              <a:buNone/>
            </a:pPr>
            <a:r>
              <a:rPr lang="en-US" altLang="en-US" sz="2400" b="1" u="sng" dirty="0">
                <a:ea typeface="ＭＳ Ｐゴシック" panose="020B0600070205080204" pitchFamily="34" charset="-128"/>
              </a:rPr>
              <a:t>Approach:</a:t>
            </a:r>
            <a:r>
              <a:rPr lang="en-US" altLang="en-US" sz="2400" dirty="0">
                <a:ea typeface="ＭＳ Ｐゴシック" panose="020B0600070205080204" pitchFamily="34" charset="-128"/>
              </a:rPr>
              <a:t> Data modeling creating market shift scenarios depicted additional cost savings in room rate, f&amp;b, and risk mitigation. </a:t>
            </a:r>
          </a:p>
          <a:p>
            <a:pPr lvl="1">
              <a:spcBef>
                <a:spcPct val="0"/>
              </a:spcBef>
              <a:buFontTx/>
              <a:buNone/>
            </a:pPr>
            <a:endParaRPr lang="en-US" altLang="en-US" sz="800" dirty="0">
              <a:ea typeface="ＭＳ Ｐゴシック" panose="020B0600070205080204" pitchFamily="34" charset="-128"/>
            </a:endParaRPr>
          </a:p>
          <a:p>
            <a:pPr>
              <a:spcBef>
                <a:spcPct val="0"/>
              </a:spcBef>
              <a:buFontTx/>
              <a:buNone/>
            </a:pPr>
            <a:r>
              <a:rPr lang="en-US" altLang="en-US" sz="2400" b="1" u="sng" dirty="0">
                <a:ea typeface="ＭＳ Ｐゴシック" panose="020B0600070205080204" pitchFamily="34" charset="-128"/>
              </a:rPr>
              <a:t>Results:</a:t>
            </a:r>
            <a:r>
              <a:rPr lang="en-US" altLang="en-US" sz="2400" b="1" dirty="0">
                <a:ea typeface="ＭＳ Ｐゴシック" panose="020B0600070205080204" pitchFamily="34" charset="-128"/>
              </a:rPr>
              <a:t> </a:t>
            </a:r>
            <a:r>
              <a:rPr lang="en-US" altLang="en-US" sz="2400" dirty="0">
                <a:ea typeface="ＭＳ Ｐゴシック" panose="020B0600070205080204" pitchFamily="34" charset="-128"/>
              </a:rPr>
              <a:t>Recommendation was accepted year 1 resulted in cost savings in excess of $1M.</a:t>
            </a:r>
          </a:p>
          <a:p>
            <a:pPr>
              <a:spcBef>
                <a:spcPct val="0"/>
              </a:spcBef>
              <a:buFontTx/>
              <a:buNone/>
            </a:pPr>
            <a:endParaRPr lang="en-US" altLang="en-US" sz="2000" dirty="0">
              <a:ea typeface="ＭＳ Ｐゴシック" panose="020B0600070205080204" pitchFamily="34" charset="-128"/>
            </a:endParaRPr>
          </a:p>
        </p:txBody>
      </p:sp>
    </p:spTree>
    <p:extLst>
      <p:ext uri="{BB962C8B-B14F-4D97-AF65-F5344CB8AC3E}">
        <p14:creationId xmlns:p14="http://schemas.microsoft.com/office/powerpoint/2010/main" val="1796151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Presenter Introduction</a:t>
            </a:r>
          </a:p>
          <a:p>
            <a:r>
              <a:rPr lang="en-US" dirty="0" smtClean="0"/>
              <a:t>Participants Introductions</a:t>
            </a:r>
          </a:p>
          <a:p>
            <a:r>
              <a:rPr lang="en-US" dirty="0" smtClean="0"/>
              <a:t>Ground Rules</a:t>
            </a:r>
          </a:p>
          <a:p>
            <a:pPr lvl="1"/>
            <a:r>
              <a:rPr lang="en-US" dirty="0" smtClean="0"/>
              <a:t>Be here now</a:t>
            </a:r>
          </a:p>
          <a:p>
            <a:pPr lvl="1"/>
            <a:r>
              <a:rPr lang="en-US" dirty="0" smtClean="0"/>
              <a:t>Respect all others</a:t>
            </a:r>
          </a:p>
          <a:p>
            <a:pPr lvl="1"/>
            <a:r>
              <a:rPr lang="en-US" dirty="0" smtClean="0"/>
              <a:t>Logistics</a:t>
            </a:r>
            <a:endParaRPr lang="en-US" dirty="0"/>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ackgroundRemoval t="0" b="100000" l="0" r="100000">
                        <a14:foregroundMark x1="10000" y1="10778" x2="10000" y2="10778"/>
                        <a14:foregroundMark x1="10000" y1="21557" x2="10000" y2="21557"/>
                        <a14:foregroundMark x1="22000" y1="28743" x2="22000" y2="28743"/>
                        <a14:foregroundMark x1="25200" y1="45509" x2="25200" y2="45509"/>
                        <a14:foregroundMark x1="25200" y1="45509" x2="25200" y2="45509"/>
                        <a14:foregroundMark x1="11600" y1="47904" x2="11600" y2="47904"/>
                        <a14:foregroundMark x1="8800" y1="49102" x2="8800" y2="49102"/>
                        <a14:foregroundMark x1="9200" y1="64072" x2="9200" y2="64072"/>
                        <a14:foregroundMark x1="6000" y1="71856" x2="6000" y2="71856"/>
                        <a14:foregroundMark x1="8400" y1="77844" x2="8400" y2="77844"/>
                        <a14:foregroundMark x1="10800" y1="81437" x2="10800" y2="81437"/>
                        <a14:foregroundMark x1="10400" y1="69461" x2="10400" y2="69461"/>
                        <a14:foregroundMark x1="8400" y1="35329" x2="8400" y2="35329"/>
                        <a14:foregroundMark x1="11200" y1="7186" x2="11200" y2="7186"/>
                        <a14:foregroundMark x1="10800" y1="3593" x2="10800" y2="3593"/>
                        <a14:foregroundMark x1="15200" y1="7186" x2="15200" y2="7186"/>
                        <a14:foregroundMark x1="20400" y1="7784" x2="20400" y2="7784"/>
                        <a14:foregroundMark x1="25600" y1="7784" x2="25600" y2="7784"/>
                        <a14:foregroundMark x1="33200" y1="7784" x2="33200" y2="7784"/>
                        <a14:foregroundMark x1="38800" y1="7784" x2="38800" y2="7784"/>
                        <a14:foregroundMark x1="48400" y1="7186" x2="48400" y2="7186"/>
                        <a14:foregroundMark x1="56000" y1="7784" x2="56000" y2="7784"/>
                        <a14:foregroundMark x1="63200" y1="8383" x2="63200" y2="8383"/>
                        <a14:foregroundMark x1="72400" y1="7784" x2="72400" y2="7784"/>
                        <a14:foregroundMark x1="80400" y1="7784" x2="80400" y2="7784"/>
                        <a14:foregroundMark x1="88000" y1="9581" x2="88000" y2="9581"/>
                        <a14:foregroundMark x1="91200" y1="16168" x2="91200" y2="16168"/>
                        <a14:foregroundMark x1="90800" y1="8982" x2="90800" y2="8982"/>
                        <a14:foregroundMark x1="91200" y1="10778" x2="91200" y2="10778"/>
                        <a14:foregroundMark x1="89200" y1="15569" x2="89200" y2="15569"/>
                        <a14:foregroundMark x1="90400" y1="25749" x2="90400" y2="25749"/>
                        <a14:foregroundMark x1="90400" y1="31737" x2="90400" y2="31737"/>
                        <a14:foregroundMark x1="90000" y1="41317" x2="90000" y2="41317"/>
                        <a14:foregroundMark x1="89600" y1="50299" x2="89600" y2="50299"/>
                        <a14:foregroundMark x1="89200" y1="72455" x2="89200" y2="72455"/>
                        <a14:foregroundMark x1="92000" y1="56287" x2="92000" y2="56287"/>
                        <a14:foregroundMark x1="91200" y1="61078" x2="91200" y2="61078"/>
                        <a14:foregroundMark x1="91200" y1="72455" x2="91200" y2="72455"/>
                        <a14:foregroundMark x1="88400" y1="87425" x2="88400" y2="87425"/>
                        <a14:foregroundMark x1="88400" y1="93413" x2="88400" y2="93413"/>
                        <a14:foregroundMark x1="91200" y1="89820" x2="91200" y2="89820"/>
                        <a14:foregroundMark x1="93200" y1="83234" x2="93200" y2="83234"/>
                        <a14:foregroundMark x1="84400" y1="93413" x2="84400" y2="93413"/>
                        <a14:foregroundMark x1="79200" y1="91617" x2="79200" y2="91617"/>
                        <a14:foregroundMark x1="74800" y1="91617" x2="74800" y2="91617"/>
                        <a14:foregroundMark x1="70800" y1="91018" x2="70800" y2="91018"/>
                        <a14:foregroundMark x1="67600" y1="91018" x2="67600" y2="91018"/>
                        <a14:foregroundMark x1="64000" y1="91018" x2="64000" y2="91018"/>
                        <a14:foregroundMark x1="60400" y1="91018" x2="60400" y2="91018"/>
                        <a14:foregroundMark x1="55200" y1="92216" x2="55200" y2="92216"/>
                        <a14:foregroundMark x1="51200" y1="91617" x2="51200" y2="91617"/>
                        <a14:foregroundMark x1="45600" y1="91617" x2="45600" y2="91617"/>
                        <a14:foregroundMark x1="40000" y1="91617" x2="40000" y2="91617"/>
                        <a14:foregroundMark x1="42800" y1="94012" x2="42800" y2="94012"/>
                        <a14:foregroundMark x1="37200" y1="93413" x2="37200" y2="93413"/>
                        <a14:foregroundMark x1="32400" y1="93413" x2="32400" y2="93413"/>
                        <a14:foregroundMark x1="28800" y1="92216" x2="28800" y2="92216"/>
                        <a14:foregroundMark x1="24000" y1="91617" x2="24000" y2="91617"/>
                        <a14:foregroundMark x1="20800" y1="91617" x2="20800" y2="91617"/>
                        <a14:foregroundMark x1="17600" y1="91617" x2="17600" y2="91617"/>
                        <a14:foregroundMark x1="13200" y1="91018" x2="13200" y2="91018"/>
                        <a14:foregroundMark x1="18400" y1="2395" x2="18400" y2="2395"/>
                        <a14:foregroundMark x1="24000" y1="2395" x2="24000" y2="2395"/>
                        <a14:foregroundMark x1="31200" y1="2395" x2="31200" y2="2395"/>
                        <a14:foregroundMark x1="36000" y1="2395" x2="36000" y2="2395"/>
                        <a14:foregroundMark x1="43600" y1="2395" x2="43600" y2="2395"/>
                        <a14:foregroundMark x1="39200" y1="2395" x2="39200" y2="2395"/>
                      </a14:backgroundRemoval>
                    </a14:imgEffect>
                  </a14:imgLayer>
                </a14:imgProps>
              </a:ext>
              <a:ext uri="{28A0092B-C50C-407E-A947-70E740481C1C}">
                <a14:useLocalDpi xmlns:a14="http://schemas.microsoft.com/office/drawing/2010/main" val="0"/>
              </a:ext>
            </a:extLst>
          </a:blip>
          <a:stretch>
            <a:fillRect/>
          </a:stretch>
        </p:blipFill>
        <p:spPr>
          <a:xfrm>
            <a:off x="5029200" y="2362200"/>
            <a:ext cx="3657600" cy="2443277"/>
          </a:xfrm>
          <a:prstGeom prst="rect">
            <a:avLst/>
          </a:prstGeom>
        </p:spPr>
      </p:pic>
    </p:spTree>
    <p:extLst>
      <p:ext uri="{BB962C8B-B14F-4D97-AF65-F5344CB8AC3E}">
        <p14:creationId xmlns:p14="http://schemas.microsoft.com/office/powerpoint/2010/main" val="39309723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Mock Scenario</a:t>
            </a:r>
            <a:endParaRPr lang="en-US" dirty="0"/>
          </a:p>
        </p:txBody>
      </p:sp>
      <p:sp>
        <p:nvSpPr>
          <p:cNvPr id="3" name="Content Placeholder 2"/>
          <p:cNvSpPr>
            <a:spLocks noGrp="1"/>
          </p:cNvSpPr>
          <p:nvPr>
            <p:ph idx="1"/>
          </p:nvPr>
        </p:nvSpPr>
        <p:spPr/>
        <p:txBody>
          <a:bodyPr/>
          <a:lstStyle/>
          <a:p>
            <a:pPr eaLnBrk="1" hangingPunct="1">
              <a:lnSpc>
                <a:spcPct val="90000"/>
              </a:lnSpc>
            </a:pPr>
            <a:r>
              <a:rPr lang="en-US" altLang="en-US" dirty="0"/>
              <a:t>After operation of large National Meeting strategy you recommend </a:t>
            </a:r>
            <a:r>
              <a:rPr lang="en-US" altLang="en-US" dirty="0" smtClean="0"/>
              <a:t>a </a:t>
            </a:r>
            <a:r>
              <a:rPr lang="en-US" altLang="en-US" dirty="0"/>
              <a:t>shift is made to Regional </a:t>
            </a:r>
            <a:r>
              <a:rPr lang="en-US" altLang="en-US" dirty="0"/>
              <a:t>Meetings due to market pressures </a:t>
            </a:r>
            <a:endParaRPr lang="en-US" altLang="en-US" dirty="0"/>
          </a:p>
          <a:p>
            <a:pPr lvl="1" eaLnBrk="1" hangingPunct="1">
              <a:lnSpc>
                <a:spcPct val="90000"/>
              </a:lnSpc>
            </a:pPr>
            <a:r>
              <a:rPr lang="en-US" altLang="en-US" dirty="0"/>
              <a:t>Ability to shift to Tier 2 destinations</a:t>
            </a:r>
          </a:p>
          <a:p>
            <a:pPr lvl="1" eaLnBrk="1" hangingPunct="1">
              <a:lnSpc>
                <a:spcPct val="90000"/>
              </a:lnSpc>
            </a:pPr>
            <a:r>
              <a:rPr lang="en-US" altLang="en-US" dirty="0"/>
              <a:t>Ability to shift to lower priced brands within chain portfolio</a:t>
            </a:r>
          </a:p>
          <a:p>
            <a:pPr eaLnBrk="1" hangingPunct="1">
              <a:lnSpc>
                <a:spcPct val="90000"/>
              </a:lnSpc>
            </a:pPr>
            <a:r>
              <a:rPr lang="en-US" altLang="en-US" dirty="0"/>
              <a:t>Historically these meetings have short lead times compounding the availability issue for large meeting venues</a:t>
            </a:r>
          </a:p>
          <a:p>
            <a:pPr marL="0" indent="0">
              <a:buNone/>
            </a:pPr>
            <a:endParaRPr lang="en-US" dirty="0"/>
          </a:p>
        </p:txBody>
      </p:sp>
    </p:spTree>
    <p:extLst>
      <p:ext uri="{BB962C8B-B14F-4D97-AF65-F5344CB8AC3E}">
        <p14:creationId xmlns:p14="http://schemas.microsoft.com/office/powerpoint/2010/main" val="781307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Mock Scenario - Data</a:t>
            </a:r>
            <a:endParaRPr lang="en-US" dirty="0"/>
          </a:p>
        </p:txBody>
      </p:sp>
      <p:pic>
        <p:nvPicPr>
          <p:cNvPr id="4" name="Picture 5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6805" y="1143000"/>
            <a:ext cx="6770390" cy="457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4453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lstStyle/>
          <a:p>
            <a:r>
              <a:rPr lang="en-US" dirty="0" smtClean="0"/>
              <a:t>What is the data telling you?</a:t>
            </a:r>
          </a:p>
          <a:p>
            <a:r>
              <a:rPr lang="en-US" dirty="0" smtClean="0"/>
              <a:t>Was this shift successful</a:t>
            </a:r>
          </a:p>
          <a:p>
            <a:r>
              <a:rPr lang="en-US" dirty="0" smtClean="0"/>
              <a:t>What value was generated</a:t>
            </a:r>
          </a:p>
          <a:p>
            <a:r>
              <a:rPr lang="en-US" dirty="0" smtClean="0"/>
              <a:t>What is the story that you can give to the client?</a:t>
            </a:r>
            <a:endParaRPr lang="en-US" dirty="0"/>
          </a:p>
        </p:txBody>
      </p:sp>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715000" y="3291840"/>
            <a:ext cx="3352800" cy="2514600"/>
          </a:xfrm>
          <a:prstGeom prst="rect">
            <a:avLst/>
          </a:prstGeom>
        </p:spPr>
      </p:pic>
    </p:spTree>
    <p:extLst>
      <p:ext uri="{BB962C8B-B14F-4D97-AF65-F5344CB8AC3E}">
        <p14:creationId xmlns:p14="http://schemas.microsoft.com/office/powerpoint/2010/main" val="1123146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Review &amp; Questions</a:t>
            </a:r>
            <a:endParaRPr lang="en-US" dirty="0"/>
          </a:p>
        </p:txBody>
      </p:sp>
      <p:sp>
        <p:nvSpPr>
          <p:cNvPr id="3" name="Content Placeholder 2"/>
          <p:cNvSpPr>
            <a:spLocks noGrp="1"/>
          </p:cNvSpPr>
          <p:nvPr>
            <p:ph idx="1"/>
          </p:nvPr>
        </p:nvSpPr>
        <p:spPr/>
        <p:txBody>
          <a:bodyPr/>
          <a:lstStyle/>
          <a:p>
            <a:r>
              <a:rPr lang="en-US" dirty="0" smtClean="0"/>
              <a:t>Review</a:t>
            </a:r>
          </a:p>
          <a:p>
            <a:pPr lvl="1"/>
            <a:r>
              <a:rPr lang="en-US" dirty="0"/>
              <a:t>Understand the importance and goals of reporting your data</a:t>
            </a:r>
          </a:p>
          <a:p>
            <a:pPr lvl="1"/>
            <a:r>
              <a:rPr lang="en-US" dirty="0"/>
              <a:t>Determine what your data entry points should be</a:t>
            </a:r>
          </a:p>
          <a:p>
            <a:pPr lvl="1"/>
            <a:r>
              <a:rPr lang="en-US" dirty="0"/>
              <a:t>Identify ways to improve the quality of your data</a:t>
            </a:r>
          </a:p>
          <a:p>
            <a:pPr lvl="1"/>
            <a:r>
              <a:rPr lang="en-US" dirty="0"/>
              <a:t>Recognize how to measure success</a:t>
            </a:r>
          </a:p>
          <a:p>
            <a:r>
              <a:rPr lang="en-US" dirty="0" smtClean="0"/>
              <a:t>What questions do you have?</a:t>
            </a:r>
          </a:p>
          <a:p>
            <a:r>
              <a:rPr lang="en-US" dirty="0" smtClean="0"/>
              <a:t>What is one way that you will apply what you have learned today?</a:t>
            </a:r>
            <a:endParaRPr lang="en-US" dirty="0"/>
          </a:p>
        </p:txBody>
      </p:sp>
    </p:spTree>
    <p:extLst>
      <p:ext uri="{BB962C8B-B14F-4D97-AF65-F5344CB8AC3E}">
        <p14:creationId xmlns:p14="http://schemas.microsoft.com/office/powerpoint/2010/main" val="91796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2"/>
            <a:ext cx="8229600" cy="3809998"/>
          </a:xfrm>
        </p:spPr>
        <p:txBody>
          <a:bodyPr/>
          <a:lstStyle/>
          <a:p>
            <a:pPr algn="ctr"/>
            <a:r>
              <a:rPr lang="en-US" sz="11500" dirty="0" smtClean="0"/>
              <a:t>Thank</a:t>
            </a:r>
            <a:br>
              <a:rPr lang="en-US" sz="11500" dirty="0" smtClean="0"/>
            </a:br>
            <a:r>
              <a:rPr lang="en-US" sz="11500" dirty="0" smtClean="0"/>
              <a:t> You!</a:t>
            </a:r>
            <a:endParaRPr lang="en-US" sz="11500" dirty="0"/>
          </a:p>
        </p:txBody>
      </p:sp>
      <p:pic>
        <p:nvPicPr>
          <p:cNvPr id="4" name="Picture 3" descr="GeneralMPI-PPT_v1-1.jpg"/>
          <p:cNvPicPr>
            <a:picLocks noChangeAspect="1"/>
          </p:cNvPicPr>
          <p:nvPr/>
        </p:nvPicPr>
        <p:blipFill rotWithShape="1">
          <a:blip r:embed="rId3" cstate="print">
            <a:extLst>
              <a:ext uri="{28A0092B-C50C-407E-A947-70E740481C1C}">
                <a14:useLocalDpi xmlns:a14="http://schemas.microsoft.com/office/drawing/2010/main" val="0"/>
              </a:ext>
            </a:extLst>
          </a:blip>
          <a:srcRect b="77222"/>
          <a:stretch/>
        </p:blipFill>
        <p:spPr>
          <a:xfrm>
            <a:off x="0" y="2"/>
            <a:ext cx="9144000" cy="1562100"/>
          </a:xfrm>
          <a:prstGeom prst="rect">
            <a:avLst/>
          </a:prstGeom>
        </p:spPr>
      </p:pic>
    </p:spTree>
    <p:extLst>
      <p:ext uri="{BB962C8B-B14F-4D97-AF65-F5344CB8AC3E}">
        <p14:creationId xmlns:p14="http://schemas.microsoft.com/office/powerpoint/2010/main" val="1909021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Resources</a:t>
            </a:r>
            <a:endParaRPr lang="en-US" dirty="0"/>
          </a:p>
        </p:txBody>
      </p:sp>
      <p:sp>
        <p:nvSpPr>
          <p:cNvPr id="3" name="Content Placeholder 2"/>
          <p:cNvSpPr>
            <a:spLocks noGrp="1"/>
          </p:cNvSpPr>
          <p:nvPr>
            <p:ph idx="1"/>
          </p:nvPr>
        </p:nvSpPr>
        <p:spPr>
          <a:xfrm>
            <a:off x="457200" y="990603"/>
            <a:ext cx="8229600" cy="4648197"/>
          </a:xfrm>
        </p:spPr>
        <p:txBody>
          <a:bodyPr/>
          <a:lstStyle/>
          <a:p>
            <a:pPr lvl="1" eaLnBrk="1" hangingPunct="1">
              <a:defRPr/>
            </a:pPr>
            <a:r>
              <a:rPr lang="en-US" sz="1800" dirty="0">
                <a:solidFill>
                  <a:schemeClr val="tx2">
                    <a:lumMod val="60000"/>
                    <a:lumOff val="40000"/>
                  </a:schemeClr>
                </a:solidFill>
                <a:hlinkClick r:id="rId3"/>
              </a:rPr>
              <a:t>http://www.gbta.org/foundation/benchmarkingtool/pages/smm.aspx</a:t>
            </a:r>
            <a:endParaRPr lang="en-US" sz="1800" dirty="0">
              <a:solidFill>
                <a:schemeClr val="tx2">
                  <a:lumMod val="60000"/>
                  <a:lumOff val="40000"/>
                </a:schemeClr>
              </a:solidFill>
            </a:endParaRPr>
          </a:p>
          <a:p>
            <a:pPr lvl="1" eaLnBrk="1" hangingPunct="1">
              <a:defRPr/>
            </a:pPr>
            <a:r>
              <a:rPr lang="en-US" sz="1800" dirty="0">
                <a:solidFill>
                  <a:schemeClr val="tx2">
                    <a:lumMod val="60000"/>
                    <a:lumOff val="40000"/>
                  </a:schemeClr>
                </a:solidFill>
                <a:hlinkClick r:id="rId4"/>
              </a:rPr>
              <a:t>http://about.americanexpress.com/news/pr/2011/meetings2012.aspx</a:t>
            </a:r>
            <a:endParaRPr lang="en-US" sz="1800" dirty="0">
              <a:solidFill>
                <a:schemeClr val="tx2">
                  <a:lumMod val="60000"/>
                  <a:lumOff val="40000"/>
                </a:schemeClr>
              </a:solidFill>
            </a:endParaRPr>
          </a:p>
          <a:p>
            <a:pPr lvl="1" eaLnBrk="1" hangingPunct="1">
              <a:defRPr/>
            </a:pPr>
            <a:r>
              <a:rPr lang="en-US" sz="1800" dirty="0">
                <a:solidFill>
                  <a:schemeClr val="tx2">
                    <a:lumMod val="60000"/>
                    <a:lumOff val="40000"/>
                  </a:schemeClr>
                </a:solidFill>
                <a:hlinkClick r:id="rId5"/>
              </a:rPr>
              <a:t>http://www.mpiweb.org/Education/Research/BusinessBarometer</a:t>
            </a:r>
            <a:endParaRPr lang="en-US" sz="1800" dirty="0">
              <a:solidFill>
                <a:schemeClr val="tx2">
                  <a:lumMod val="60000"/>
                  <a:lumOff val="40000"/>
                </a:schemeClr>
              </a:solidFill>
            </a:endParaRPr>
          </a:p>
          <a:p>
            <a:pPr lvl="1" eaLnBrk="1" hangingPunct="1">
              <a:defRPr/>
            </a:pPr>
            <a:r>
              <a:rPr lang="en-US" sz="1800" dirty="0">
                <a:solidFill>
                  <a:schemeClr val="tx2">
                    <a:lumMod val="60000"/>
                    <a:lumOff val="40000"/>
                  </a:schemeClr>
                </a:solidFill>
                <a:hlinkClick r:id="rId6"/>
              </a:rPr>
              <a:t>http://usa.visa.com/download/corporate/corporate_solutions/aberdeen_meeting_card_report.pdf</a:t>
            </a:r>
            <a:endParaRPr lang="en-US" sz="1800" dirty="0">
              <a:solidFill>
                <a:schemeClr val="tx2">
                  <a:lumMod val="60000"/>
                  <a:lumOff val="40000"/>
                </a:schemeClr>
              </a:solidFill>
            </a:endParaRPr>
          </a:p>
          <a:p>
            <a:pPr lvl="1" eaLnBrk="1" hangingPunct="1">
              <a:defRPr/>
            </a:pPr>
            <a:r>
              <a:rPr lang="en-US" sz="1800" dirty="0">
                <a:solidFill>
                  <a:schemeClr val="tx2">
                    <a:lumMod val="60000"/>
                    <a:lumOff val="40000"/>
                  </a:schemeClr>
                </a:solidFill>
                <a:hlinkClick r:id="rId7"/>
              </a:rPr>
              <a:t>http://www.advito.com/aw/home/Global_website/en-us/Content/Resource_Center/~bmk/White_Papers/</a:t>
            </a:r>
            <a:endParaRPr lang="en-US" sz="1800" dirty="0">
              <a:solidFill>
                <a:schemeClr val="tx2">
                  <a:lumMod val="60000"/>
                  <a:lumOff val="40000"/>
                </a:schemeClr>
              </a:solidFill>
            </a:endParaRPr>
          </a:p>
          <a:p>
            <a:pPr lvl="1" eaLnBrk="1" hangingPunct="1">
              <a:defRPr/>
            </a:pPr>
            <a:r>
              <a:rPr lang="en-US" sz="1800" dirty="0">
                <a:solidFill>
                  <a:schemeClr val="tx2">
                    <a:lumMod val="60000"/>
                    <a:lumOff val="40000"/>
                  </a:schemeClr>
                </a:solidFill>
                <a:hlinkClick r:id="rId8"/>
              </a:rPr>
              <a:t>http://www.businesstravelnews.com/Strategic-Sourcing/2012-Corporate-Travel-Index--U-S--Per-Diems-Nearly-Flat-In-2011,-Expected-To-Move-Up-This-Year/?a=btn</a:t>
            </a:r>
            <a:endParaRPr lang="en-US" sz="1800" dirty="0">
              <a:solidFill>
                <a:schemeClr val="tx2">
                  <a:lumMod val="60000"/>
                  <a:lumOff val="40000"/>
                </a:schemeClr>
              </a:solidFill>
            </a:endParaRPr>
          </a:p>
          <a:p>
            <a:pPr lvl="1" eaLnBrk="1" hangingPunct="1">
              <a:defRPr/>
            </a:pPr>
            <a:r>
              <a:rPr lang="en-US" sz="1800" dirty="0">
                <a:solidFill>
                  <a:schemeClr val="tx2">
                    <a:lumMod val="60000"/>
                    <a:lumOff val="40000"/>
                  </a:schemeClr>
                </a:solidFill>
                <a:hlinkClick r:id="rId9"/>
              </a:rPr>
              <a:t>http://www.phocuswright.com/products/2638</a:t>
            </a:r>
            <a:endParaRPr lang="en-US" sz="1800" dirty="0">
              <a:solidFill>
                <a:schemeClr val="tx2">
                  <a:lumMod val="60000"/>
                  <a:lumOff val="40000"/>
                </a:schemeClr>
              </a:solidFill>
            </a:endParaRPr>
          </a:p>
          <a:p>
            <a:pPr lvl="1" eaLnBrk="1" hangingPunct="1">
              <a:defRPr/>
            </a:pPr>
            <a:r>
              <a:rPr lang="en-US" sz="1800" dirty="0">
                <a:solidFill>
                  <a:schemeClr val="tx2">
                    <a:lumMod val="60000"/>
                    <a:lumOff val="40000"/>
                  </a:schemeClr>
                </a:solidFill>
                <a:hlinkClick r:id="rId10"/>
              </a:rPr>
              <a:t>http://www.pkfc.com/en/pkf-hr/PublicationsAndData/HotelHorizons/Default.aspx</a:t>
            </a:r>
            <a:endParaRPr lang="en-US" sz="1800" dirty="0">
              <a:solidFill>
                <a:schemeClr val="tx2">
                  <a:lumMod val="60000"/>
                  <a:lumOff val="40000"/>
                </a:schemeClr>
              </a:solidFill>
            </a:endParaRPr>
          </a:p>
          <a:p>
            <a:pPr lvl="1" eaLnBrk="1" hangingPunct="1">
              <a:defRPr/>
            </a:pPr>
            <a:endParaRPr lang="en-US" sz="1800" dirty="0">
              <a:solidFill>
                <a:schemeClr val="tx2">
                  <a:lumMod val="60000"/>
                  <a:lumOff val="40000"/>
                </a:schemeClr>
              </a:solidFill>
            </a:endParaRPr>
          </a:p>
        </p:txBody>
      </p:sp>
    </p:spTree>
    <p:extLst>
      <p:ext uri="{BB962C8B-B14F-4D97-AF65-F5344CB8AC3E}">
        <p14:creationId xmlns:p14="http://schemas.microsoft.com/office/powerpoint/2010/main" val="46056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a:xfrm>
            <a:off x="457200" y="1143000"/>
            <a:ext cx="8686800" cy="4495800"/>
          </a:xfrm>
        </p:spPr>
        <p:txBody>
          <a:bodyPr/>
          <a:lstStyle/>
          <a:p>
            <a:r>
              <a:rPr lang="en-US" dirty="0" smtClean="0"/>
              <a:t>Upon completion of this session, you </a:t>
            </a:r>
            <a:r>
              <a:rPr lang="en-US" dirty="0" smtClean="0"/>
              <a:t>will:</a:t>
            </a:r>
            <a:endParaRPr lang="en-US" dirty="0" smtClean="0"/>
          </a:p>
          <a:p>
            <a:pPr lvl="1"/>
            <a:r>
              <a:rPr lang="en-US" dirty="0"/>
              <a:t>Understand the importance and goals of reporting your data</a:t>
            </a:r>
          </a:p>
          <a:p>
            <a:pPr lvl="1"/>
            <a:r>
              <a:rPr lang="en-US" dirty="0"/>
              <a:t>Determine what your data entry points should be</a:t>
            </a:r>
          </a:p>
          <a:p>
            <a:pPr lvl="1"/>
            <a:r>
              <a:rPr lang="en-US" dirty="0"/>
              <a:t>Identify ways to improve the quality of your data</a:t>
            </a:r>
          </a:p>
          <a:p>
            <a:pPr lvl="1"/>
            <a:r>
              <a:rPr lang="en-US" dirty="0"/>
              <a:t>Recognize how to measure success</a:t>
            </a:r>
          </a:p>
          <a:p>
            <a:pPr lvl="1"/>
            <a:endParaRPr lang="en-US" dirty="0" smtClean="0"/>
          </a:p>
        </p:txBody>
      </p:sp>
    </p:spTree>
    <p:extLst>
      <p:ext uri="{BB962C8B-B14F-4D97-AF65-F5344CB8AC3E}">
        <p14:creationId xmlns:p14="http://schemas.microsoft.com/office/powerpoint/2010/main" val="90064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Data</a:t>
            </a:r>
            <a:endParaRPr lang="en-US" dirty="0"/>
          </a:p>
        </p:txBody>
      </p:sp>
      <p:sp>
        <p:nvSpPr>
          <p:cNvPr id="3" name="Content Placeholder 2"/>
          <p:cNvSpPr>
            <a:spLocks noGrp="1"/>
          </p:cNvSpPr>
          <p:nvPr>
            <p:ph idx="1"/>
          </p:nvPr>
        </p:nvSpPr>
        <p:spPr/>
        <p:txBody>
          <a:bodyPr/>
          <a:lstStyle/>
          <a:p>
            <a:r>
              <a:rPr lang="en-US" dirty="0" smtClean="0"/>
              <a:t>Data helps us to see the big </a:t>
            </a:r>
            <a:r>
              <a:rPr lang="en-US" dirty="0" smtClean="0"/>
              <a:t>picture</a:t>
            </a:r>
            <a:endParaRPr lang="en-US" dirty="0"/>
          </a:p>
          <a:p>
            <a:r>
              <a:rPr lang="en-US" dirty="0" smtClean="0"/>
              <a:t>Provides evidence with which to tell a </a:t>
            </a:r>
            <a:r>
              <a:rPr lang="en-US" dirty="0" smtClean="0"/>
              <a:t>story</a:t>
            </a:r>
            <a:endParaRPr lang="en-US" dirty="0"/>
          </a:p>
          <a:p>
            <a:r>
              <a:rPr lang="en-US" dirty="0" smtClean="0"/>
              <a:t>Allows goals to be supported and reports to be created</a:t>
            </a:r>
          </a:p>
          <a:p>
            <a:r>
              <a:rPr lang="en-US" dirty="0" smtClean="0"/>
              <a:t>Gain a pulse on business, gain control, drive decision making</a:t>
            </a:r>
            <a:endParaRPr lang="en-US" dirty="0"/>
          </a:p>
        </p:txBody>
      </p:sp>
    </p:spTree>
    <p:extLst>
      <p:ext uri="{BB962C8B-B14F-4D97-AF65-F5344CB8AC3E}">
        <p14:creationId xmlns:p14="http://schemas.microsoft.com/office/powerpoint/2010/main" val="343602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Your Goals</a:t>
            </a:r>
            <a:endParaRPr lang="en-US" dirty="0"/>
          </a:p>
        </p:txBody>
      </p:sp>
      <p:sp>
        <p:nvSpPr>
          <p:cNvPr id="24" name="Rectangle 23"/>
          <p:cNvSpPr/>
          <p:nvPr/>
        </p:nvSpPr>
        <p:spPr bwMode="auto">
          <a:xfrm>
            <a:off x="228600" y="2667000"/>
            <a:ext cx="1905000" cy="3048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Ensure processes are aligned to support end result</a:t>
            </a:r>
          </a:p>
        </p:txBody>
      </p:sp>
      <p:sp>
        <p:nvSpPr>
          <p:cNvPr id="25" name="Rectangle 24"/>
          <p:cNvSpPr/>
          <p:nvPr/>
        </p:nvSpPr>
        <p:spPr bwMode="auto">
          <a:xfrm>
            <a:off x="2463800" y="2133600"/>
            <a:ext cx="1905000" cy="3568148"/>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Ensure methodology and definitions support end result</a:t>
            </a:r>
          </a:p>
        </p:txBody>
      </p:sp>
      <p:sp>
        <p:nvSpPr>
          <p:cNvPr id="26" name="Rectangle 25"/>
          <p:cNvSpPr/>
          <p:nvPr/>
        </p:nvSpPr>
        <p:spPr bwMode="auto">
          <a:xfrm>
            <a:off x="4699000" y="1676400"/>
            <a:ext cx="1905000" cy="402534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Ensure data collection supports end result</a:t>
            </a:r>
          </a:p>
        </p:txBody>
      </p:sp>
      <p:sp>
        <p:nvSpPr>
          <p:cNvPr id="27" name="Rectangle 26"/>
          <p:cNvSpPr/>
          <p:nvPr/>
        </p:nvSpPr>
        <p:spPr bwMode="auto">
          <a:xfrm>
            <a:off x="6934200" y="1219200"/>
            <a:ext cx="1905000" cy="4480892"/>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End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Result</a:t>
            </a:r>
          </a:p>
        </p:txBody>
      </p:sp>
    </p:spTree>
    <p:extLst>
      <p:ext uri="{BB962C8B-B14F-4D97-AF65-F5344CB8AC3E}">
        <p14:creationId xmlns:p14="http://schemas.microsoft.com/office/powerpoint/2010/main" val="242018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Your Goals</a:t>
            </a:r>
            <a:endParaRPr lang="en-US" dirty="0"/>
          </a:p>
        </p:txBody>
      </p:sp>
      <p:sp>
        <p:nvSpPr>
          <p:cNvPr id="24" name="Rectangle 23"/>
          <p:cNvSpPr/>
          <p:nvPr/>
        </p:nvSpPr>
        <p:spPr bwMode="auto">
          <a:xfrm>
            <a:off x="228600" y="2667000"/>
            <a:ext cx="1905000" cy="3048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Ensure processes are aligned to support end result</a:t>
            </a:r>
          </a:p>
        </p:txBody>
      </p:sp>
      <p:sp>
        <p:nvSpPr>
          <p:cNvPr id="8" name="Content Placeholder 2"/>
          <p:cNvSpPr>
            <a:spLocks noGrp="1"/>
          </p:cNvSpPr>
          <p:nvPr>
            <p:ph idx="1"/>
          </p:nvPr>
        </p:nvSpPr>
        <p:spPr>
          <a:xfrm>
            <a:off x="2514600" y="1143000"/>
            <a:ext cx="6172200" cy="4495800"/>
          </a:xfrm>
        </p:spPr>
        <p:txBody>
          <a:bodyPr/>
          <a:lstStyle/>
          <a:p>
            <a:r>
              <a:rPr lang="en-US" dirty="0"/>
              <a:t>Do you have the complete process in place to support your goal?</a:t>
            </a:r>
          </a:p>
          <a:p>
            <a:r>
              <a:rPr lang="en-US" dirty="0"/>
              <a:t>Do you have organizational support to implement your process?</a:t>
            </a:r>
          </a:p>
        </p:txBody>
      </p:sp>
    </p:spTree>
    <p:extLst>
      <p:ext uri="{BB962C8B-B14F-4D97-AF65-F5344CB8AC3E}">
        <p14:creationId xmlns:p14="http://schemas.microsoft.com/office/powerpoint/2010/main" val="3174141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Your Goals</a:t>
            </a:r>
            <a:endParaRPr lang="en-US" dirty="0"/>
          </a:p>
        </p:txBody>
      </p:sp>
      <p:sp>
        <p:nvSpPr>
          <p:cNvPr id="25" name="Rectangle 24"/>
          <p:cNvSpPr/>
          <p:nvPr/>
        </p:nvSpPr>
        <p:spPr bwMode="auto">
          <a:xfrm>
            <a:off x="228600" y="2146852"/>
            <a:ext cx="1905000" cy="3568148"/>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0" tIns="45720" rIns="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Ensure methodology and definitions support end result</a:t>
            </a:r>
          </a:p>
        </p:txBody>
      </p:sp>
      <p:sp>
        <p:nvSpPr>
          <p:cNvPr id="7" name="Content Placeholder 2"/>
          <p:cNvSpPr>
            <a:spLocks noGrp="1"/>
          </p:cNvSpPr>
          <p:nvPr>
            <p:ph idx="1"/>
          </p:nvPr>
        </p:nvSpPr>
        <p:spPr>
          <a:xfrm>
            <a:off x="2514600" y="1143000"/>
            <a:ext cx="6172200" cy="4495800"/>
          </a:xfrm>
        </p:spPr>
        <p:txBody>
          <a:bodyPr/>
          <a:lstStyle/>
          <a:p>
            <a:r>
              <a:rPr lang="en-US" dirty="0" smtClean="0"/>
              <a:t>Have you clearly defined the components of data to be captured?</a:t>
            </a:r>
          </a:p>
          <a:p>
            <a:r>
              <a:rPr lang="en-US" dirty="0" smtClean="0"/>
              <a:t>Have you created standardized methodology to ensure data capture is consistent across users?</a:t>
            </a:r>
            <a:endParaRPr lang="en-US" dirty="0"/>
          </a:p>
        </p:txBody>
      </p:sp>
    </p:spTree>
    <p:extLst>
      <p:ext uri="{BB962C8B-B14F-4D97-AF65-F5344CB8AC3E}">
        <p14:creationId xmlns:p14="http://schemas.microsoft.com/office/powerpoint/2010/main" val="2428645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Your Goals</a:t>
            </a:r>
            <a:endParaRPr lang="en-US" dirty="0"/>
          </a:p>
        </p:txBody>
      </p:sp>
      <p:sp>
        <p:nvSpPr>
          <p:cNvPr id="26" name="Rectangle 25"/>
          <p:cNvSpPr/>
          <p:nvPr/>
        </p:nvSpPr>
        <p:spPr bwMode="auto">
          <a:xfrm>
            <a:off x="228600" y="1689652"/>
            <a:ext cx="1905000" cy="4025348"/>
          </a:xfrm>
          <a:prstGeom prst="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Ensure data collection supports end result</a:t>
            </a:r>
          </a:p>
        </p:txBody>
      </p:sp>
      <p:sp>
        <p:nvSpPr>
          <p:cNvPr id="7" name="Content Placeholder 2"/>
          <p:cNvSpPr>
            <a:spLocks noGrp="1"/>
          </p:cNvSpPr>
          <p:nvPr>
            <p:ph idx="1"/>
          </p:nvPr>
        </p:nvSpPr>
        <p:spPr>
          <a:xfrm>
            <a:off x="2514600" y="1143000"/>
            <a:ext cx="6172200" cy="4495800"/>
          </a:xfrm>
        </p:spPr>
        <p:txBody>
          <a:bodyPr/>
          <a:lstStyle/>
          <a:p>
            <a:r>
              <a:rPr lang="en-US" dirty="0" smtClean="0"/>
              <a:t>Are you capturing the data in the correct format?</a:t>
            </a:r>
          </a:p>
          <a:p>
            <a:r>
              <a:rPr lang="en-US" dirty="0" smtClean="0"/>
              <a:t>Are you recording the data at the appropriate level of detail?</a:t>
            </a:r>
          </a:p>
          <a:p>
            <a:pPr marL="0" indent="0">
              <a:buNone/>
            </a:pPr>
            <a:r>
              <a:rPr lang="en-US" dirty="0" smtClean="0"/>
              <a:t>* If you don’t have the data, you will not be able to report on it *</a:t>
            </a:r>
            <a:endParaRPr lang="en-US" dirty="0"/>
          </a:p>
        </p:txBody>
      </p:sp>
    </p:spTree>
    <p:extLst>
      <p:ext uri="{BB962C8B-B14F-4D97-AF65-F5344CB8AC3E}">
        <p14:creationId xmlns:p14="http://schemas.microsoft.com/office/powerpoint/2010/main" val="120831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Your Goals</a:t>
            </a:r>
            <a:endParaRPr lang="en-US" dirty="0"/>
          </a:p>
        </p:txBody>
      </p:sp>
      <p:sp>
        <p:nvSpPr>
          <p:cNvPr id="27" name="Rectangle 26"/>
          <p:cNvSpPr/>
          <p:nvPr/>
        </p:nvSpPr>
        <p:spPr bwMode="auto">
          <a:xfrm>
            <a:off x="228600" y="1157908"/>
            <a:ext cx="1905000" cy="4480892"/>
          </a:xfrm>
          <a:prstGeom prst="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End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accent6"/>
                </a:solidFill>
                <a:effectLst/>
                <a:latin typeface="Arial" charset="0"/>
                <a:ea typeface="ＭＳ Ｐゴシック" pitchFamily="-64" charset="-128"/>
              </a:rPr>
              <a:t>Result</a:t>
            </a:r>
          </a:p>
        </p:txBody>
      </p:sp>
      <p:sp>
        <p:nvSpPr>
          <p:cNvPr id="7" name="Content Placeholder 2"/>
          <p:cNvSpPr>
            <a:spLocks noGrp="1"/>
          </p:cNvSpPr>
          <p:nvPr>
            <p:ph idx="1"/>
          </p:nvPr>
        </p:nvSpPr>
        <p:spPr>
          <a:xfrm>
            <a:off x="2514600" y="1143000"/>
            <a:ext cx="6172200" cy="4495800"/>
          </a:xfrm>
        </p:spPr>
        <p:txBody>
          <a:bodyPr/>
          <a:lstStyle/>
          <a:p>
            <a:r>
              <a:rPr lang="en-US" dirty="0" smtClean="0"/>
              <a:t>What is the ultimate goal of your program?</a:t>
            </a:r>
          </a:p>
          <a:p>
            <a:r>
              <a:rPr lang="en-US" dirty="0" smtClean="0"/>
              <a:t>What types of reports and analysis are critical for success?</a:t>
            </a:r>
          </a:p>
          <a:p>
            <a:r>
              <a:rPr lang="en-US" dirty="0" smtClean="0"/>
              <a:t>Can you tell a story that your audience will use to impact business decisions?</a:t>
            </a:r>
          </a:p>
          <a:p>
            <a:pPr marL="0" indent="0">
              <a:buNone/>
            </a:pPr>
            <a:r>
              <a:rPr lang="en-US" dirty="0" smtClean="0"/>
              <a:t>* Have a clear vision of your end result *</a:t>
            </a:r>
            <a:endParaRPr lang="en-US" dirty="0"/>
          </a:p>
        </p:txBody>
      </p:sp>
    </p:spTree>
    <p:extLst>
      <p:ext uri="{BB962C8B-B14F-4D97-AF65-F5344CB8AC3E}">
        <p14:creationId xmlns:p14="http://schemas.microsoft.com/office/powerpoint/2010/main" val="6167298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48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lank Presentation">
  <a:themeElements>
    <a:clrScheme name="Custom 2">
      <a:dk1>
        <a:srgbClr val="73B84D"/>
      </a:dk1>
      <a:lt1>
        <a:srgbClr val="FFFFFF"/>
      </a:lt1>
      <a:dk2>
        <a:srgbClr val="000000"/>
      </a:dk2>
      <a:lt2>
        <a:srgbClr val="808080"/>
      </a:lt2>
      <a:accent1>
        <a:srgbClr val="01B2EB"/>
      </a:accent1>
      <a:accent2>
        <a:srgbClr val="526DB6"/>
      </a:accent2>
      <a:accent3>
        <a:srgbClr val="C82128"/>
      </a:accent3>
      <a:accent4>
        <a:srgbClr val="E6CF01"/>
      </a:accent4>
      <a:accent5>
        <a:srgbClr val="45BB4E"/>
      </a:accent5>
      <a:accent6>
        <a:srgbClr val="000000"/>
      </a:accent6>
      <a:hlink>
        <a:srgbClr val="002060"/>
      </a:hlink>
      <a:folHlink>
        <a:srgbClr val="45BB4E"/>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6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64" charset="-128"/>
          </a:defRPr>
        </a:defPPr>
      </a:lstStyle>
    </a:lnDef>
    <a:txDef>
      <a:spPr/>
      <a:bodyPr/>
      <a:lstStyle>
        <a:defPPr marL="0" marR="0" indent="0" algn="l" defTabSz="914400" rtl="0" eaLnBrk="1" fontAlgn="base" latinLnBrk="0" hangingPunct="1">
          <a:lnSpc>
            <a:spcPct val="100000"/>
          </a:lnSpc>
          <a:spcBef>
            <a:spcPct val="20000"/>
          </a:spcBef>
          <a:spcAft>
            <a:spcPct val="0"/>
          </a:spcAft>
          <a:buClrTx/>
          <a:buSzTx/>
          <a:buFontTx/>
          <a:buNone/>
          <a:tabLst/>
          <a:defRPr kumimoji="0" sz="3200" b="1" i="0" u="none" strike="noStrike" kern="0" cap="none" spc="0" normalizeH="0" baseline="0" noProof="0" dirty="0" smtClean="0">
            <a:ln>
              <a:noFill/>
            </a:ln>
            <a:solidFill>
              <a:schemeClr val="tx1"/>
            </a:solidFill>
            <a:effectLst/>
            <a:uLnTx/>
            <a:uFillTx/>
            <a:latin typeface="+mn-lt"/>
            <a:ea typeface="+mn-ea"/>
            <a:cs typeface="+mn-cs"/>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8CBD85D38580428F2D3ED9C5CA35FD" ma:contentTypeVersion="4" ma:contentTypeDescription="Create a new document." ma:contentTypeScope="" ma:versionID="24ea4e28c3bf1410747b95ee67e5d1ad">
  <xsd:schema xmlns:xsd="http://www.w3.org/2001/XMLSchema" xmlns:xs="http://www.w3.org/2001/XMLSchema" xmlns:p="http://schemas.microsoft.com/office/2006/metadata/properties" xmlns:ns1="http://schemas.microsoft.com/sharepoint/v3" xmlns:ns2="e30f141a-3704-496a-ab00-b8daf8f7fed9" xmlns:ns3="40b1418a-77b0-43bb-862e-adfd5d537241" targetNamespace="http://schemas.microsoft.com/office/2006/metadata/properties" ma:root="true" ma:fieldsID="3ff6d628fbb87aefc38f2eee3378b1e2" ns1:_="" ns2:_="" ns3:_="">
    <xsd:import namespace="http://schemas.microsoft.com/sharepoint/v3"/>
    <xsd:import namespace="e30f141a-3704-496a-ab00-b8daf8f7fed9"/>
    <xsd:import namespace="40b1418a-77b0-43bb-862e-adfd5d537241"/>
    <xsd:element name="properties">
      <xsd:complexType>
        <xsd:sequence>
          <xsd:element name="documentManagement">
            <xsd:complexType>
              <xsd:all>
                <xsd:element ref="ns2:SharedWithUsers" minOccurs="0"/>
                <xsd:element ref="ns1:PublishingStartDate" minOccurs="0"/>
                <xsd:element ref="ns1:PublishingExpirationDate" minOccurs="0"/>
                <xsd:element ref="ns2:SharingHintHash"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30f141a-3704-496a-ab00-b8daf8f7fed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b1418a-77b0-43bb-862e-adfd5d537241" elementFormDefault="qualified">
    <xsd:import namespace="http://schemas.microsoft.com/office/2006/documentManagement/types"/>
    <xsd:import namespace="http://schemas.microsoft.com/office/infopath/2007/PartnerControls"/>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30D5DE-4128-4B1C-AB07-C59FBE329090}"/>
</file>

<file path=customXml/itemProps2.xml><?xml version="1.0" encoding="utf-8"?>
<ds:datastoreItem xmlns:ds="http://schemas.openxmlformats.org/officeDocument/2006/customXml" ds:itemID="{BECAA88E-AA05-402E-A131-AA414ECA783A}"/>
</file>

<file path=customXml/itemProps3.xml><?xml version="1.0" encoding="utf-8"?>
<ds:datastoreItem xmlns:ds="http://schemas.openxmlformats.org/officeDocument/2006/customXml" ds:itemID="{1C175726-6361-42DD-9B7E-90F984B08C97}"/>
</file>

<file path=docProps/app.xml><?xml version="1.0" encoding="utf-8"?>
<Properties xmlns="http://schemas.openxmlformats.org/officeDocument/2006/extended-properties" xmlns:vt="http://schemas.openxmlformats.org/officeDocument/2006/docPropsVTypes">
  <TotalTime>28799</TotalTime>
  <Words>3656</Words>
  <Application>Microsoft Office PowerPoint</Application>
  <PresentationFormat>On-screen Show (4:3)</PresentationFormat>
  <Paragraphs>323</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ＭＳ Ｐゴシック</vt:lpstr>
      <vt:lpstr>Arial</vt:lpstr>
      <vt:lpstr>Calibri</vt:lpstr>
      <vt:lpstr>Tahoma</vt:lpstr>
      <vt:lpstr>Blank Presentation</vt:lpstr>
      <vt:lpstr>Facts + Figures: Your Introduction to Meetings Data </vt:lpstr>
      <vt:lpstr>Introduction</vt:lpstr>
      <vt:lpstr>Learning Objectives</vt:lpstr>
      <vt:lpstr>Importance of Data</vt:lpstr>
      <vt:lpstr>Understanding Your Goals</vt:lpstr>
      <vt:lpstr>Understanding Your Goals</vt:lpstr>
      <vt:lpstr>Understanding Your Goals</vt:lpstr>
      <vt:lpstr>Understanding Your Goals</vt:lpstr>
      <vt:lpstr>Understanding Your Goals</vt:lpstr>
      <vt:lpstr>Basic Data Points</vt:lpstr>
      <vt:lpstr>Quantifying Savings with Data</vt:lpstr>
      <vt:lpstr>Reducing Risk with Data</vt:lpstr>
      <vt:lpstr>Quality Data</vt:lpstr>
      <vt:lpstr>Data Environment Template</vt:lpstr>
      <vt:lpstr>Telling a Story</vt:lpstr>
      <vt:lpstr>Top Ten Reporting Tips 1-5</vt:lpstr>
      <vt:lpstr>Top Ten Reporting Tips 6-10</vt:lpstr>
      <vt:lpstr>Examples – Case Study</vt:lpstr>
      <vt:lpstr>Examples – Case Study</vt:lpstr>
      <vt:lpstr>Mock Scenario</vt:lpstr>
      <vt:lpstr>Mock Scenario - Data</vt:lpstr>
      <vt:lpstr>Results</vt:lpstr>
      <vt:lpstr>Session Review &amp; Questions</vt:lpstr>
      <vt:lpstr>Thank  You!</vt:lpstr>
      <vt:lpstr>Industry Resources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Determine Stakeholders</dc:title>
  <dc:creator>Misty Helm</dc:creator>
  <cp:lastModifiedBy>Jessie States</cp:lastModifiedBy>
  <cp:revision>641</cp:revision>
  <dcterms:created xsi:type="dcterms:W3CDTF">2015-02-17T17:44:02Z</dcterms:created>
  <dcterms:modified xsi:type="dcterms:W3CDTF">2015-08-10T14:37:25Z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C81A73AB-D4CC-4DA2-AC33-1C7E210B89A6</vt:lpwstr>
  </property>
  <property fmtid="{D5CDD505-2E9C-101B-9397-08002B2CF9AE}" pid="3" name="ArticulatePath">
    <vt:lpwstr>Presentation1</vt:lpwstr>
  </property>
  <property fmtid="{D5CDD505-2E9C-101B-9397-08002B2CF9AE}" pid="4" name="ContentTypeId">
    <vt:lpwstr>0x0101001A8CBD85D38580428F2D3ED9C5CA35FD</vt:lpwstr>
  </property>
</Properties>
</file>