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4" r:id="rId3"/>
    <p:sldId id="290" r:id="rId4"/>
    <p:sldId id="276" r:id="rId5"/>
    <p:sldId id="278" r:id="rId6"/>
    <p:sldId id="287" r:id="rId7"/>
    <p:sldId id="284" r:id="rId8"/>
    <p:sldId id="283" r:id="rId9"/>
    <p:sldId id="282" r:id="rId10"/>
    <p:sldId id="281" r:id="rId11"/>
    <p:sldId id="280" r:id="rId12"/>
    <p:sldId id="291" r:id="rId13"/>
    <p:sldId id="288" r:id="rId14"/>
    <p:sldId id="277" r:id="rId15"/>
    <p:sldId id="289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3298EA"/>
    <a:srgbClr val="E97A44"/>
    <a:srgbClr val="309BDA"/>
    <a:srgbClr val="762C98"/>
    <a:srgbClr val="692886"/>
    <a:srgbClr val="A36219"/>
    <a:srgbClr val="37AEEF"/>
    <a:srgbClr val="00A9AD"/>
    <a:srgbClr val="5F893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78" autoAdjust="0"/>
    <p:restoredTop sz="82537" autoAdjust="0"/>
  </p:normalViewPr>
  <p:slideViewPr>
    <p:cSldViewPr>
      <p:cViewPr>
        <p:scale>
          <a:sx n="108" d="100"/>
          <a:sy n="108" d="100"/>
        </p:scale>
        <p:origin x="-24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421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F06A-16AB-42F9-BDA5-22C2981D7D95}" type="datetimeFigureOut">
              <a:rPr lang="en-US" smtClean="0"/>
              <a:pPr/>
              <a:t>9/29/14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456CA-365C-4A36-B539-AAA0AB9456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337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1785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C09F-56B0-4E86-94D6-B72F090BA58A}" type="datetimeFigureOut">
              <a:rPr lang="en-US" smtClean="0"/>
              <a:pPr/>
              <a:t>9/29/14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34EE-8F78-45BA-BB6B-9B50DF024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135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200" b="1" dirty="0" smtClean="0"/>
              <a:t>A little about me.</a:t>
            </a:r>
          </a:p>
          <a:p>
            <a:pPr>
              <a:buFont typeface="Arial"/>
              <a:buChar char="•"/>
            </a:pPr>
            <a:endParaRPr lang="en-US" sz="1200" b="1" dirty="0" smtClean="0"/>
          </a:p>
          <a:p>
            <a:pPr>
              <a:buFont typeface="Arial"/>
              <a:buChar char="•"/>
            </a:pPr>
            <a:r>
              <a:rPr lang="en-US" sz="1200" b="1" dirty="0" smtClean="0"/>
              <a:t>Setting the session mindset: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Your chapter is a business so it needs to be treated like one.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When repositioning your brand value, be sure it’s tied to your business plan and your goals.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Be realistic when setting your timelines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Needs to maintain MPI Global brand standards 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This effort is completely scalable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This is a process and will not happen overnight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Repositioning a brand is changing current perception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Have your boards “buy in”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200" dirty="0" smtClean="0"/>
              <a:t>The overall goal is to grow your business</a:t>
            </a:r>
            <a:endParaRPr lang="en-US" dirty="0" smtClean="0"/>
          </a:p>
          <a:p>
            <a:endParaRPr lang="en-US" altLang="en-US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Use value proposition generator: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4</a:t>
            </a:r>
            <a:r>
              <a:rPr lang="en-US" b="1" baseline="0" dirty="0" smtClean="0">
                <a:solidFill>
                  <a:srgbClr val="3366FF"/>
                </a:solidFill>
              </a:rPr>
              <a:t> specific components:</a:t>
            </a:r>
          </a:p>
          <a:p>
            <a:r>
              <a:rPr lang="en-US" b="1" baseline="0" dirty="0" smtClean="0"/>
              <a:t>Business drivers (Determine the primary reasons members would engage in your chapter. This is what they REALLY care about)</a:t>
            </a:r>
          </a:p>
          <a:p>
            <a:r>
              <a:rPr lang="en-US" baseline="0" dirty="0" smtClean="0"/>
              <a:t>	Develop connections</a:t>
            </a:r>
          </a:p>
          <a:p>
            <a:r>
              <a:rPr lang="en-US" baseline="0" dirty="0" smtClean="0"/>
              <a:t>	Group business</a:t>
            </a:r>
          </a:p>
          <a:p>
            <a:r>
              <a:rPr lang="en-US" baseline="0" dirty="0" smtClean="0"/>
              <a:t>	Professional development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Movement: (They won’t engage unless what your offering is significantly better)</a:t>
            </a:r>
          </a:p>
          <a:p>
            <a:r>
              <a:rPr lang="en-US" baseline="0" dirty="0" smtClean="0"/>
              <a:t>	Increase</a:t>
            </a:r>
          </a:p>
          <a:p>
            <a:r>
              <a:rPr lang="en-US" baseline="0" dirty="0" smtClean="0"/>
              <a:t>	Improve</a:t>
            </a:r>
          </a:p>
          <a:p>
            <a:r>
              <a:rPr lang="en-US" baseline="0" dirty="0" smtClean="0"/>
              <a:t>	Remove</a:t>
            </a:r>
          </a:p>
          <a:p>
            <a:r>
              <a:rPr lang="en-US" baseline="0" dirty="0" smtClean="0"/>
              <a:t>	Eliminate</a:t>
            </a:r>
          </a:p>
          <a:p>
            <a:r>
              <a:rPr lang="en-US" baseline="0" dirty="0" smtClean="0"/>
              <a:t>	Accelerate</a:t>
            </a:r>
          </a:p>
          <a:p>
            <a:r>
              <a:rPr lang="en-US" baseline="0" dirty="0" smtClean="0"/>
              <a:t>	Strengthen</a:t>
            </a:r>
          </a:p>
          <a:p>
            <a:r>
              <a:rPr lang="en-US" baseline="0" dirty="0" smtClean="0"/>
              <a:t>	Grow</a:t>
            </a:r>
          </a:p>
          <a:p>
            <a:r>
              <a:rPr lang="en-US" baseline="0" dirty="0" smtClean="0"/>
              <a:t>	Maximize</a:t>
            </a:r>
          </a:p>
          <a:p>
            <a:r>
              <a:rPr lang="en-US" baseline="0" dirty="0" smtClean="0"/>
              <a:t>	Maximize</a:t>
            </a:r>
          </a:p>
          <a:p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Metrics: (Adding metrics makes your value proposition stronger and more believable)</a:t>
            </a:r>
          </a:p>
          <a:p>
            <a:r>
              <a:rPr lang="en-US" baseline="0" dirty="0" smtClean="0"/>
              <a:t>	Time frame</a:t>
            </a:r>
          </a:p>
          <a:p>
            <a:r>
              <a:rPr lang="en-US" baseline="0" dirty="0" smtClean="0"/>
              <a:t>	Dollar amount</a:t>
            </a:r>
          </a:p>
          <a:p>
            <a:r>
              <a:rPr lang="en-US" baseline="0" dirty="0" smtClean="0"/>
              <a:t>	Percentages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Unique: (Separate yourselves from your competitors)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 Setting a realistic timeline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 Website adjustments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 Email marketing best practices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Best times to send emails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Subject lines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Call to action placement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Short and to the point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Personalize if possible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A/B testing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 Social media ambassadors (Our team. Look for members</a:t>
            </a:r>
            <a:r>
              <a:rPr lang="en-US" sz="1200" baseline="0" dirty="0" smtClean="0"/>
              <a:t> that are active on social media)</a:t>
            </a:r>
            <a:endParaRPr lang="en-US" sz="12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 Marketing liaisons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 More is not always better (Too</a:t>
            </a:r>
            <a:r>
              <a:rPr lang="en-US" sz="1200" baseline="0" dirty="0" smtClean="0"/>
              <a:t> much and you will loose followers)</a:t>
            </a:r>
            <a:endParaRPr lang="en-US" sz="12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 Measure, analyze, and adjust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members and potential members experience your chapter through your brand</a:t>
            </a:r>
            <a:r>
              <a:rPr lang="en-US" baseline="0" dirty="0" smtClean="0"/>
              <a:t> and and through every touch point so y</a:t>
            </a:r>
            <a:r>
              <a:rPr lang="en-US" dirty="0" smtClean="0"/>
              <a:t>ou need to consistently carry the brand value through communications, events, and overall membership engagement. These experiences form a perception of your brand and become your chapters reputation.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How can each department reflect your brand values</a:t>
            </a:r>
            <a:r>
              <a:rPr lang="en-US" baseline="0" dirty="0" smtClean="0"/>
              <a:t> / positioning?</a:t>
            </a:r>
          </a:p>
          <a:p>
            <a:r>
              <a:rPr lang="en-US" baseline="0" dirty="0" smtClean="0"/>
              <a:t>	Marketing: Recognition, Opportunities, member Monday.</a:t>
            </a:r>
          </a:p>
          <a:p>
            <a:r>
              <a:rPr lang="en-US" baseline="0" dirty="0" smtClean="0"/>
              <a:t>	Events: fun, interactive experiences.</a:t>
            </a:r>
          </a:p>
          <a:p>
            <a:r>
              <a:rPr lang="en-US" baseline="0" dirty="0" smtClean="0"/>
              <a:t>	Education: Grow, learn, professional and personal development.</a:t>
            </a:r>
          </a:p>
          <a:p>
            <a:r>
              <a:rPr lang="en-US" baseline="0" dirty="0" smtClean="0"/>
              <a:t>	Membership: Recognition, support, comfort, biz to biz.</a:t>
            </a:r>
            <a:endParaRPr lang="en-US" dirty="0" smtClean="0"/>
          </a:p>
          <a:p>
            <a:r>
              <a:rPr lang="en-US" dirty="0" smtClean="0"/>
              <a:t>Recognizing accomplishments for both business and personal (like a family)</a:t>
            </a:r>
          </a:p>
          <a:p>
            <a:endParaRPr lang="en-US" dirty="0" smtClean="0"/>
          </a:p>
          <a:p>
            <a:r>
              <a:rPr lang="en-US" dirty="0" smtClean="0"/>
              <a:t>Put yourselves in the drivers seat and experience your website, marketing</a:t>
            </a:r>
            <a:r>
              <a:rPr lang="en-US" baseline="0" dirty="0" smtClean="0"/>
              <a:t> collateral, events, and your monthly meetings. How do you feel? Impressed, motivated, disappointed?</a:t>
            </a:r>
          </a:p>
          <a:p>
            <a:endParaRPr lang="en-US" dirty="0" smtClean="0"/>
          </a:p>
          <a:p>
            <a:r>
              <a:rPr lang="en-US" dirty="0" smtClean="0"/>
              <a:t>Put yourself in your members</a:t>
            </a:r>
            <a:r>
              <a:rPr lang="en-US" baseline="0" dirty="0" smtClean="0"/>
              <a:t> or potential members shoes.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Involving board &amp; committee member.</a:t>
            </a:r>
            <a:r>
              <a:rPr lang="en-US" baseline="0" dirty="0" smtClean="0"/>
              <a:t> This is something they can be proud of and the experience itself ads value to their membership.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many Opinions can lead to major delays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Inspect everything throughout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chapter’s success. ANY</a:t>
            </a:r>
            <a:r>
              <a:rPr lang="en-US" baseline="0" dirty="0" smtClean="0"/>
              <a:t> business would be proud of these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ＭＳ Ｐゴシック" pitchFamily="34" charset="-128"/>
                <a:cs typeface="ＭＳ Ｐゴシック" pitchFamily="34" charset="-128"/>
              </a:rPr>
              <a:t>5 critical questions you need to answer first. (Brainstorming session with your board)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ＭＳ Ｐゴシック" pitchFamily="34" charset="-128"/>
                <a:cs typeface="ＭＳ Ｐゴシック" pitchFamily="34" charset="-128"/>
              </a:rPr>
              <a:t>This will also help get buy in from the board.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ＭＳ Ｐゴシック" pitchFamily="34" charset="-128"/>
                <a:cs typeface="ＭＳ Ｐゴシック" pitchFamily="34" charset="-128"/>
              </a:rPr>
              <a:t>Be VERY specific when doing this exercise. Don’t be broad or your brand message and audience will become</a:t>
            </a:r>
            <a:r>
              <a:rPr lang="en-US" altLang="en-US" baseline="0" dirty="0" smtClean="0">
                <a:ea typeface="ＭＳ Ｐゴシック" pitchFamily="34" charset="-128"/>
                <a:cs typeface="ＭＳ Ｐゴシック" pitchFamily="34" charset="-128"/>
              </a:rPr>
              <a:t> diluted.</a:t>
            </a:r>
            <a:r>
              <a:rPr lang="en-US" altLang="en-US" dirty="0" smtClean="0"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r>
              <a:rPr lang="en-US" b="1" dirty="0" smtClean="0"/>
              <a:t>NOT what you want to offer your members but how do you want them to FEEL?</a:t>
            </a:r>
          </a:p>
          <a:p>
            <a:endParaRPr lang="en-US" b="1" dirty="0" smtClean="0"/>
          </a:p>
          <a:p>
            <a:r>
              <a:rPr lang="en-US" sz="1600" b="1" dirty="0" smtClean="0"/>
              <a:t>WORKSHEET SECTION 1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GOAMPI chair position. Michele, member research</a:t>
            </a:r>
          </a:p>
          <a:p>
            <a:r>
              <a:rPr lang="en-US" dirty="0" smtClean="0"/>
              <a:t>The challenge</a:t>
            </a:r>
            <a:r>
              <a:rPr lang="en-US" baseline="0" dirty="0" smtClean="0"/>
              <a:t> our chapter was faced with</a:t>
            </a:r>
          </a:p>
          <a:p>
            <a:r>
              <a:rPr lang="en-US" baseline="0" dirty="0" smtClean="0"/>
              <a:t>How we turned challenges into opportunities ( Supplier heavy = Biz to biz program)</a:t>
            </a:r>
          </a:p>
          <a:p>
            <a:r>
              <a:rPr lang="en-US" baseline="0" dirty="0" smtClean="0"/>
              <a:t>Competitor organizations, </a:t>
            </a:r>
            <a:r>
              <a:rPr lang="en-US" baseline="0" dirty="0" err="1" smtClean="0"/>
              <a:t>hsmai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asae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nace</a:t>
            </a:r>
            <a:r>
              <a:rPr lang="en-US" baseline="0" dirty="0" smtClean="0"/>
              <a:t>, site, etc… (what do they do well?, what can you learn from them?)</a:t>
            </a:r>
          </a:p>
          <a:p>
            <a:r>
              <a:rPr lang="en-US" dirty="0" smtClean="0"/>
              <a:t>Monthly metrics, </a:t>
            </a:r>
            <a:r>
              <a:rPr lang="en-US" baseline="0" dirty="0" smtClean="0"/>
              <a:t>annual survey, and event surveys ( How to analyze them. 15 minute discussion at board meetings)</a:t>
            </a:r>
          </a:p>
          <a:p>
            <a:r>
              <a:rPr lang="en-US" baseline="0" dirty="0" smtClean="0"/>
              <a:t>Are you consistently asking your members what they like, don’t like, need, etc…) </a:t>
            </a:r>
            <a:r>
              <a:rPr lang="en-US" b="1" baseline="0" dirty="0" smtClean="0"/>
              <a:t>The biggest question is WHY ARE THEY MEMBERS? Why do they engage? Why do they cut MPI a check when it comes to renewing their membership?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Should consist of at least one board member from each department.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Also include:</a:t>
            </a:r>
          </a:p>
          <a:p>
            <a:r>
              <a:rPr lang="en-US" baseline="0" dirty="0" smtClean="0"/>
              <a:t>Individual with Marketing experience</a:t>
            </a:r>
          </a:p>
          <a:p>
            <a:r>
              <a:rPr lang="en-US" baseline="0" dirty="0" smtClean="0"/>
              <a:t>An individual engaged in Social media</a:t>
            </a:r>
          </a:p>
          <a:p>
            <a:r>
              <a:rPr lang="en-US" baseline="0" dirty="0" smtClean="0"/>
              <a:t>A very creative individual</a:t>
            </a:r>
          </a:p>
          <a:p>
            <a:r>
              <a:rPr lang="en-US" baseline="0" dirty="0" smtClean="0"/>
              <a:t>A non-member to gain perspective as to why they are not a member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ea typeface="ＭＳ Ｐゴシック" pitchFamily="34" charset="-128"/>
                <a:cs typeface="ＭＳ Ｐゴシック" pitchFamily="34" charset="-128"/>
              </a:rPr>
              <a:t>What our chapter came up with.</a:t>
            </a:r>
            <a:r>
              <a:rPr lang="en-US" altLang="en-US" b="1" baseline="0" dirty="0" smtClean="0">
                <a:ea typeface="ＭＳ Ｐゴシック" pitchFamily="34" charset="-128"/>
                <a:cs typeface="ＭＳ Ｐゴシック" pitchFamily="34" charset="-128"/>
              </a:rPr>
              <a:t> Our story:</a:t>
            </a:r>
            <a:endParaRPr lang="en-US" altLang="en-US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  <a:cs typeface="ＭＳ Ｐゴシック" pitchFamily="34" charset="-128"/>
              </a:rPr>
              <a:t>What we learned sounded a lot like being part of a family. It had all the right elements.</a:t>
            </a:r>
          </a:p>
          <a:p>
            <a:r>
              <a:rPr lang="en-US" altLang="en-US" dirty="0" smtClean="0">
                <a:ea typeface="ＭＳ Ｐゴシック" pitchFamily="34" charset="-128"/>
                <a:cs typeface="ＭＳ Ｐゴシック" pitchFamily="34" charset="-128"/>
              </a:rPr>
              <a:t>Is it “marketable?” Can it be reflected</a:t>
            </a:r>
            <a:r>
              <a:rPr lang="en-US" altLang="en-US" baseline="0" dirty="0" smtClean="0">
                <a:ea typeface="ＭＳ Ｐゴシック" pitchFamily="34" charset="-128"/>
                <a:cs typeface="ＭＳ Ｐゴシック" pitchFamily="34" charset="-128"/>
              </a:rPr>
              <a:t> in all member touch points?</a:t>
            </a:r>
            <a:endParaRPr lang="en-US" altLang="en-US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related key words to opportunities we can offer our members.</a:t>
            </a:r>
          </a:p>
          <a:p>
            <a:r>
              <a:rPr lang="en-US" dirty="0" smtClean="0"/>
              <a:t>What do families</a:t>
            </a:r>
            <a:r>
              <a:rPr lang="en-US" baseline="0" dirty="0" smtClean="0"/>
              <a:t> do? How do they engage with one another? How do you feel being part of a family?</a:t>
            </a:r>
          </a:p>
          <a:p>
            <a:r>
              <a:rPr lang="en-US" baseline="0" dirty="0" smtClean="0"/>
              <a:t>When a member steps into an event or engages in any way, how do you want to make them FEEL?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34EE-8F78-45BA-BB6B-9B50DF0240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s-a-stylish-blue-color-backgrounds-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EEAF1B-DA6E-48F3-AF85-0F11D4F57BF8}" type="slidenum">
              <a:rPr lang="en-US"/>
              <a:pPr/>
              <a:t>‹#›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6119" y="1219200"/>
            <a:ext cx="2744508" cy="169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lors-a-stylish-blue-color-backgrounds-powerpoint-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298E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162"/>
            <a:ext cx="4038600" cy="3856038"/>
          </a:xfrm>
          <a:prstGeom prst="rect">
            <a:avLst/>
          </a:prstGeom>
        </p:spPr>
        <p:txBody>
          <a:bodyPr/>
          <a:lstStyle>
            <a:lvl1pPr>
              <a:buClr>
                <a:srgbClr val="E97A44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162"/>
            <a:ext cx="4038600" cy="3856038"/>
          </a:xfrm>
          <a:prstGeom prst="rect">
            <a:avLst/>
          </a:prstGeom>
        </p:spPr>
        <p:txBody>
          <a:bodyPr/>
          <a:lstStyle>
            <a:lvl1pPr>
              <a:buClr>
                <a:srgbClr val="E97A44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B1628-C17C-4577-AB09-63991E7711F4}" type="slidenum">
              <a:rPr lang="en-US"/>
              <a:pPr/>
              <a:t>‹#›</a:t>
            </a:fld>
            <a:endParaRPr lang="en-US" sz="140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981200" y="58674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6692" y="5888084"/>
            <a:ext cx="891308" cy="360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5562600"/>
            <a:ext cx="1371600" cy="84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ors-a-stylish-blue-color-backgrounds-powerpoint-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C81E3F4-FD43-4565-BA1D-C55B5E9C6411}" type="slidenum">
              <a:rPr lang="en-US"/>
              <a:pPr/>
              <a:t>‹#›</a:t>
            </a:fld>
            <a:endParaRPr lang="en-US" sz="140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981200" y="58674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6692" y="5888084"/>
            <a:ext cx="891308" cy="360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5562600"/>
            <a:ext cx="1371600" cy="8481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Document2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595336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E97A44"/>
                </a:solidFill>
              </a:rPr>
              <a:t>Presented by</a:t>
            </a:r>
            <a:r>
              <a:rPr lang="en-US" sz="2400" dirty="0" smtClean="0">
                <a:solidFill>
                  <a:srgbClr val="E97A44"/>
                </a:solidFill>
              </a:rPr>
              <a:t> Chris Wezel</a:t>
            </a:r>
          </a:p>
          <a:p>
            <a:pPr algn="ctr"/>
            <a:r>
              <a:rPr lang="en-US" dirty="0" smtClean="0">
                <a:solidFill>
                  <a:srgbClr val="E97A44"/>
                </a:solidFill>
              </a:rPr>
              <a:t>Orlando Chapter President</a:t>
            </a:r>
            <a:endParaRPr lang="en-US" sz="2400" dirty="0" smtClean="0">
              <a:solidFill>
                <a:srgbClr val="E97A4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352800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Discovering Your Chapter’s Brand Value</a:t>
            </a:r>
            <a:endParaRPr lang="en-US" sz="3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10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Developing Your Chapter’s Value Proposition / Positioning Statement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Value-Proposition-Templ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43000"/>
            <a:ext cx="5590160" cy="451684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MPI Orlando Value Proposition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4800" y="1828800"/>
          <a:ext cx="8676167" cy="3581400"/>
        </p:xfrm>
        <a:graphic>
          <a:graphicData uri="http://schemas.openxmlformats.org/presentationml/2006/ole">
            <p:oleObj spid="_x0000_s26626" name="Document" r:id="rId4" imgW="5486400" imgH="163830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Communication Plan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hdr-directconnect-ev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8915400" cy="3272118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4648200" y="1447800"/>
            <a:ext cx="4495800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Marketing messages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Marketing calendar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Digital platforms?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Budget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Roll!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4-09-08 at 9.34.0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960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ROLL!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47800"/>
            <a:ext cx="67953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Setting a realistic timeline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Website adjustments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Email marketing best practices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Social media ambassadors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Marketing liaisons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More is not always better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Measure, analyze, and adjust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267200"/>
            <a:ext cx="51816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7AEE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 a positive impression at every touch point.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Secret To Success Is The Consistency Of Purpose.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209800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Carry the brand value through communications, events, membership and overall membership engagement.</a:t>
            </a:r>
            <a:endParaRPr lang="en-US" sz="2800" dirty="0"/>
          </a:p>
        </p:txBody>
      </p:sp>
      <p:pic>
        <p:nvPicPr>
          <p:cNvPr id="7" name="Picture 6" descr="d34e365efe0da5a85bdd1d0ab536074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343400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Along The Way…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47800"/>
            <a:ext cx="67953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Make it fun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Involve board &amp; committee members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Be careful when asking for too many opinions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Recognize them for their efforts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Watch your timelines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Inspect what you expect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Think succession: develop SOPs along the way.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/>
          <a:lstStyle/>
          <a:p>
            <a:pPr algn="ctr"/>
            <a:r>
              <a:rPr lang="en-US" dirty="0" smtClean="0"/>
              <a:t>Money Isn’t Everything.</a:t>
            </a:r>
            <a:br>
              <a:rPr lang="en-US" dirty="0" smtClean="0"/>
            </a:br>
            <a:r>
              <a:rPr lang="en-US" dirty="0" smtClean="0"/>
              <a:t> But It’s Pretty Close To Oxygen</a:t>
            </a:r>
            <a:r>
              <a:rPr lang="en-US" sz="4800" dirty="0" smtClean="0"/>
              <a:t>!</a:t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7292941" cy="38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Website visits up 25% to over 5000/month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Social media engagement up 400%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Event attendance up 20%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Overall membership satisfaction increased to 8.66. Our best in 10 years!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2014 global chapter ranking # 11 (2 years ago we were #56)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Chapter’s Challenge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47800"/>
            <a:ext cx="679539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Perception of little or no value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Little member engagement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No member loyalty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Supplier weighted membership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Dismal attendance at events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Poor membership satisfaction (chapter ranked #56 in 2012)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No consistent brand vision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First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47800"/>
            <a:ext cx="6795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What are you great at? (not “good” – “great”)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EXACTLY who is your audience?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What motivates your audience?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What specifically is important to them?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How do you want your members to </a:t>
            </a:r>
            <a:r>
              <a:rPr lang="en-US" sz="2000" b="1" dirty="0" smtClean="0"/>
              <a:t>feel</a:t>
            </a:r>
            <a:r>
              <a:rPr lang="en-US" sz="2000" dirty="0" smtClean="0"/>
              <a:t>?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You’re Not Sure, Do The Research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371600"/>
            <a:ext cx="66382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Committee chair: Member Research &amp; Development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Discover challenges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Uncover strengths &amp; opportunities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Turn challenges into opportunities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Competitor analysis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Monthly metrics report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Annual national survey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Simply ASK!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&amp; Utilizing Resources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447800"/>
            <a:ext cx="653344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Developing a repositioning committee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Partnership opportunities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Support tools from MPI Global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Support from chapter administrators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Technology (website template, </a:t>
            </a:r>
            <a:r>
              <a:rPr lang="en-US" sz="2000" dirty="0" err="1" smtClean="0"/>
              <a:t>e</a:t>
            </a:r>
            <a:r>
              <a:rPr lang="en-US" sz="2000" dirty="0" smtClean="0"/>
              <a:t>-communications, etc)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Maintenance team (can you realistically maintain)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Believe In Hugs Over Handshakes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WordItOut-word-cloud-492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394109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Values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447800"/>
            <a:ext cx="6533444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Share = business opportunities, connections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Help / Support = resources, referrals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Stay together = long lasting business relationships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Celebrate = laugh, fun, recognition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Nurture = learn, grow, professional development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Engagement = entertainment, hobbies, common interests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Critical Ingredients To A Value Proposition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6533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Keep it relevant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Keep it focused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What is your exact solution?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What makes you different?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ingredients_left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1752600"/>
            <a:ext cx="4318000" cy="2819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Critical Elements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6533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b="1" dirty="0" smtClean="0"/>
              <a:t>Brand Promise </a:t>
            </a:r>
            <a:r>
              <a:rPr lang="en-US" sz="2400" dirty="0" smtClean="0"/>
              <a:t>- </a:t>
            </a:r>
            <a:r>
              <a:rPr lang="en-US" sz="2000" dirty="0" smtClean="0"/>
              <a:t>The pledge you make to your members about the experience they’ll have.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Brand Values </a:t>
            </a:r>
            <a:r>
              <a:rPr lang="en-US" sz="2400" dirty="0" smtClean="0"/>
              <a:t>– </a:t>
            </a:r>
            <a:r>
              <a:rPr lang="en-US" sz="2000" dirty="0" smtClean="0"/>
              <a:t>Every business decision should align with your values.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Brand Personality </a:t>
            </a:r>
            <a:r>
              <a:rPr lang="en-US" sz="2400" dirty="0" smtClean="0"/>
              <a:t>– </a:t>
            </a:r>
            <a:r>
              <a:rPr lang="en-US" sz="2000" dirty="0" smtClean="0"/>
              <a:t>Your brand must have unique &amp; defining characteristics that compel your audience to get to know you and build a lasting relationship.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  <a:txDef>
      <a:spPr/>
      <a:bodyPr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1429</Words>
  <Application>Microsoft Macintosh PowerPoint</Application>
  <PresentationFormat>On-screen Show (4:3)</PresentationFormat>
  <Paragraphs>227</Paragraphs>
  <Slides>17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Document2!OLE_LINK1</vt:lpstr>
      <vt:lpstr>Slide 1</vt:lpstr>
      <vt:lpstr>Our Chapter’s Challenge </vt:lpstr>
      <vt:lpstr>Strategy First </vt:lpstr>
      <vt:lpstr>If You’re Not Sure, Do The Research  </vt:lpstr>
      <vt:lpstr>Assessing &amp; Utilizing Resources  </vt:lpstr>
      <vt:lpstr>We Believe In Hugs Over Handshakes   </vt:lpstr>
      <vt:lpstr>Family Values  </vt:lpstr>
      <vt:lpstr>Critical Ingredients To A Value Proposition  </vt:lpstr>
      <vt:lpstr>Critical Elements </vt:lpstr>
      <vt:lpstr>Developing Your Chapter’s Value Proposition / Positioning Statement  </vt:lpstr>
      <vt:lpstr>MPI Orlando Value Proposition  </vt:lpstr>
      <vt:lpstr>Your Communication Plan  </vt:lpstr>
      <vt:lpstr>Let’s Roll!  </vt:lpstr>
      <vt:lpstr>Let’s ROLL!  </vt:lpstr>
      <vt:lpstr>The Secret To Success Is The Consistency Of Purpose.  </vt:lpstr>
      <vt:lpstr>Along The Way…   </vt:lpstr>
      <vt:lpstr>Money Isn’t Everything.  But It’s Pretty Close To Oxygen!   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Chris Wezel</cp:lastModifiedBy>
  <cp:revision>107</cp:revision>
  <cp:lastPrinted>2014-09-12T20:01:39Z</cp:lastPrinted>
  <dcterms:created xsi:type="dcterms:W3CDTF">2014-09-29T18:33:03Z</dcterms:created>
  <dcterms:modified xsi:type="dcterms:W3CDTF">2014-09-29T18:35:06Z</dcterms:modified>
</cp:coreProperties>
</file>